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1"/>
  </p:notesMasterIdLst>
  <p:handoutMasterIdLst>
    <p:handoutMasterId r:id="rId22"/>
  </p:handoutMasterIdLst>
  <p:sldIdLst>
    <p:sldId id="365" r:id="rId5"/>
    <p:sldId id="377" r:id="rId6"/>
    <p:sldId id="367" r:id="rId7"/>
    <p:sldId id="368" r:id="rId8"/>
    <p:sldId id="369" r:id="rId9"/>
    <p:sldId id="380" r:id="rId10"/>
    <p:sldId id="371" r:id="rId11"/>
    <p:sldId id="381" r:id="rId12"/>
    <p:sldId id="382" r:id="rId13"/>
    <p:sldId id="372" r:id="rId14"/>
    <p:sldId id="374" r:id="rId15"/>
    <p:sldId id="373" r:id="rId16"/>
    <p:sldId id="378" r:id="rId17"/>
    <p:sldId id="376" r:id="rId18"/>
    <p:sldId id="379" r:id="rId19"/>
    <p:sldId id="375" r:id="rId20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–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Light Style 2 –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5226" autoAdjust="0"/>
  </p:normalViewPr>
  <p:slideViewPr>
    <p:cSldViewPr snapToGrid="0">
      <p:cViewPr varScale="1">
        <p:scale>
          <a:sx n="83" d="100"/>
          <a:sy n="83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y-GB" dirty="0" err="1"/>
              <a:t>Frequency</a:t>
            </a:r>
            <a:r>
              <a:rPr lang="cy-GB" dirty="0"/>
              <a:t> of </a:t>
            </a:r>
            <a:r>
              <a:rPr lang="cy-GB" dirty="0" err="1"/>
              <a:t>Tasks</a:t>
            </a:r>
            <a:r>
              <a:rPr lang="cy-GB" dirty="0"/>
              <a:t> </a:t>
            </a:r>
            <a:r>
              <a:rPr lang="cy-GB" dirty="0" err="1"/>
              <a:t>that</a:t>
            </a:r>
            <a:r>
              <a:rPr lang="cy-GB" dirty="0"/>
              <a:t> DW'S </a:t>
            </a:r>
            <a:r>
              <a:rPr lang="cy-GB" dirty="0" err="1"/>
              <a:t>takes</a:t>
            </a:r>
            <a:r>
              <a:rPr lang="cy-GB" dirty="0"/>
              <a:t> </a:t>
            </a:r>
            <a:r>
              <a:rPr lang="cy-GB" dirty="0" err="1"/>
              <a:t>part</a:t>
            </a:r>
            <a:r>
              <a:rPr lang="cy-GB" dirty="0"/>
              <a:t> </a:t>
            </a:r>
            <a:r>
              <a:rPr lang="cy-GB" dirty="0" err="1"/>
              <a:t>in</a:t>
            </a:r>
            <a:r>
              <a:rPr lang="cy-GB" dirty="0"/>
              <a:t> as </a:t>
            </a:r>
            <a:r>
              <a:rPr lang="cy-GB" dirty="0" err="1"/>
              <a:t>Recorded</a:t>
            </a:r>
            <a:r>
              <a:rPr lang="cy-GB" dirty="0"/>
              <a:t> </a:t>
            </a:r>
            <a:r>
              <a:rPr lang="cy-GB" dirty="0" err="1"/>
              <a:t>in</a:t>
            </a:r>
            <a:r>
              <a:rPr lang="cy-GB" dirty="0"/>
              <a:t> </a:t>
            </a:r>
            <a:r>
              <a:rPr lang="cy-GB" dirty="0" err="1"/>
              <a:t>Active</a:t>
            </a:r>
            <a:r>
              <a:rPr lang="cy-GB" dirty="0"/>
              <a:t> </a:t>
            </a:r>
            <a:r>
              <a:rPr lang="cy-GB" dirty="0" err="1"/>
              <a:t>Support</a:t>
            </a:r>
            <a:r>
              <a:rPr lang="cy-GB" dirty="0"/>
              <a:t> </a:t>
            </a:r>
            <a:r>
              <a:rPr lang="cy-GB" dirty="0" err="1"/>
              <a:t>Participation</a:t>
            </a:r>
            <a:r>
              <a:rPr lang="cy-GB" dirty="0"/>
              <a:t> Record 10.11.23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Dalen1!$B$1</c:f>
              <c:strCache>
                <c:ptCount val="1"/>
                <c:pt idx="0">
                  <c:v>Frequency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Dalen1!$A$2:$A$10</c:f>
              <c:strCache>
                <c:ptCount val="9"/>
                <c:pt idx="0">
                  <c:v>Food and Drink Prep</c:v>
                </c:pt>
                <c:pt idx="1">
                  <c:v>Personal Care</c:v>
                </c:pt>
                <c:pt idx="2">
                  <c:v>General Household Tasks</c:v>
                </c:pt>
                <c:pt idx="3">
                  <c:v>Laundy</c:v>
                </c:pt>
                <c:pt idx="4">
                  <c:v>Use of Other Household Equipment</c:v>
                </c:pt>
                <c:pt idx="5">
                  <c:v>Shopping</c:v>
                </c:pt>
                <c:pt idx="6">
                  <c:v>Community Activities</c:v>
                </c:pt>
                <c:pt idx="7">
                  <c:v>Hobbies / Leisure Time</c:v>
                </c:pt>
                <c:pt idx="8">
                  <c:v>Vocational Activity </c:v>
                </c:pt>
              </c:strCache>
            </c:strRef>
          </c:cat>
          <c:val>
            <c:numRef>
              <c:f>Dalen1!$B$2:$B$10</c:f>
              <c:numCache>
                <c:formatCode>General</c:formatCode>
                <c:ptCount val="9"/>
                <c:pt idx="0">
                  <c:v>13</c:v>
                </c:pt>
                <c:pt idx="1">
                  <c:v>35</c:v>
                </c:pt>
                <c:pt idx="2">
                  <c:v>14</c:v>
                </c:pt>
                <c:pt idx="3">
                  <c:v>13</c:v>
                </c:pt>
                <c:pt idx="4">
                  <c:v>12</c:v>
                </c:pt>
                <c:pt idx="5">
                  <c:v>8</c:v>
                </c:pt>
                <c:pt idx="6">
                  <c:v>6</c:v>
                </c:pt>
                <c:pt idx="7">
                  <c:v>11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32-4052-9533-140217AE8D16}"/>
            </c:ext>
          </c:extLst>
        </c:ser>
        <c:ser>
          <c:idx val="1"/>
          <c:order val="1"/>
          <c:tx>
            <c:strRef>
              <c:f>Dalen1!$C$1</c:f>
              <c:strCache>
                <c:ptCount val="1"/>
                <c:pt idx="0">
                  <c:v>Colofn1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Dalen1!$A$2:$A$10</c:f>
              <c:strCache>
                <c:ptCount val="9"/>
                <c:pt idx="0">
                  <c:v>Food and Drink Prep</c:v>
                </c:pt>
                <c:pt idx="1">
                  <c:v>Personal Care</c:v>
                </c:pt>
                <c:pt idx="2">
                  <c:v>General Household Tasks</c:v>
                </c:pt>
                <c:pt idx="3">
                  <c:v>Laundy</c:v>
                </c:pt>
                <c:pt idx="4">
                  <c:v>Use of Other Household Equipment</c:v>
                </c:pt>
                <c:pt idx="5">
                  <c:v>Shopping</c:v>
                </c:pt>
                <c:pt idx="6">
                  <c:v>Community Activities</c:v>
                </c:pt>
                <c:pt idx="7">
                  <c:v>Hobbies / Leisure Time</c:v>
                </c:pt>
                <c:pt idx="8">
                  <c:v>Vocational Activity </c:v>
                </c:pt>
              </c:strCache>
            </c:strRef>
          </c:cat>
          <c:val>
            <c:numRef>
              <c:f>Dalen1!$C$2:$C$10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BD32-4052-9533-140217AE8D16}"/>
            </c:ext>
          </c:extLst>
        </c:ser>
        <c:ser>
          <c:idx val="2"/>
          <c:order val="2"/>
          <c:tx>
            <c:strRef>
              <c:f>Dalen1!$D$1</c:f>
              <c:strCache>
                <c:ptCount val="1"/>
                <c:pt idx="0">
                  <c:v>Colofn2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Dalen1!$A$2:$A$10</c:f>
              <c:strCache>
                <c:ptCount val="9"/>
                <c:pt idx="0">
                  <c:v>Food and Drink Prep</c:v>
                </c:pt>
                <c:pt idx="1">
                  <c:v>Personal Care</c:v>
                </c:pt>
                <c:pt idx="2">
                  <c:v>General Household Tasks</c:v>
                </c:pt>
                <c:pt idx="3">
                  <c:v>Laundy</c:v>
                </c:pt>
                <c:pt idx="4">
                  <c:v>Use of Other Household Equipment</c:v>
                </c:pt>
                <c:pt idx="5">
                  <c:v>Shopping</c:v>
                </c:pt>
                <c:pt idx="6">
                  <c:v>Community Activities</c:v>
                </c:pt>
                <c:pt idx="7">
                  <c:v>Hobbies / Leisure Time</c:v>
                </c:pt>
                <c:pt idx="8">
                  <c:v>Vocational Activity </c:v>
                </c:pt>
              </c:strCache>
            </c:strRef>
          </c:cat>
          <c:val>
            <c:numRef>
              <c:f>Dalen1!$D$2:$D$10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BD32-4052-9533-140217AE8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5823120"/>
        <c:axId val="366836992"/>
      </c:barChart>
      <c:catAx>
        <c:axId val="315823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y-GB"/>
                  <a:t>Activity Categories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836992"/>
        <c:crosses val="autoZero"/>
        <c:auto val="1"/>
        <c:lblAlgn val="ctr"/>
        <c:lblOffset val="100"/>
        <c:noMultiLvlLbl val="0"/>
      </c:catAx>
      <c:valAx>
        <c:axId val="36683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y-GB"/>
                  <a:t>Frequency of Activity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82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y-GB" sz="1600" dirty="0" err="1"/>
              <a:t>Frequency</a:t>
            </a:r>
            <a:r>
              <a:rPr lang="cy-GB" sz="1600" dirty="0"/>
              <a:t> of </a:t>
            </a:r>
            <a:r>
              <a:rPr lang="cy-GB" sz="1600" dirty="0" err="1"/>
              <a:t>Tasks</a:t>
            </a:r>
            <a:r>
              <a:rPr lang="cy-GB" sz="1600" dirty="0"/>
              <a:t> </a:t>
            </a:r>
            <a:r>
              <a:rPr lang="cy-GB" sz="1600" dirty="0" err="1"/>
              <a:t>that</a:t>
            </a:r>
            <a:r>
              <a:rPr lang="cy-GB" sz="1600" dirty="0"/>
              <a:t> DW'S </a:t>
            </a:r>
            <a:r>
              <a:rPr lang="cy-GB" sz="1600" dirty="0" err="1"/>
              <a:t>takes</a:t>
            </a:r>
            <a:r>
              <a:rPr lang="cy-GB" sz="1600" dirty="0"/>
              <a:t> </a:t>
            </a:r>
            <a:r>
              <a:rPr lang="cy-GB" sz="1600" dirty="0" err="1"/>
              <a:t>part</a:t>
            </a:r>
            <a:r>
              <a:rPr lang="cy-GB" sz="1600" dirty="0"/>
              <a:t> </a:t>
            </a:r>
            <a:r>
              <a:rPr lang="cy-GB" sz="1600" dirty="0" err="1"/>
              <a:t>in</a:t>
            </a:r>
            <a:r>
              <a:rPr lang="cy-GB" sz="1600" dirty="0"/>
              <a:t> as </a:t>
            </a:r>
            <a:r>
              <a:rPr lang="cy-GB" sz="1600" dirty="0" err="1"/>
              <a:t>Recorded</a:t>
            </a:r>
            <a:r>
              <a:rPr lang="cy-GB" sz="1600" dirty="0"/>
              <a:t> </a:t>
            </a:r>
            <a:r>
              <a:rPr lang="cy-GB" sz="1600" dirty="0" err="1"/>
              <a:t>in</a:t>
            </a:r>
            <a:r>
              <a:rPr lang="cy-GB" sz="1600" dirty="0"/>
              <a:t> </a:t>
            </a:r>
            <a:r>
              <a:rPr lang="cy-GB" sz="1600" dirty="0" err="1"/>
              <a:t>Active</a:t>
            </a:r>
            <a:r>
              <a:rPr lang="cy-GB" sz="1600" dirty="0"/>
              <a:t> </a:t>
            </a:r>
            <a:r>
              <a:rPr lang="cy-GB" sz="1600" dirty="0" err="1"/>
              <a:t>Support</a:t>
            </a:r>
            <a:r>
              <a:rPr lang="cy-GB" sz="1600" dirty="0"/>
              <a:t> </a:t>
            </a:r>
            <a:r>
              <a:rPr lang="cy-GB" sz="1600" dirty="0" err="1"/>
              <a:t>Participation</a:t>
            </a:r>
            <a:r>
              <a:rPr lang="cy-GB" sz="1600" dirty="0"/>
              <a:t> Record 11.1</a:t>
            </a:r>
            <a:r>
              <a:rPr lang="cy-GB" sz="1600" baseline="0" dirty="0"/>
              <a:t>.24</a:t>
            </a:r>
          </a:p>
          <a:p>
            <a:pPr>
              <a:defRPr/>
            </a:pPr>
            <a:endParaRPr lang="cy-GB" dirty="0"/>
          </a:p>
        </c:rich>
      </c:tx>
      <c:layout>
        <c:manualLayout>
          <c:xMode val="edge"/>
          <c:yMode val="edge"/>
          <c:x val="0.16722744267081649"/>
          <c:y val="3.77803485464790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Dalen1!$B$1</c:f>
              <c:strCache>
                <c:ptCount val="1"/>
                <c:pt idx="0">
                  <c:v>Frequency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Dalen1!$A$2:$A$10</c:f>
              <c:strCache>
                <c:ptCount val="9"/>
                <c:pt idx="0">
                  <c:v>Food and Drink Prep</c:v>
                </c:pt>
                <c:pt idx="1">
                  <c:v>Personal Care</c:v>
                </c:pt>
                <c:pt idx="2">
                  <c:v>General Household Tasks</c:v>
                </c:pt>
                <c:pt idx="3">
                  <c:v>Laundy</c:v>
                </c:pt>
                <c:pt idx="4">
                  <c:v>Use of Other Household Equipment</c:v>
                </c:pt>
                <c:pt idx="5">
                  <c:v>Shopping</c:v>
                </c:pt>
                <c:pt idx="6">
                  <c:v>Community Activities</c:v>
                </c:pt>
                <c:pt idx="7">
                  <c:v>Hobbies / Leisure Time</c:v>
                </c:pt>
                <c:pt idx="8">
                  <c:v>Vocational Activity </c:v>
                </c:pt>
              </c:strCache>
            </c:strRef>
          </c:cat>
          <c:val>
            <c:numRef>
              <c:f>Dalen1!$B$2:$B$10</c:f>
              <c:numCache>
                <c:formatCode>General</c:formatCode>
                <c:ptCount val="9"/>
                <c:pt idx="0">
                  <c:v>17</c:v>
                </c:pt>
                <c:pt idx="1">
                  <c:v>35</c:v>
                </c:pt>
                <c:pt idx="2">
                  <c:v>29</c:v>
                </c:pt>
                <c:pt idx="3">
                  <c:v>18</c:v>
                </c:pt>
                <c:pt idx="4">
                  <c:v>24</c:v>
                </c:pt>
                <c:pt idx="5">
                  <c:v>13</c:v>
                </c:pt>
                <c:pt idx="6">
                  <c:v>22</c:v>
                </c:pt>
                <c:pt idx="7">
                  <c:v>26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B-4BFD-A910-137C5A006EA5}"/>
            </c:ext>
          </c:extLst>
        </c:ser>
        <c:ser>
          <c:idx val="1"/>
          <c:order val="1"/>
          <c:tx>
            <c:strRef>
              <c:f>Dalen1!$C$1</c:f>
              <c:strCache>
                <c:ptCount val="1"/>
                <c:pt idx="0">
                  <c:v>Colofn1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Dalen1!$A$2:$A$10</c:f>
              <c:strCache>
                <c:ptCount val="9"/>
                <c:pt idx="0">
                  <c:v>Food and Drink Prep</c:v>
                </c:pt>
                <c:pt idx="1">
                  <c:v>Personal Care</c:v>
                </c:pt>
                <c:pt idx="2">
                  <c:v>General Household Tasks</c:v>
                </c:pt>
                <c:pt idx="3">
                  <c:v>Laundy</c:v>
                </c:pt>
                <c:pt idx="4">
                  <c:v>Use of Other Household Equipment</c:v>
                </c:pt>
                <c:pt idx="5">
                  <c:v>Shopping</c:v>
                </c:pt>
                <c:pt idx="6">
                  <c:v>Community Activities</c:v>
                </c:pt>
                <c:pt idx="7">
                  <c:v>Hobbies / Leisure Time</c:v>
                </c:pt>
                <c:pt idx="8">
                  <c:v>Vocational Activity </c:v>
                </c:pt>
              </c:strCache>
            </c:strRef>
          </c:cat>
          <c:val>
            <c:numRef>
              <c:f>Dalen1!$C$2:$C$10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ECAB-4BFD-A910-137C5A006EA5}"/>
            </c:ext>
          </c:extLst>
        </c:ser>
        <c:ser>
          <c:idx val="2"/>
          <c:order val="2"/>
          <c:tx>
            <c:strRef>
              <c:f>Dalen1!$D$1</c:f>
              <c:strCache>
                <c:ptCount val="1"/>
                <c:pt idx="0">
                  <c:v>Colofn2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Dalen1!$A$2:$A$10</c:f>
              <c:strCache>
                <c:ptCount val="9"/>
                <c:pt idx="0">
                  <c:v>Food and Drink Prep</c:v>
                </c:pt>
                <c:pt idx="1">
                  <c:v>Personal Care</c:v>
                </c:pt>
                <c:pt idx="2">
                  <c:v>General Household Tasks</c:v>
                </c:pt>
                <c:pt idx="3">
                  <c:v>Laundy</c:v>
                </c:pt>
                <c:pt idx="4">
                  <c:v>Use of Other Household Equipment</c:v>
                </c:pt>
                <c:pt idx="5">
                  <c:v>Shopping</c:v>
                </c:pt>
                <c:pt idx="6">
                  <c:v>Community Activities</c:v>
                </c:pt>
                <c:pt idx="7">
                  <c:v>Hobbies / Leisure Time</c:v>
                </c:pt>
                <c:pt idx="8">
                  <c:v>Vocational Activity </c:v>
                </c:pt>
              </c:strCache>
            </c:strRef>
          </c:cat>
          <c:val>
            <c:numRef>
              <c:f>Dalen1!$D$2:$D$10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ECAB-4BFD-A910-137C5A006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5823120"/>
        <c:axId val="366836992"/>
      </c:barChart>
      <c:catAx>
        <c:axId val="315823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y-GB"/>
                  <a:t>Activity Categories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836992"/>
        <c:crosses val="autoZero"/>
        <c:auto val="1"/>
        <c:lblAlgn val="ctr"/>
        <c:lblOffset val="100"/>
        <c:noMultiLvlLbl val="0"/>
      </c:catAx>
      <c:valAx>
        <c:axId val="36683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y-GB"/>
                  <a:t>Frequency of Activity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82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A15AE-E040-4F31-96C6-FD066D034FFB}" type="datetime1">
              <a:rPr lang="en-GB" smtClean="0"/>
              <a:pPr/>
              <a:t>16/01/2024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308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038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148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345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522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292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79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270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13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70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38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896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637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68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107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3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F88F5F63-8808-4375-85CE-D0FAFA3BBE65}" type="datetime3">
              <a:rPr lang="en-GB" noProof="0" smtClean="0">
                <a:latin typeface="+mn-lt"/>
              </a:rPr>
              <a:t>16 January,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6D17C7AE-DC41-4D6E-8CE7-A0296D62536F}" type="datetime3">
              <a:rPr lang="en-GB" noProof="0" smtClean="0">
                <a:latin typeface="+mn-lt"/>
              </a:rPr>
              <a:t>16 January,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0971D3F5-C297-4F98-9679-48877DEF0EC7}" type="datetime3">
              <a:rPr lang="en-GB" noProof="0" smtClean="0">
                <a:latin typeface="+mn-lt"/>
              </a:rPr>
              <a:t>16 January, 2024</a:t>
            </a:fld>
            <a:endParaRPr lang="en-GB" noProof="0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C02CDA83-4160-4EEB-AD7D-1C57C21837F3}" type="datetime3">
              <a:rPr lang="en-GB" noProof="0" smtClean="0">
                <a:latin typeface="+mn-lt"/>
              </a:rPr>
              <a:t>16 January,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94200668-9301-4F8B-89F3-A4E2AEA80049}" type="datetime3">
              <a:rPr lang="en-GB" noProof="0" smtClean="0">
                <a:latin typeface="+mn-lt"/>
              </a:rPr>
              <a:t>16 January,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icon to add chart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029ECAD1-3047-43DC-81B7-231597E81F19}" type="datetime3">
              <a:rPr lang="en-GB" noProof="0" smtClean="0">
                <a:latin typeface="+mn-lt"/>
              </a:rPr>
              <a:t>16 January, 2024</a:t>
            </a:fld>
            <a:endParaRPr lang="en-GB" noProof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n-GB" noProof="0"/>
              <a:t>Annual Review</a:t>
            </a:r>
            <a:endParaRPr lang="en-GB" b="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en-GB" noProof="0"/>
              <a:t>Click icon to add table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1E6A16EE-7FBD-4E62-A186-69A1E1C8758D}" type="datetime3">
              <a:rPr lang="en-GB" noProof="0" smtClean="0">
                <a:latin typeface="+mn-lt"/>
              </a:rPr>
              <a:t>16 January, 2024</a:t>
            </a:fld>
            <a:endParaRPr lang="en-GB" noProof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en-GB" noProof="0"/>
              <a:t>Annual Review</a:t>
            </a:r>
            <a:endParaRPr lang="en-GB" b="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GB" sz="20000" b="1" noProof="0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en-GB" noProof="0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D21FA074-9295-430E-9633-F682F8C96958}" type="datetime3">
              <a:rPr lang="en-GB" noProof="0" smtClean="0">
                <a:latin typeface="+mn-lt"/>
              </a:rPr>
              <a:t>16 January, 2024</a:t>
            </a:fld>
            <a:endParaRPr lang="en-GB" noProof="0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en-GB" noProof="0" dirty="0"/>
              <a:t>Annual Review</a:t>
            </a:r>
            <a:endParaRPr lang="en-GB" b="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en-GB" noProof="0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D33AD83D-9671-4762-AF03-9C719A9CD695}" type="datetime3">
              <a:rPr lang="en-GB" noProof="0" smtClean="0">
                <a:latin typeface="+mn-lt"/>
              </a:rPr>
              <a:t>16 January, 2024</a:t>
            </a:fld>
            <a:endParaRPr lang="en-GB" noProof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en-GB" noProof="0"/>
              <a:t>Annual Review</a:t>
            </a:r>
            <a:endParaRPr lang="en-GB" b="0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 noProof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8AC5E797-DDC7-4716-ABC9-2C172A510C23}" type="datetime3">
              <a:rPr lang="en-GB" noProof="0" smtClean="0">
                <a:latin typeface="+mn-lt"/>
              </a:rPr>
              <a:t>16 January, 2024</a:t>
            </a:fld>
            <a:endParaRPr lang="en-GB" noProof="0">
              <a:latin typeface="+mn-lt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 noProof="0"/>
              <a:t>Annual Review</a:t>
            </a:r>
            <a:endParaRPr lang="en-GB" b="0" noProof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utside in front of trees&#10;&#10;Description automatically generated">
            <a:extLst>
              <a:ext uri="{FF2B5EF4-FFF2-40B4-BE49-F238E27FC236}">
                <a16:creationId xmlns:a16="http://schemas.microsoft.com/office/drawing/2014/main" id="{0DF7D6C1-AD38-842A-ECC3-B39D1E3AC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" b="2"/>
          <a:stretch/>
        </p:blipFill>
        <p:spPr>
          <a:xfrm>
            <a:off x="6667502" y="888841"/>
            <a:ext cx="4486344" cy="508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2540335"/>
            <a:ext cx="4828541" cy="1777330"/>
          </a:xfrm>
        </p:spPr>
        <p:txBody>
          <a:bodyPr rtlCol="0" anchor="b">
            <a:noAutofit/>
          </a:bodyPr>
          <a:lstStyle/>
          <a:p>
            <a:pPr rtl="0"/>
            <a:r>
              <a:rPr lang="en-GB" sz="2800" dirty="0"/>
              <a:t>Navigating New Horizons: Daniel’s Journey into Supported Living</a:t>
            </a:r>
            <a:br>
              <a:rPr lang="en-GB" sz="2800" dirty="0"/>
            </a:br>
            <a:r>
              <a:rPr lang="en-GB" sz="2800" dirty="0" err="1"/>
              <a:t>Gorwelion</a:t>
            </a:r>
            <a:r>
              <a:rPr lang="en-GB" sz="2800" dirty="0"/>
              <a:t> Newydd: </a:t>
            </a:r>
            <a:r>
              <a:rPr lang="en-GB" sz="2800" dirty="0" err="1"/>
              <a:t>Taith</a:t>
            </a:r>
            <a:r>
              <a:rPr lang="en-GB" sz="2800" dirty="0"/>
              <a:t> Daniel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Byw</a:t>
            </a:r>
            <a:r>
              <a:rPr lang="en-GB" sz="2800" dirty="0"/>
              <a:t> </a:t>
            </a:r>
            <a:r>
              <a:rPr lang="en-GB" sz="2800" dirty="0" err="1"/>
              <a:t>Bywyd</a:t>
            </a:r>
            <a:r>
              <a:rPr lang="en-GB" sz="2800" dirty="0"/>
              <a:t> </a:t>
            </a:r>
            <a:r>
              <a:rPr lang="en-GB" sz="2800" dirty="0" err="1"/>
              <a:t>Anibynnol</a:t>
            </a: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4436278"/>
            <a:ext cx="4572001" cy="1777329"/>
          </a:xfrm>
          <a:solidFill>
            <a:schemeClr val="tx1"/>
          </a:solidFill>
        </p:spPr>
        <p:txBody>
          <a:bodyPr rtlCol="0">
            <a:normAutofit/>
          </a:bodyPr>
          <a:lstStyle/>
          <a:p>
            <a:r>
              <a:rPr lang="en-GB" sz="1200" b="1" dirty="0">
                <a:solidFill>
                  <a:schemeClr val="tx2"/>
                </a:solidFill>
              </a:rPr>
              <a:t>Eli Evans – PBS and Active Support Mentor </a:t>
            </a:r>
            <a:r>
              <a:rPr lang="en-GB" sz="1200" b="1" dirty="0" err="1">
                <a:solidFill>
                  <a:schemeClr val="tx2"/>
                </a:solidFill>
              </a:rPr>
              <a:t>Cyngor</a:t>
            </a:r>
            <a:r>
              <a:rPr lang="en-GB" sz="1200" b="1" dirty="0">
                <a:solidFill>
                  <a:schemeClr val="tx2"/>
                </a:solidFill>
              </a:rPr>
              <a:t> Gwynedd – </a:t>
            </a:r>
            <a:r>
              <a:rPr lang="cy-GB" sz="1200" b="1" dirty="0">
                <a:solidFill>
                  <a:schemeClr val="tx2"/>
                </a:solidFill>
              </a:rPr>
              <a:t>Mentor Cefnogaeth Weithgar ag Ymddygiad Cadarnhaol</a:t>
            </a:r>
            <a:endParaRPr lang="en-GB" sz="1200" b="1" dirty="0">
              <a:solidFill>
                <a:schemeClr val="tx2"/>
              </a:solidFill>
            </a:endParaRPr>
          </a:p>
          <a:p>
            <a:r>
              <a:rPr lang="en-GB" sz="1200" b="1" dirty="0">
                <a:solidFill>
                  <a:schemeClr val="tx2"/>
                </a:solidFill>
              </a:rPr>
              <a:t>Mathew Hopson - PBS and Active Support Mentor </a:t>
            </a:r>
            <a:r>
              <a:rPr lang="en-GB" sz="1200" b="1" dirty="0" err="1">
                <a:solidFill>
                  <a:schemeClr val="tx2"/>
                </a:solidFill>
              </a:rPr>
              <a:t>Cyngor</a:t>
            </a:r>
            <a:r>
              <a:rPr lang="en-GB" sz="1200" b="1" dirty="0">
                <a:solidFill>
                  <a:schemeClr val="tx2"/>
                </a:solidFill>
              </a:rPr>
              <a:t> Gwynedd – Mentor </a:t>
            </a:r>
            <a:r>
              <a:rPr lang="en-GB" sz="1200" b="1" dirty="0" err="1">
                <a:solidFill>
                  <a:schemeClr val="tx2"/>
                </a:solidFill>
              </a:rPr>
              <a:t>Cefnogaeth</a:t>
            </a:r>
            <a:r>
              <a:rPr lang="en-GB" sz="1200" b="1" dirty="0">
                <a:solidFill>
                  <a:schemeClr val="tx2"/>
                </a:solidFill>
              </a:rPr>
              <a:t> </a:t>
            </a:r>
            <a:r>
              <a:rPr lang="en-GB" sz="1200" b="1" dirty="0" err="1">
                <a:solidFill>
                  <a:schemeClr val="tx2"/>
                </a:solidFill>
              </a:rPr>
              <a:t>Weithgar</a:t>
            </a:r>
            <a:r>
              <a:rPr lang="en-GB" sz="1200" b="1" dirty="0">
                <a:solidFill>
                  <a:schemeClr val="tx2"/>
                </a:solidFill>
              </a:rPr>
              <a:t> ag </a:t>
            </a:r>
            <a:r>
              <a:rPr lang="en-GB" sz="1200" b="1" dirty="0" err="1">
                <a:solidFill>
                  <a:schemeClr val="tx2"/>
                </a:solidFill>
              </a:rPr>
              <a:t>Ymddygiad</a:t>
            </a:r>
            <a:r>
              <a:rPr lang="en-GB" sz="1200" b="1" dirty="0">
                <a:solidFill>
                  <a:schemeClr val="tx2"/>
                </a:solidFill>
              </a:rPr>
              <a:t> </a:t>
            </a:r>
            <a:r>
              <a:rPr lang="en-GB" sz="1200" b="1" dirty="0" err="1">
                <a:solidFill>
                  <a:schemeClr val="tx2"/>
                </a:solidFill>
              </a:rPr>
              <a:t>Cadarnhaol</a:t>
            </a:r>
            <a:endParaRPr lang="en-GB" sz="1200" b="1" dirty="0">
              <a:solidFill>
                <a:schemeClr val="tx2"/>
              </a:solidFill>
            </a:endParaRPr>
          </a:p>
          <a:p>
            <a:pPr rtl="0"/>
            <a:r>
              <a:rPr lang="en-GB" sz="1200" b="1" dirty="0">
                <a:solidFill>
                  <a:schemeClr val="tx2"/>
                </a:solidFill>
              </a:rPr>
              <a:t>Shanna McCormick – Support Service Practice Leader – </a:t>
            </a:r>
            <a:r>
              <a:rPr lang="en-GB" sz="1200" b="1" dirty="0" err="1">
                <a:solidFill>
                  <a:schemeClr val="tx2"/>
                </a:solidFill>
              </a:rPr>
              <a:t>Arweinydd</a:t>
            </a:r>
            <a:r>
              <a:rPr lang="en-GB" sz="1200" b="1" dirty="0">
                <a:solidFill>
                  <a:schemeClr val="tx2"/>
                </a:solidFill>
              </a:rPr>
              <a:t> </a:t>
            </a:r>
            <a:r>
              <a:rPr lang="en-GB" sz="1200" b="1" dirty="0" err="1">
                <a:solidFill>
                  <a:schemeClr val="tx2"/>
                </a:solidFill>
              </a:rPr>
              <a:t>Gwasanaeth</a:t>
            </a:r>
            <a:r>
              <a:rPr lang="en-GB" sz="1200" b="1" dirty="0">
                <a:solidFill>
                  <a:schemeClr val="tx2"/>
                </a:solidFill>
              </a:rPr>
              <a:t> </a:t>
            </a:r>
            <a:r>
              <a:rPr lang="en-GB" sz="1200" b="1" dirty="0" err="1">
                <a:solidFill>
                  <a:schemeClr val="tx2"/>
                </a:solidFill>
              </a:rPr>
              <a:t>Cefnogol</a:t>
            </a:r>
            <a:endParaRPr lang="en-GB" sz="1200" b="1" dirty="0">
              <a:solidFill>
                <a:schemeClr val="tx2"/>
              </a:solidFill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02BC3AA7-07D5-7CF6-F419-0205DBE493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noProof="0" smtClean="0"/>
              <a:pPr rtl="0">
                <a:spcAft>
                  <a:spcPts val="600"/>
                </a:spcAft>
              </a:pPr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1280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927438"/>
            <a:ext cx="9598914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r>
              <a:rPr lang="en-GB" sz="3600" dirty="0"/>
              <a:t>Active Support Participation Measure (Jones and Lowe, 2018) November 2023</a:t>
            </a:r>
            <a:endParaRPr lang="cy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10</a:t>
            </a:fld>
            <a:endParaRPr lang="en-GB"/>
          </a:p>
        </p:txBody>
      </p:sp>
      <p:graphicFrame>
        <p:nvGraphicFramePr>
          <p:cNvPr id="2" name="Siart 2">
            <a:extLst>
              <a:ext uri="{FF2B5EF4-FFF2-40B4-BE49-F238E27FC236}">
                <a16:creationId xmlns:a16="http://schemas.microsoft.com/office/drawing/2014/main" id="{E24107A1-1E9C-CA75-502F-BD96F8F5CB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8160700"/>
              </p:ext>
            </p:extLst>
          </p:nvPr>
        </p:nvGraphicFramePr>
        <p:xfrm>
          <a:off x="1142778" y="2038350"/>
          <a:ext cx="9598914" cy="428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395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9598914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Daniel’s Life Now</a:t>
            </a:r>
            <a:br>
              <a:rPr lang="en-GB" dirty="0"/>
            </a:br>
            <a:r>
              <a:rPr lang="cy-GB" dirty="0"/>
              <a:t>Bywyd Daniel Rwan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11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25980D-E922-CCC1-B338-8CD75189D7DF}"/>
              </a:ext>
            </a:extLst>
          </p:cNvPr>
          <p:cNvSpPr txBox="1"/>
          <p:nvPr/>
        </p:nvSpPr>
        <p:spPr>
          <a:xfrm>
            <a:off x="971550" y="2468916"/>
            <a:ext cx="5124450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Daniel has now settled in his new home.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He still attends day services 5 days a week and visits his family home at weekends.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Daniel has a visual timetable which has been implemented by Speech and Language Therapist, this has been very successful.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Daniel is an active participant in his life and improving daily living skills.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Daniel is building a good rapport with his support staff and co-tenants.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Continues to maintain good relationship with other friends and family.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1EFB7-425A-3DF3-6567-55579563C25C}"/>
              </a:ext>
            </a:extLst>
          </p:cNvPr>
          <p:cNvSpPr txBox="1"/>
          <p:nvPr/>
        </p:nvSpPr>
        <p:spPr>
          <a:xfrm>
            <a:off x="6708267" y="2468916"/>
            <a:ext cx="4578858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Mae Daniel yn hapus yn eu cartref Newydd erbyn hyn.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Mae Daniel dal i fynychu gwasanaeth dydd 5 diwrnod yr wythnos.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Mae gen i Daniel amserlen weledol sydd wedi cael ei greu gan y therapydd iaith a lleferydd.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Mae Daniel yn bartner actif yn ei bywyd ei hun ag yn gweithio ar ei sgiliau byw bob dydd.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Mae Daniel wedi dechrau perthynas da gyda’r holl staff a’r dynion eraill yn y tŷ. 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en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Mae Daniel </a:t>
            </a:r>
            <a:r>
              <a:rPr lang="en-GB" sz="1600" kern="1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i</a:t>
            </a:r>
            <a:r>
              <a:rPr lang="en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weld </a:t>
            </a:r>
            <a:r>
              <a:rPr lang="en-GB" sz="1600" kern="1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teulu</a:t>
            </a:r>
            <a:r>
              <a:rPr lang="en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a </a:t>
            </a:r>
            <a:r>
              <a:rPr lang="en-GB" sz="1600" kern="1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ffrindiau</a:t>
            </a:r>
            <a:r>
              <a:rPr lang="en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600" kern="1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eraill</a:t>
            </a:r>
            <a:r>
              <a:rPr lang="en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600" kern="1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yn</a:t>
            </a:r>
            <a:r>
              <a:rPr lang="en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</a:t>
            </a:r>
            <a:r>
              <a:rPr lang="en-GB" sz="1600" kern="1200" dirty="0" err="1">
                <a:solidFill>
                  <a:srgbClr val="000000"/>
                </a:solidFill>
                <a:latin typeface="Franklin Gothic Book" panose="020B0503020102020204" pitchFamily="34" charset="0"/>
              </a:rPr>
              <a:t>aml</a:t>
            </a:r>
            <a:r>
              <a:rPr lang="en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y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6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9598914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r>
              <a:rPr lang="en-GB" sz="3600" dirty="0"/>
              <a:t>Active Support Participation Measure (Jones and Lowe, 2018) January 2024</a:t>
            </a:r>
            <a:endParaRPr lang="cy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12</a:t>
            </a:fld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24838D4-DA70-3F8C-963F-00F8BC0533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652542"/>
              </p:ext>
            </p:extLst>
          </p:nvPr>
        </p:nvGraphicFramePr>
        <p:xfrm>
          <a:off x="971550" y="1943101"/>
          <a:ext cx="10021569" cy="4486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3255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70313"/>
            <a:ext cx="9598914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sz="2700" dirty="0"/>
            </a:br>
            <a:r>
              <a:rPr lang="en-GB" sz="2700" dirty="0"/>
              <a:t>Active Support Participation Measure (Jones and Lowe, 2018) </a:t>
            </a:r>
            <a:br>
              <a:rPr lang="en-GB" sz="2700" dirty="0"/>
            </a:br>
            <a:r>
              <a:rPr lang="en-GB" sz="2700" dirty="0"/>
              <a:t>Comparison </a:t>
            </a:r>
            <a:br>
              <a:rPr lang="en-GB" sz="2700" dirty="0"/>
            </a:br>
            <a:r>
              <a:rPr lang="cy-GB" sz="2700" dirty="0"/>
              <a:t>Cymhariaeth</a:t>
            </a:r>
            <a:endParaRPr lang="cy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13</a:t>
            </a:fld>
            <a:endParaRPr lang="en-GB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3BBC93E-5B2E-6625-8875-4F42DC8FB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195751"/>
              </p:ext>
            </p:extLst>
          </p:nvPr>
        </p:nvGraphicFramePr>
        <p:xfrm>
          <a:off x="1759960" y="2125347"/>
          <a:ext cx="8672079" cy="4456428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4155065">
                  <a:extLst>
                    <a:ext uri="{9D8B030D-6E8A-4147-A177-3AD203B41FA5}">
                      <a16:colId xmlns:a16="http://schemas.microsoft.com/office/drawing/2014/main" val="1025082728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2261415603"/>
                    </a:ext>
                  </a:extLst>
                </a:gridCol>
                <a:gridCol w="2202439">
                  <a:extLst>
                    <a:ext uri="{9D8B030D-6E8A-4147-A177-3AD203B41FA5}">
                      <a16:colId xmlns:a16="http://schemas.microsoft.com/office/drawing/2014/main" val="18963458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Task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Frequency Score November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Frequency Score January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092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Food and Drink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209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Personal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186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General household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308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Laundry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699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Use of Other Household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221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Shopping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296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Community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467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Hobbies/Leisure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926672"/>
                  </a:ext>
                </a:extLst>
              </a:tr>
              <a:tr h="392428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Vocational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752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TOTAL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</a:rPr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549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66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9598914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Moving Forward</a:t>
            </a:r>
            <a:br>
              <a:rPr lang="en-GB" dirty="0"/>
            </a:br>
            <a:r>
              <a:rPr lang="cy-GB" dirty="0"/>
              <a:t>Symud Ymlaen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14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25980D-E922-CCC1-B338-8CD75189D7DF}"/>
              </a:ext>
            </a:extLst>
          </p:cNvPr>
          <p:cNvSpPr txBox="1"/>
          <p:nvPr/>
        </p:nvSpPr>
        <p:spPr>
          <a:xfrm>
            <a:off x="971550" y="2322576"/>
            <a:ext cx="4578858" cy="32932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We are now getting to know Daniel much better.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We are continuing to learn what works for Daniel and how to build a capable environment for him.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We hope to continue to improve Daniel’s participation in Active Support and work on his daily living skills.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We hope to provide more opportunities for Daniel to engage in meaningful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Further improve quality of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 am confident to role model good practice to the staff and pass on my knowledge and skills to them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D2B089-12FA-C5AB-1D1C-96D1793C0F92}"/>
              </a:ext>
            </a:extLst>
          </p:cNvPr>
          <p:cNvSpPr txBox="1"/>
          <p:nvPr/>
        </p:nvSpPr>
        <p:spPr>
          <a:xfrm>
            <a:off x="6641594" y="2322576"/>
            <a:ext cx="4578858" cy="304698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Rydym wan yn dod i nabod Daniel yn llawer gwell.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Dal i ddysgu am y ffordd gorau i’w cefnogi a sut mae amgylchedd galluog yn edrych iddo fo.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Rydyn yn gobeithio i dal i weithio ar faint mae Daniel yn cymryd rhan mewn cefnogaeth weithgar a gweithio ar eu sgiliau byw.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Rydym yn gobeithio ffeindio mwy o gyfleoedd i Daniel cymryd rhan mewn gweithgareddau ystyriol. 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Cynyddu ansawdd bywyd mwy eto.</a:t>
            </a:r>
          </a:p>
          <a:p>
            <a:pPr>
              <a:buFont typeface="Symbol" panose="05050102010706020507" pitchFamily="18" charset="2"/>
              <a:buChar char="·"/>
            </a:pPr>
            <a:r>
              <a:rPr lang="cy-GB" sz="1600" kern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Dwi wan yn hyderus i fodelu ymarfer Gwaith da i’r staff a rhannu fy sgiliau gyda’r tîm.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y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54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9598914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endParaRPr lang="cy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15</a:t>
            </a:fld>
            <a:endParaRPr lang="en-GB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A02EC977-5D3F-ECDA-AA7C-13F1A9076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9553" y="-301081"/>
            <a:ext cx="4202908" cy="74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9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9598914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Contact </a:t>
            </a:r>
            <a:br>
              <a:rPr lang="en-GB" dirty="0"/>
            </a:br>
            <a:r>
              <a:rPr lang="en-GB" dirty="0" err="1"/>
              <a:t>Cyswllt</a:t>
            </a:r>
            <a:endParaRPr lang="cy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16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4C60D-8C78-AEA0-BE6B-7DF21C6EF599}"/>
              </a:ext>
            </a:extLst>
          </p:cNvPr>
          <p:cNvSpPr txBox="1"/>
          <p:nvPr/>
        </p:nvSpPr>
        <p:spPr>
          <a:xfrm>
            <a:off x="971550" y="3076575"/>
            <a:ext cx="674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  <a:hlinkClick r:id="rId3"/>
              </a:rPr>
              <a:t>ElinorEvans@gwynedd.llyw.cymru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err="1">
                <a:solidFill>
                  <a:schemeClr val="bg1"/>
                </a:solidFill>
                <a:hlinkClick r:id="rId3"/>
              </a:rPr>
              <a:t>MathewOwenHopson@gwynedd.llyw.cymru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1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4941477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Our Team</a:t>
            </a:r>
            <a:br>
              <a:rPr lang="en-GB" dirty="0"/>
            </a:br>
            <a:r>
              <a:rPr lang="en-GB" dirty="0" err="1"/>
              <a:t>Tîm</a:t>
            </a:r>
            <a:r>
              <a:rPr lang="en-GB" dirty="0"/>
              <a:t> 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2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1F596-8513-9BAF-1345-DEE8E5B1EA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1550" y="2260787"/>
            <a:ext cx="4762501" cy="3939987"/>
          </a:xfrm>
          <a:solidFill>
            <a:schemeClr val="tx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are a small team working for Gwynedd Council.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strive to embed PBS values and the Active Support by changing the culture and environments provided for staff and service users.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Our focus is to increase the quality of life of people using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Invest in practice leaders and involve them in the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Focus on Tier 1 strategies of the PBS framework, known as “universal for all”.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Not expert lead. We work in partnership with the team and other stakeholders.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2FB2FF-5A6F-86BE-68D8-65CEE81825D2}"/>
              </a:ext>
            </a:extLst>
          </p:cNvPr>
          <p:cNvSpPr txBox="1">
            <a:spLocks/>
          </p:cNvSpPr>
          <p:nvPr/>
        </p:nvSpPr>
        <p:spPr>
          <a:xfrm>
            <a:off x="6278975" y="1652601"/>
            <a:ext cx="5252788" cy="475577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Tîm bach yn gweithio i Gyngor Gwynedd.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Rydym yn gweithio gyda gwasanaethau cefnogol er mwyn neud yn sicr bod PBS a Chefnogaeth Gweithgar yng nghanol bob gwasanaeth, a bod nhw yn deall faint mor bwysig yw’r ddau fodel yma.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Nod mwyaf pwysig y tîm yw cynyddu ansawdd bywyd yr unigolion sy’n defnyddio’r gwasanaethau.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Rydym yn treulio amser gyda’r arweinyddion gwasanaeth a chadw nhw yn rhan o’r broses.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Rydym yn ffocysu ar “</a:t>
            </a:r>
            <a:r>
              <a:rPr lang="cy-GB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Tier</a:t>
            </a: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cy-GB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Strategies</a:t>
            </a: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 or fframwaith PBS.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Dydi’r arbenigwyr ddim yn arwain y broses yma, ond yn gweithio gyda’r tîm a’r MDT.</a:t>
            </a:r>
          </a:p>
        </p:txBody>
      </p:sp>
    </p:spTree>
    <p:extLst>
      <p:ext uri="{BB962C8B-B14F-4D97-AF65-F5344CB8AC3E}">
        <p14:creationId xmlns:p14="http://schemas.microsoft.com/office/powerpoint/2010/main" val="312209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4941477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Background </a:t>
            </a:r>
            <a:br>
              <a:rPr lang="en-GB" dirty="0"/>
            </a:br>
            <a:r>
              <a:rPr lang="en-GB" dirty="0" err="1"/>
              <a:t>Cefndir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3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24247-F35B-5ECF-D74E-D25A47754F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0537" y="2178823"/>
            <a:ext cx="5143501" cy="3339912"/>
          </a:xfrm>
          <a:solidFill>
            <a:schemeClr val="tx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Daniel is a 22-year-old man.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 is a kind and happy young man who is always keen to please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Daniel  lived at home with his 2 younger brothers and parents who both work for the NHS.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Daniel attends day services 5 days a week and used to go to local respite service.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Daniel thrives on structure, routines and predictability.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Daniel was ready to transition from his family home into supported living.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8CDE228-15EC-072F-BE76-0B41D0D3CD7A}"/>
              </a:ext>
            </a:extLst>
          </p:cNvPr>
          <p:cNvSpPr txBox="1">
            <a:spLocks/>
          </p:cNvSpPr>
          <p:nvPr/>
        </p:nvSpPr>
        <p:spPr>
          <a:xfrm>
            <a:off x="6427372" y="2178823"/>
            <a:ext cx="5143500" cy="39189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Mae Daniel yn 22 blwydd oed.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Mae o yn berson caredig a hapus a mae o wrth ei fodd yn neud bobl eraill yn hapus.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 oedd Daniel yn byw adref gyda’i 2 brawd bach a Mam a Dad sydd yn gweithio i’r GIG.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Mae Daniel yn mynychu gwasanaeth dydd 5 diwrnod yr wythnos.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Mae Daniel wrth ei fodd gyda threfn, cysondeb a strwythur.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Oedd Daniel yn barod i symud allan o’i gartref teulu i fyw bywyd annibynnol.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61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4941477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Our Goals</a:t>
            </a:r>
            <a:br>
              <a:rPr lang="en-GB" dirty="0"/>
            </a:br>
            <a:r>
              <a:rPr lang="en-GB" dirty="0"/>
              <a:t>Ein Nod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4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24247-F35B-5ECF-D74E-D25A47754F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1550" y="2170491"/>
            <a:ext cx="4960528" cy="3645771"/>
          </a:xfrm>
          <a:solidFill>
            <a:schemeClr val="tx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were asked to do some work with Daniel to make the transition into his new home as smooth as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identify areas where we could improve his quality of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Produce a plan in co-production with other stakeholders for new staff team members to get to know Daniel and create a capable environment for him in his new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 in partnership with the new staff team and practice leader to share information about Daniel and the PBS framework and Active Support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C260566-0426-D4BB-63CD-D68342B38866}"/>
              </a:ext>
            </a:extLst>
          </p:cNvPr>
          <p:cNvSpPr txBox="1">
            <a:spLocks/>
          </p:cNvSpPr>
          <p:nvPr/>
        </p:nvSpPr>
        <p:spPr>
          <a:xfrm>
            <a:off x="6259924" y="2170490"/>
            <a:ext cx="5391165" cy="4409381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Wnaeth yr MDT gofyn am gefnogaeth i help gyda’r broses o symud Daniel allan o’i gartref teulu i fewn i’w tŷ ei hyn.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Ffeindio llefydd lle oedd yna sgôp i gynyddu ansawdd bywyd Daniel.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Cynhyrchu cynllun mewn partneriaeth gyda phawb ym </a:t>
            </a:r>
            <a:r>
              <a:rPr lang="cy-GB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ywyd Daniel er mwyn i’r tîm staff dod i nabod Daniel a chreu amgylchedd galluog iddo.</a:t>
            </a: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Gweithio mewn partneriaeth gyda’r tîm o staff ag arweinydd gwasanaeth i rhannu gwybodaeth am Daniel, y fframwaith PBS a’r model cefnogaeth weithgar.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41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1041738"/>
            <a:ext cx="6636258" cy="610863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Training and Coaching</a:t>
            </a:r>
            <a:br>
              <a:rPr lang="en-GB" dirty="0"/>
            </a:br>
            <a:r>
              <a:rPr lang="cy-GB" dirty="0"/>
              <a:t>Mentora ac Hyfforddiant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5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24247-F35B-5ECF-D74E-D25A47754F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1550" y="2271075"/>
            <a:ext cx="5160078" cy="27952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PBS Awareness Training.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Co-delivered communication training specific to Daniel’s needs with his Speech and Language Therapist.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Spent time sharing knowledge with the Practice Leader and investing time upskilling and building her confidence to coach and mentor the staff.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Active Support Training following the 3-stage training model. This included Active Support theory, role play and in-vivo observations.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68BA881-349E-8FC3-D0AA-9CD9BE436AD6}"/>
              </a:ext>
            </a:extLst>
          </p:cNvPr>
          <p:cNvSpPr txBox="1">
            <a:spLocks/>
          </p:cNvSpPr>
          <p:nvPr/>
        </p:nvSpPr>
        <p:spPr>
          <a:xfrm>
            <a:off x="6498055" y="2271075"/>
            <a:ext cx="5160078" cy="2795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Ymwybyddiaeth PBS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Hyfforddiant cyfathrebu yn benodol i anghenion Daniel – mewn partneriaeth gyda Therapydd Iaith a Lleferydd.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y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Rhannu gwybodaeth gyda’r arweinydd gwasanaeth a threulio amser yn adeiladu ei hyder i fentora’r staff.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y-GB" dirty="0">
                <a:ea typeface="Calibri" panose="020F0502020204030204" pitchFamily="34" charset="0"/>
                <a:cs typeface="Times New Roman" panose="02020603050405020304" pitchFamily="18" charset="0"/>
              </a:rPr>
              <a:t>Hyfforddiant Cefnogaeth Weithgar Rhyngweithiol yn dilyn “3 stage training model”.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732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en-GB" smtClean="0"/>
              <a:pPr rtl="0"/>
              <a:t>6</a:t>
            </a:fld>
            <a:endParaRPr lang="en-GB"/>
          </a:p>
        </p:txBody>
      </p:sp>
      <p:pic>
        <p:nvPicPr>
          <p:cNvPr id="11" name="Picture 10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101A6049-D5F8-0640-768E-68E6B34E6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716756"/>
            <a:ext cx="7232650" cy="542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3B7A30-A1CB-AC40-B1DA-0361F4BFAE8A}"/>
              </a:ext>
            </a:extLst>
          </p:cNvPr>
          <p:cNvSpPr txBox="1"/>
          <p:nvPr/>
        </p:nvSpPr>
        <p:spPr>
          <a:xfrm>
            <a:off x="971550" y="2259366"/>
            <a:ext cx="3171825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Mathew sharing knowledge about the 3-stage training model. </a:t>
            </a:r>
          </a:p>
          <a:p>
            <a:endParaRPr lang="cy-GB" sz="1600" dirty="0">
              <a:solidFill>
                <a:schemeClr val="bg1"/>
              </a:solidFill>
            </a:endParaRPr>
          </a:p>
          <a:p>
            <a:r>
              <a:rPr lang="cy-GB" sz="1600" dirty="0">
                <a:solidFill>
                  <a:schemeClr val="bg1"/>
                </a:solidFill>
              </a:rPr>
              <a:t>Mathew yn rhannu gwybodaeth am y “3-stage </a:t>
            </a:r>
            <a:r>
              <a:rPr lang="cy-GB" sz="1600" dirty="0" err="1">
                <a:solidFill>
                  <a:schemeClr val="bg1"/>
                </a:solidFill>
              </a:rPr>
              <a:t>training</a:t>
            </a:r>
            <a:r>
              <a:rPr lang="cy-GB" sz="1600" dirty="0">
                <a:solidFill>
                  <a:schemeClr val="bg1"/>
                </a:solidFill>
              </a:rPr>
              <a:t> model”.</a:t>
            </a:r>
          </a:p>
        </p:txBody>
      </p:sp>
    </p:spTree>
    <p:extLst>
      <p:ext uri="{BB962C8B-B14F-4D97-AF65-F5344CB8AC3E}">
        <p14:creationId xmlns:p14="http://schemas.microsoft.com/office/powerpoint/2010/main" val="4213317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4">
            <a:hlinkClick r:id="" action="ppaction://media"/>
            <a:extLst>
              <a:ext uri="{FF2B5EF4-FFF2-40B4-BE49-F238E27FC236}">
                <a16:creationId xmlns:a16="http://schemas.microsoft.com/office/drawing/2014/main" id="{86611028-902F-0B1B-C43E-16617E7E2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705" y="587707"/>
            <a:ext cx="10086590" cy="5682585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</p:spPr>
        <p:txBody>
          <a:bodyPr rtlCol="0" anchor="b">
            <a:normAutofit/>
          </a:bodyPr>
          <a:lstStyle/>
          <a:p>
            <a:pPr rtl="0"/>
            <a:r>
              <a:rPr lang="en-GB" sz="1900"/>
              <a:t> </a:t>
            </a:r>
            <a:br>
              <a:rPr lang="en-GB" sz="1900"/>
            </a:br>
            <a:endParaRPr lang="cy-GB" sz="190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smtClean="0"/>
              <a:pPr rtl="0">
                <a:spcAft>
                  <a:spcPts val="600"/>
                </a:spcAft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6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</p:spPr>
        <p:txBody>
          <a:bodyPr rtlCol="0" anchor="b">
            <a:normAutofit/>
          </a:bodyPr>
          <a:lstStyle/>
          <a:p>
            <a:pPr rtl="0"/>
            <a:r>
              <a:rPr lang="en-GB" sz="1900"/>
              <a:t> </a:t>
            </a:r>
            <a:br>
              <a:rPr lang="en-GB" sz="1900"/>
            </a:br>
            <a:endParaRPr lang="cy-GB" sz="190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smtClean="0"/>
              <a:pPr rtl="0">
                <a:spcAft>
                  <a:spcPts val="600"/>
                </a:spcAft>
              </a:pPr>
              <a:t>8</a:t>
            </a:fld>
            <a:endParaRPr lang="en-GB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AA50386-8D52-66D5-578C-75A66399F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590" y="557220"/>
            <a:ext cx="10194819" cy="574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6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</p:spPr>
        <p:txBody>
          <a:bodyPr rtlCol="0" anchor="b">
            <a:normAutofit/>
          </a:bodyPr>
          <a:lstStyle/>
          <a:p>
            <a:pPr rtl="0"/>
            <a:r>
              <a:rPr lang="en-GB" sz="1900"/>
              <a:t> </a:t>
            </a:r>
            <a:br>
              <a:rPr lang="en-GB" sz="1900"/>
            </a:br>
            <a:endParaRPr lang="cy-GB" sz="190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en-GB" smtClean="0"/>
              <a:pPr rtl="0">
                <a:spcAft>
                  <a:spcPts val="600"/>
                </a:spcAft>
              </a:pPr>
              <a:t>9</a:t>
            </a:fld>
            <a:endParaRPr lang="en-GB"/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8A2812D-DB34-911A-3D7F-8FD5E72C79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280" y="-91579"/>
            <a:ext cx="390144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129431_TF78853419_Win32.potx" id="{4B078287-5F8B-4412-8B56-22BABE512007}" vid="{40D3F4AB-D386-4158-AD50-2BEE84BA2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EC1AB0-9704-404D-B6D3-819D938AC55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{FD75C956-0D4B-4225-AD97-ACBFB58BE910}tf78853419_win32</Template>
  <TotalTime>4598</TotalTime>
  <Words>1321</Words>
  <Application>Microsoft Office PowerPoint</Application>
  <PresentationFormat>Widescreen</PresentationFormat>
  <Paragraphs>159</Paragraphs>
  <Slides>16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Franklin Gothic Book</vt:lpstr>
      <vt:lpstr>Franklin Gothic Demi</vt:lpstr>
      <vt:lpstr>Symbol</vt:lpstr>
      <vt:lpstr>Wingdings</vt:lpstr>
      <vt:lpstr>Theme1</vt:lpstr>
      <vt:lpstr>Navigating New Horizons: Daniel’s Journey into Supported Living Gorwelion Newydd: Taith Daniel i Byw Bywyd Anibynnol</vt:lpstr>
      <vt:lpstr>  Our Team Tîm Ni</vt:lpstr>
      <vt:lpstr>Background  Cefndir</vt:lpstr>
      <vt:lpstr>  Our Goals Ein Nod</vt:lpstr>
      <vt:lpstr>  Training and Coaching Mentora ac Hyfforddiant</vt:lpstr>
      <vt:lpstr>PowerPoint Presentation</vt:lpstr>
      <vt:lpstr>  </vt:lpstr>
      <vt:lpstr>  </vt:lpstr>
      <vt:lpstr>  </vt:lpstr>
      <vt:lpstr>  Active Support Participation Measure (Jones and Lowe, 2018) November 2023</vt:lpstr>
      <vt:lpstr>  Daniel’s Life Now Bywyd Daniel Rwan</vt:lpstr>
      <vt:lpstr>  Active Support Participation Measure (Jones and Lowe, 2018) January 2024</vt:lpstr>
      <vt:lpstr>  Active Support Participation Measure (Jones and Lowe, 2018)  Comparison  Cymhariaeth</vt:lpstr>
      <vt:lpstr>  Moving Forward Symud Ymlaen</vt:lpstr>
      <vt:lpstr>  </vt:lpstr>
      <vt:lpstr>  Contact  Cyswllt</vt:lpstr>
    </vt:vector>
  </TitlesOfParts>
  <Company>Cyngor Gwynedd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PBS Journey Ein Taith PBS</dc:title>
  <dc:creator>Elinor Evans (OEDOLION)</dc:creator>
  <cp:lastModifiedBy>Kathryn Whitfield</cp:lastModifiedBy>
  <cp:revision>33</cp:revision>
  <dcterms:created xsi:type="dcterms:W3CDTF">2023-12-11T11:25:41Z</dcterms:created>
  <dcterms:modified xsi:type="dcterms:W3CDTF">2024-01-16T15:53:02Z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