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5" autoAdjust="0"/>
  </p:normalViewPr>
  <p:slideViewPr>
    <p:cSldViewPr>
      <p:cViewPr>
        <p:scale>
          <a:sx n="100" d="100"/>
          <a:sy n="100" d="100"/>
        </p:scale>
        <p:origin x="1428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-19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C4884-CA7D-4811-A776-29300CA7D8D2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9B6F1-6879-44E5-B4FF-C13959A2A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1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sz="1200" spc="15" dirty="0">
                <a:latin typeface="Arial"/>
                <a:cs typeface="Arial"/>
              </a:rPr>
              <a:t>Being </a:t>
            </a:r>
            <a:r>
              <a:rPr lang="en-GB" sz="1200" spc="20" dirty="0">
                <a:latin typeface="Arial"/>
                <a:cs typeface="Arial"/>
              </a:rPr>
              <a:t>person centred </a:t>
            </a:r>
            <a:r>
              <a:rPr lang="en-GB" sz="1200" spc="25" dirty="0">
                <a:latin typeface="Arial"/>
                <a:cs typeface="Arial"/>
              </a:rPr>
              <a:t>isn’t </a:t>
            </a:r>
            <a:r>
              <a:rPr lang="en-GB" sz="1200" spc="15" dirty="0">
                <a:latin typeface="Arial"/>
                <a:cs typeface="Arial"/>
              </a:rPr>
              <a:t>another </a:t>
            </a:r>
            <a:r>
              <a:rPr lang="en-GB" sz="1200" spc="25" dirty="0">
                <a:latin typeface="Arial"/>
                <a:cs typeface="Arial"/>
              </a:rPr>
              <a:t>job,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25" dirty="0">
                <a:latin typeface="Arial"/>
                <a:cs typeface="Arial"/>
              </a:rPr>
              <a:t>job; </a:t>
            </a:r>
            <a:r>
              <a:rPr lang="en-GB" sz="1200" spc="20" dirty="0">
                <a:latin typeface="Arial"/>
                <a:cs typeface="Arial"/>
              </a:rPr>
              <a:t>this </a:t>
            </a:r>
            <a:r>
              <a:rPr lang="en-GB" sz="1200" spc="10" dirty="0">
                <a:latin typeface="Arial"/>
                <a:cs typeface="Arial"/>
              </a:rPr>
              <a:t>idea </a:t>
            </a:r>
            <a:r>
              <a:rPr lang="en-GB" sz="1200" spc="5" dirty="0">
                <a:latin typeface="Arial"/>
                <a:cs typeface="Arial"/>
              </a:rPr>
              <a:t>feels  </a:t>
            </a:r>
            <a:r>
              <a:rPr lang="en-GB" sz="1200" spc="25" dirty="0">
                <a:latin typeface="Arial"/>
                <a:cs typeface="Arial"/>
              </a:rPr>
              <a:t>uncomfortable </a:t>
            </a:r>
            <a:r>
              <a:rPr lang="en-GB" sz="1200" spc="20" dirty="0">
                <a:latin typeface="Arial"/>
                <a:cs typeface="Arial"/>
              </a:rPr>
              <a:t>when you first encounter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10" dirty="0">
                <a:latin typeface="Arial"/>
                <a:cs typeface="Arial"/>
              </a:rPr>
              <a:t>having </a:t>
            </a:r>
            <a:r>
              <a:rPr lang="en-GB" sz="1200" spc="30" dirty="0">
                <a:latin typeface="Arial"/>
                <a:cs typeface="Arial"/>
              </a:rPr>
              <a:t>worked </a:t>
            </a:r>
            <a:r>
              <a:rPr lang="en-GB" sz="1200" spc="25" dirty="0">
                <a:latin typeface="Arial"/>
                <a:cs typeface="Arial"/>
              </a:rPr>
              <a:t>for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15" dirty="0">
                <a:latin typeface="Arial"/>
                <a:cs typeface="Arial"/>
              </a:rPr>
              <a:t>while </a:t>
            </a:r>
            <a:r>
              <a:rPr lang="en-GB" sz="1200" spc="5" dirty="0">
                <a:latin typeface="Arial"/>
                <a:cs typeface="Arial"/>
              </a:rPr>
              <a:t>in  </a:t>
            </a:r>
            <a:r>
              <a:rPr lang="en-GB" sz="1200" spc="25" dirty="0">
                <a:latin typeface="Arial"/>
                <a:cs typeface="Arial"/>
              </a:rPr>
              <a:t>education </a:t>
            </a:r>
            <a:r>
              <a:rPr lang="en-GB" sz="1200" spc="20" dirty="0">
                <a:latin typeface="Arial"/>
                <a:cs typeface="Arial"/>
              </a:rPr>
              <a:t>or </a:t>
            </a:r>
            <a:r>
              <a:rPr lang="en-GB" sz="1200" spc="10" dirty="0">
                <a:latin typeface="Arial"/>
                <a:cs typeface="Arial"/>
              </a:rPr>
              <a:t>health </a:t>
            </a:r>
            <a:r>
              <a:rPr lang="en-GB" sz="1200" spc="20" dirty="0">
                <a:latin typeface="Arial"/>
                <a:cs typeface="Arial"/>
              </a:rPr>
              <a:t>or </a:t>
            </a:r>
            <a:r>
              <a:rPr lang="en-GB" sz="1200" spc="15" dirty="0">
                <a:latin typeface="Arial"/>
                <a:cs typeface="Arial"/>
              </a:rPr>
              <a:t>social </a:t>
            </a:r>
            <a:r>
              <a:rPr lang="en-GB" sz="1200" spc="10" dirty="0">
                <a:latin typeface="Arial"/>
                <a:cs typeface="Arial"/>
              </a:rPr>
              <a:t>care… </a:t>
            </a:r>
            <a:r>
              <a:rPr lang="en-GB" sz="1200" spc="5" dirty="0">
                <a:latin typeface="Arial"/>
                <a:cs typeface="Arial"/>
              </a:rPr>
              <a:t>where </a:t>
            </a:r>
            <a:r>
              <a:rPr lang="en-GB" sz="1200" spc="20" dirty="0">
                <a:latin typeface="Arial"/>
                <a:cs typeface="Arial"/>
              </a:rPr>
              <a:t>you </a:t>
            </a:r>
            <a:r>
              <a:rPr lang="en-GB" sz="1200" spc="35" dirty="0">
                <a:latin typeface="Arial"/>
                <a:cs typeface="Arial"/>
              </a:rPr>
              <a:t>work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35" dirty="0">
                <a:latin typeface="Arial"/>
                <a:cs typeface="Arial"/>
              </a:rPr>
              <a:t>not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20" dirty="0">
                <a:latin typeface="Arial"/>
                <a:cs typeface="Arial"/>
              </a:rPr>
              <a:t>blank </a:t>
            </a:r>
            <a:r>
              <a:rPr lang="en-GB" sz="1200" spc="10" dirty="0">
                <a:latin typeface="Arial"/>
                <a:cs typeface="Arial"/>
              </a:rPr>
              <a:t>canvas, </a:t>
            </a:r>
            <a:r>
              <a:rPr lang="en-GB" sz="1200" spc="40" dirty="0">
                <a:latin typeface="Arial"/>
                <a:cs typeface="Arial"/>
              </a:rPr>
              <a:t>but</a:t>
            </a:r>
            <a:r>
              <a:rPr lang="en-GB" sz="1200" spc="-125" dirty="0">
                <a:latin typeface="Arial"/>
                <a:cs typeface="Arial"/>
              </a:rPr>
              <a:t> </a:t>
            </a:r>
            <a:r>
              <a:rPr lang="en-GB" sz="1200" spc="-10" dirty="0">
                <a:latin typeface="Arial"/>
                <a:cs typeface="Arial"/>
              </a:rPr>
              <a:t>a  </a:t>
            </a:r>
            <a:r>
              <a:rPr lang="en-GB" sz="1200" spc="20" dirty="0">
                <a:latin typeface="Arial"/>
                <a:cs typeface="Arial"/>
              </a:rPr>
              <a:t>space </a:t>
            </a:r>
            <a:r>
              <a:rPr lang="en-GB" sz="1200" spc="30" dirty="0">
                <a:latin typeface="Arial"/>
                <a:cs typeface="Arial"/>
              </a:rPr>
              <a:t>with </a:t>
            </a:r>
            <a:r>
              <a:rPr lang="en-GB" sz="1200" spc="15" dirty="0">
                <a:latin typeface="Arial"/>
                <a:cs typeface="Arial"/>
              </a:rPr>
              <a:t>existing</a:t>
            </a:r>
            <a:r>
              <a:rPr lang="en-GB" sz="1200" spc="-40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cultures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sz="1200" spc="15" dirty="0">
                <a:latin typeface="Arial"/>
                <a:cs typeface="Arial"/>
              </a:rPr>
              <a:t>So </a:t>
            </a:r>
            <a:r>
              <a:rPr lang="en-GB" sz="1200" spc="30" dirty="0">
                <a:latin typeface="Arial"/>
                <a:cs typeface="Arial"/>
              </a:rPr>
              <a:t>what </a:t>
            </a:r>
            <a:r>
              <a:rPr lang="en-GB" sz="1200" spc="-20" dirty="0">
                <a:latin typeface="Arial"/>
                <a:cs typeface="Arial"/>
              </a:rPr>
              <a:t>I </a:t>
            </a:r>
            <a:r>
              <a:rPr lang="en-GB" sz="1200" spc="25" dirty="0">
                <a:latin typeface="Arial"/>
                <a:cs typeface="Arial"/>
              </a:rPr>
              <a:t>think </a:t>
            </a:r>
            <a:r>
              <a:rPr lang="en-GB" sz="1200" spc="30" dirty="0">
                <a:latin typeface="Arial"/>
                <a:cs typeface="Arial"/>
              </a:rPr>
              <a:t>about </a:t>
            </a:r>
            <a:r>
              <a:rPr lang="en-GB" sz="1200" spc="20" dirty="0">
                <a:latin typeface="Arial"/>
                <a:cs typeface="Arial"/>
              </a:rPr>
              <a:t>when </a:t>
            </a:r>
            <a:r>
              <a:rPr lang="en-GB" sz="1200" spc="-20" dirty="0">
                <a:latin typeface="Arial"/>
                <a:cs typeface="Arial"/>
              </a:rPr>
              <a:t>I </a:t>
            </a:r>
            <a:r>
              <a:rPr lang="en-GB" sz="1200" spc="20" dirty="0">
                <a:latin typeface="Arial"/>
                <a:cs typeface="Arial"/>
              </a:rPr>
              <a:t>talk </a:t>
            </a:r>
            <a:r>
              <a:rPr lang="en-GB" sz="1200" spc="30" dirty="0">
                <a:latin typeface="Arial"/>
                <a:cs typeface="Arial"/>
              </a:rPr>
              <a:t>about </a:t>
            </a:r>
            <a:r>
              <a:rPr lang="en-GB" sz="1200" spc="5" dirty="0">
                <a:latin typeface="Arial"/>
                <a:cs typeface="Arial"/>
              </a:rPr>
              <a:t>PBS is: please </a:t>
            </a:r>
            <a:r>
              <a:rPr lang="en-GB" sz="1200" spc="40" dirty="0">
                <a:latin typeface="Arial"/>
                <a:cs typeface="Arial"/>
              </a:rPr>
              <a:t>don’t </a:t>
            </a:r>
            <a:r>
              <a:rPr lang="en-GB" sz="1200" spc="15" dirty="0">
                <a:latin typeface="Arial"/>
                <a:cs typeface="Arial"/>
              </a:rPr>
              <a:t>let </a:t>
            </a:r>
            <a:r>
              <a:rPr lang="en-GB" sz="1200" spc="10" dirty="0">
                <a:latin typeface="Arial"/>
                <a:cs typeface="Arial"/>
              </a:rPr>
              <a:t>service </a:t>
            </a:r>
            <a:r>
              <a:rPr lang="en-GB" sz="1200" spc="15" dirty="0">
                <a:latin typeface="Arial"/>
                <a:cs typeface="Arial"/>
              </a:rPr>
              <a:t>land</a:t>
            </a:r>
            <a:r>
              <a:rPr lang="en-GB" sz="1200" spc="-105" dirty="0">
                <a:latin typeface="Arial"/>
                <a:cs typeface="Arial"/>
              </a:rPr>
              <a:t> </a:t>
            </a:r>
            <a:r>
              <a:rPr lang="en-GB" sz="1200" spc="10" dirty="0">
                <a:latin typeface="Arial"/>
                <a:cs typeface="Arial"/>
              </a:rPr>
              <a:t>ruin  </a:t>
            </a:r>
            <a:r>
              <a:rPr lang="en-GB" sz="1200" spc="5" dirty="0">
                <a:latin typeface="Arial"/>
                <a:cs typeface="Arial"/>
              </a:rPr>
              <a:t>PBS </a:t>
            </a:r>
            <a:r>
              <a:rPr lang="en-GB" sz="1200" dirty="0">
                <a:latin typeface="Arial"/>
                <a:cs typeface="Arial"/>
              </a:rPr>
              <a:t>as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40" dirty="0">
                <a:latin typeface="Arial"/>
                <a:cs typeface="Arial"/>
              </a:rPr>
              <a:t>did</a:t>
            </a:r>
            <a:r>
              <a:rPr lang="en-GB" sz="1200" spc="-20" dirty="0">
                <a:latin typeface="Arial"/>
                <a:cs typeface="Arial"/>
              </a:rPr>
              <a:t> </a:t>
            </a:r>
            <a:r>
              <a:rPr lang="en-GB" sz="1200" spc="10" dirty="0">
                <a:latin typeface="Arial"/>
                <a:cs typeface="Arial"/>
              </a:rPr>
              <a:t>normalisation!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914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25. </a:t>
            </a:r>
            <a:r>
              <a:rPr lang="en-GB" sz="1200" spc="15" dirty="0">
                <a:latin typeface="Lucida Sans Unicode"/>
                <a:cs typeface="Lucida Sans Unicode"/>
              </a:rPr>
              <a:t>The problem </a:t>
            </a:r>
            <a:r>
              <a:rPr lang="en-GB" sz="1200" spc="10" dirty="0">
                <a:latin typeface="Lucida Sans Unicode"/>
                <a:cs typeface="Lucida Sans Unicode"/>
              </a:rPr>
              <a:t>with measuring people without qualitative</a:t>
            </a:r>
            <a:r>
              <a:rPr lang="en-GB" sz="1200" spc="-10" dirty="0">
                <a:latin typeface="Lucida Sans Unicode"/>
                <a:cs typeface="Lucida Sans Unicode"/>
              </a:rPr>
              <a:t> </a:t>
            </a:r>
            <a:r>
              <a:rPr lang="en-GB" sz="1200" spc="10" dirty="0">
                <a:latin typeface="Lucida Sans Unicode"/>
                <a:cs typeface="Lucida Sans Unicode"/>
              </a:rPr>
              <a:t>factors</a:t>
            </a:r>
            <a:endParaRPr lang="en-GB" sz="1200" dirty="0">
              <a:latin typeface="Lucida Sans Unicode"/>
              <a:cs typeface="Lucida Sans Unicode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26. </a:t>
            </a:r>
            <a:r>
              <a:rPr lang="en-GB" sz="1200" spc="10" dirty="0">
                <a:latin typeface="Lucida Sans Unicode"/>
                <a:cs typeface="Lucida Sans Unicode"/>
              </a:rPr>
              <a:t>Behaviours that challenge are not </a:t>
            </a:r>
            <a:r>
              <a:rPr lang="en-GB" sz="1200" spc="15" dirty="0">
                <a:latin typeface="Lucida Sans Unicode"/>
                <a:cs typeface="Lucida Sans Unicode"/>
              </a:rPr>
              <a:t>abnormal… </a:t>
            </a:r>
            <a:r>
              <a:rPr lang="en-GB" sz="1200" spc="10" dirty="0">
                <a:latin typeface="Lucida Sans Unicode"/>
                <a:cs typeface="Lucida Sans Unicode"/>
              </a:rPr>
              <a:t>self-determination? Self-  expression? Self-harm as </a:t>
            </a:r>
            <a:r>
              <a:rPr lang="en-GB" sz="1200" spc="5" dirty="0">
                <a:latin typeface="Lucida Sans Unicode"/>
                <a:cs typeface="Lucida Sans Unicode"/>
              </a:rPr>
              <a:t>coping, </a:t>
            </a:r>
            <a:r>
              <a:rPr lang="en-GB" sz="1200" spc="10" dirty="0">
                <a:latin typeface="Lucida Sans Unicode"/>
                <a:cs typeface="Lucida Sans Unicode"/>
              </a:rPr>
              <a:t>as</a:t>
            </a:r>
            <a:r>
              <a:rPr lang="en-GB" sz="1200" spc="-15" dirty="0">
                <a:latin typeface="Lucida Sans Unicode"/>
                <a:cs typeface="Lucida Sans Unicode"/>
              </a:rPr>
              <a:t> </a:t>
            </a:r>
            <a:r>
              <a:rPr lang="en-GB" sz="1200" spc="10" dirty="0">
                <a:latin typeface="Lucida Sans Unicode"/>
                <a:cs typeface="Lucida Sans Unicode"/>
              </a:rPr>
              <a:t>language</a:t>
            </a:r>
            <a:endParaRPr lang="en-GB" sz="1200" dirty="0">
              <a:latin typeface="Lucida Sans Unicode"/>
              <a:cs typeface="Lucida Sans Unicode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9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27. </a:t>
            </a:r>
            <a:r>
              <a:rPr lang="en-GB" sz="1200" spc="10" dirty="0">
                <a:solidFill>
                  <a:srgbClr val="232323"/>
                </a:solidFill>
                <a:latin typeface="Arial"/>
                <a:cs typeface="Arial"/>
              </a:rPr>
              <a:t>“New names and  phrases always run  </a:t>
            </a:r>
            <a:r>
              <a:rPr lang="en-GB" sz="1200" spc="5" dirty="0">
                <a:solidFill>
                  <a:srgbClr val="232323"/>
                </a:solidFill>
                <a:latin typeface="Arial"/>
                <a:cs typeface="Arial"/>
              </a:rPr>
              <a:t>the risk </a:t>
            </a:r>
            <a:r>
              <a:rPr lang="en-GB" sz="1200" spc="10" dirty="0">
                <a:solidFill>
                  <a:srgbClr val="232323"/>
                </a:solidFill>
                <a:latin typeface="Arial"/>
                <a:cs typeface="Arial"/>
              </a:rPr>
              <a:t>of</a:t>
            </a:r>
            <a:r>
              <a:rPr lang="en-GB" sz="1200" spc="-40" dirty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lang="en-GB" sz="1200" spc="10" dirty="0">
                <a:solidFill>
                  <a:srgbClr val="232323"/>
                </a:solidFill>
                <a:latin typeface="Arial"/>
                <a:cs typeface="Arial"/>
              </a:rPr>
              <a:t>becoming  </a:t>
            </a:r>
            <a:r>
              <a:rPr lang="en-GB" sz="1200" spc="-10" dirty="0">
                <a:solidFill>
                  <a:srgbClr val="232323"/>
                </a:solidFill>
                <a:latin typeface="Arial"/>
                <a:cs typeface="Arial"/>
              </a:rPr>
              <a:t>spiffy </a:t>
            </a:r>
            <a:r>
              <a:rPr lang="en-GB" sz="1200" spc="10" dirty="0">
                <a:solidFill>
                  <a:srgbClr val="232323"/>
                </a:solidFill>
                <a:latin typeface="Arial"/>
                <a:cs typeface="Arial"/>
              </a:rPr>
              <a:t>euphemisms  </a:t>
            </a:r>
            <a:r>
              <a:rPr lang="en-GB" sz="1200" spc="5" dirty="0">
                <a:solidFill>
                  <a:srgbClr val="232323"/>
                </a:solidFill>
                <a:latin typeface="Arial"/>
                <a:cs typeface="Arial"/>
              </a:rPr>
              <a:t>for </a:t>
            </a:r>
            <a:r>
              <a:rPr lang="en-GB" sz="1200" spc="10" dirty="0">
                <a:solidFill>
                  <a:srgbClr val="232323"/>
                </a:solidFill>
                <a:latin typeface="Arial"/>
                <a:cs typeface="Arial"/>
              </a:rPr>
              <a:t>‘business as  usual’”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r>
              <a:rPr lang="en-GB" dirty="0"/>
              <a:t>28.</a:t>
            </a:r>
          </a:p>
          <a:p>
            <a:pPr marL="12700" marR="1511935">
              <a:lnSpc>
                <a:spcPct val="117600"/>
              </a:lnSpc>
              <a:spcBef>
                <a:spcPts val="95"/>
              </a:spcBef>
            </a:pPr>
            <a:r>
              <a:rPr lang="en-GB" sz="1200" spc="5" dirty="0">
                <a:latin typeface="Arial"/>
                <a:cs typeface="Arial"/>
              </a:rPr>
              <a:t>It’s </a:t>
            </a:r>
            <a:r>
              <a:rPr lang="en-GB" sz="1200" spc="35" dirty="0">
                <a:latin typeface="Arial"/>
                <a:cs typeface="Arial"/>
              </a:rPr>
              <a:t>not </a:t>
            </a:r>
            <a:r>
              <a:rPr lang="en-GB" sz="1200" spc="45" dirty="0">
                <a:latin typeface="Arial"/>
                <a:cs typeface="Arial"/>
              </a:rPr>
              <a:t>pbs </a:t>
            </a:r>
            <a:r>
              <a:rPr lang="en-GB" sz="1200" spc="15" dirty="0">
                <a:latin typeface="Arial"/>
                <a:cs typeface="Arial"/>
              </a:rPr>
              <a:t>if </a:t>
            </a:r>
            <a:r>
              <a:rPr lang="en-GB" sz="1200" spc="20" dirty="0">
                <a:latin typeface="Arial"/>
                <a:cs typeface="Arial"/>
              </a:rPr>
              <a:t>people </a:t>
            </a:r>
            <a:r>
              <a:rPr lang="en-GB" sz="1200" spc="30" dirty="0">
                <a:latin typeface="Arial"/>
                <a:cs typeface="Arial"/>
              </a:rPr>
              <a:t>focus </a:t>
            </a:r>
            <a:r>
              <a:rPr lang="en-GB" sz="1200" spc="25" dirty="0">
                <a:latin typeface="Arial"/>
                <a:cs typeface="Arial"/>
              </a:rPr>
              <a:t>on </a:t>
            </a:r>
            <a:r>
              <a:rPr lang="en-GB" sz="1200" dirty="0">
                <a:latin typeface="Arial"/>
                <a:cs typeface="Arial"/>
              </a:rPr>
              <a:t>values </a:t>
            </a:r>
            <a:r>
              <a:rPr lang="en-GB" sz="1200" spc="10" dirty="0">
                <a:latin typeface="Arial"/>
                <a:cs typeface="Arial"/>
              </a:rPr>
              <a:t>more </a:t>
            </a:r>
            <a:r>
              <a:rPr lang="en-GB" sz="1200" spc="15" dirty="0">
                <a:latin typeface="Arial"/>
                <a:cs typeface="Arial"/>
              </a:rPr>
              <a:t>than science  </a:t>
            </a:r>
            <a:r>
              <a:rPr lang="en-GB" sz="1200" spc="5" dirty="0">
                <a:latin typeface="Arial"/>
                <a:cs typeface="Arial"/>
              </a:rPr>
              <a:t>It’s </a:t>
            </a:r>
            <a:r>
              <a:rPr lang="en-GB" sz="1200" spc="35" dirty="0">
                <a:latin typeface="Arial"/>
                <a:cs typeface="Arial"/>
              </a:rPr>
              <a:t>not </a:t>
            </a:r>
            <a:r>
              <a:rPr lang="en-GB" sz="1200" spc="45" dirty="0">
                <a:latin typeface="Arial"/>
                <a:cs typeface="Arial"/>
              </a:rPr>
              <a:t>pbs </a:t>
            </a:r>
            <a:r>
              <a:rPr lang="en-GB" sz="1200" spc="15" dirty="0">
                <a:latin typeface="Arial"/>
                <a:cs typeface="Arial"/>
              </a:rPr>
              <a:t>if </a:t>
            </a:r>
            <a:r>
              <a:rPr lang="en-GB" sz="1200" spc="20" dirty="0">
                <a:latin typeface="Arial"/>
                <a:cs typeface="Arial"/>
              </a:rPr>
              <a:t>people </a:t>
            </a:r>
            <a:r>
              <a:rPr lang="en-GB" sz="1200" spc="30" dirty="0">
                <a:latin typeface="Arial"/>
                <a:cs typeface="Arial"/>
              </a:rPr>
              <a:t>focus </a:t>
            </a:r>
            <a:r>
              <a:rPr lang="en-GB" sz="1200" spc="25" dirty="0">
                <a:latin typeface="Arial"/>
                <a:cs typeface="Arial"/>
              </a:rPr>
              <a:t>on </a:t>
            </a:r>
            <a:r>
              <a:rPr lang="en-GB" sz="1200" spc="15" dirty="0">
                <a:latin typeface="Arial"/>
                <a:cs typeface="Arial"/>
              </a:rPr>
              <a:t>science </a:t>
            </a:r>
            <a:r>
              <a:rPr lang="en-GB" sz="1200" spc="10" dirty="0">
                <a:latin typeface="Arial"/>
                <a:cs typeface="Arial"/>
              </a:rPr>
              <a:t>more </a:t>
            </a:r>
            <a:r>
              <a:rPr lang="en-GB" sz="1200" spc="15" dirty="0">
                <a:latin typeface="Arial"/>
                <a:cs typeface="Arial"/>
              </a:rPr>
              <a:t>than </a:t>
            </a:r>
            <a:r>
              <a:rPr lang="en-GB" sz="1200" dirty="0">
                <a:latin typeface="Arial"/>
                <a:cs typeface="Arial"/>
              </a:rPr>
              <a:t>values  </a:t>
            </a:r>
            <a:r>
              <a:rPr lang="en-GB" sz="1200" spc="5" dirty="0">
                <a:latin typeface="Arial"/>
                <a:cs typeface="Arial"/>
              </a:rPr>
              <a:t>It’s </a:t>
            </a:r>
            <a:r>
              <a:rPr lang="en-GB" sz="1200" spc="35" dirty="0">
                <a:latin typeface="Arial"/>
                <a:cs typeface="Arial"/>
              </a:rPr>
              <a:t>not </a:t>
            </a:r>
            <a:r>
              <a:rPr lang="en-GB" sz="1200" spc="45" dirty="0">
                <a:latin typeface="Arial"/>
                <a:cs typeface="Arial"/>
              </a:rPr>
              <a:t>pbs </a:t>
            </a:r>
            <a:r>
              <a:rPr lang="en-GB" sz="1200" spc="15" dirty="0">
                <a:latin typeface="Arial"/>
                <a:cs typeface="Arial"/>
              </a:rPr>
              <a:t>if restrictive </a:t>
            </a:r>
            <a:r>
              <a:rPr lang="en-GB" sz="1200" spc="20" dirty="0">
                <a:latin typeface="Arial"/>
                <a:cs typeface="Arial"/>
              </a:rPr>
              <a:t>or punishing </a:t>
            </a:r>
            <a:r>
              <a:rPr lang="en-GB" sz="1200" spc="15" dirty="0">
                <a:latin typeface="Arial"/>
                <a:cs typeface="Arial"/>
              </a:rPr>
              <a:t>interventions </a:t>
            </a:r>
            <a:r>
              <a:rPr lang="en-GB" sz="1200" spc="-15" dirty="0">
                <a:latin typeface="Arial"/>
                <a:cs typeface="Arial"/>
              </a:rPr>
              <a:t>are</a:t>
            </a:r>
            <a:r>
              <a:rPr lang="en-GB" sz="1200" spc="-140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used</a:t>
            </a:r>
            <a:endParaRPr lang="en-GB" sz="1200" dirty="0">
              <a:latin typeface="Arial"/>
              <a:cs typeface="Arial"/>
            </a:endParaRPr>
          </a:p>
          <a:p>
            <a:pPr marL="12700" marR="5080">
              <a:lnSpc>
                <a:spcPct val="117600"/>
              </a:lnSpc>
            </a:pPr>
            <a:r>
              <a:rPr lang="en-GB" sz="1200" spc="5" dirty="0">
                <a:latin typeface="Arial"/>
                <a:cs typeface="Arial"/>
              </a:rPr>
              <a:t>It’s </a:t>
            </a:r>
            <a:r>
              <a:rPr lang="en-GB" sz="1200" spc="35" dirty="0">
                <a:latin typeface="Arial"/>
                <a:cs typeface="Arial"/>
              </a:rPr>
              <a:t>not </a:t>
            </a:r>
            <a:r>
              <a:rPr lang="en-GB" sz="1200" spc="45" dirty="0">
                <a:latin typeface="Arial"/>
                <a:cs typeface="Arial"/>
              </a:rPr>
              <a:t>pbs </a:t>
            </a:r>
            <a:r>
              <a:rPr lang="en-GB" sz="1200" spc="15" dirty="0">
                <a:latin typeface="Arial"/>
                <a:cs typeface="Arial"/>
              </a:rPr>
              <a:t>if the </a:t>
            </a:r>
            <a:r>
              <a:rPr lang="en-GB" sz="1200" spc="20" dirty="0">
                <a:latin typeface="Arial"/>
                <a:cs typeface="Arial"/>
              </a:rPr>
              <a:t>person or </a:t>
            </a:r>
            <a:r>
              <a:rPr lang="en-GB" sz="1200" spc="35" dirty="0">
                <a:latin typeface="Arial"/>
                <a:cs typeface="Arial"/>
              </a:rPr>
              <a:t>support </a:t>
            </a:r>
            <a:r>
              <a:rPr lang="en-GB" sz="1200" spc="15" dirty="0">
                <a:latin typeface="Arial"/>
                <a:cs typeface="Arial"/>
              </a:rPr>
              <a:t>circle </a:t>
            </a:r>
            <a:r>
              <a:rPr lang="en-GB" sz="1200" spc="5" dirty="0">
                <a:latin typeface="Arial"/>
                <a:cs typeface="Arial"/>
              </a:rPr>
              <a:t>has </a:t>
            </a:r>
            <a:r>
              <a:rPr lang="en-GB" sz="1200" spc="25" dirty="0">
                <a:latin typeface="Arial"/>
                <a:cs typeface="Arial"/>
              </a:rPr>
              <a:t>no </a:t>
            </a:r>
            <a:r>
              <a:rPr lang="en-GB" sz="1200" spc="15" dirty="0">
                <a:latin typeface="Arial"/>
                <a:cs typeface="Arial"/>
              </a:rPr>
              <a:t>involvement </a:t>
            </a:r>
            <a:r>
              <a:rPr lang="en-GB" sz="1200" spc="5" dirty="0">
                <a:latin typeface="Arial"/>
                <a:cs typeface="Arial"/>
              </a:rPr>
              <a:t>in </a:t>
            </a:r>
            <a:r>
              <a:rPr lang="en-GB" sz="1200" spc="15" dirty="0">
                <a:latin typeface="Arial"/>
                <a:cs typeface="Arial"/>
              </a:rPr>
              <a:t>the</a:t>
            </a:r>
            <a:r>
              <a:rPr lang="en-GB" sz="1200" spc="-165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exploration,  </a:t>
            </a:r>
            <a:r>
              <a:rPr lang="en-GB" sz="1200" spc="15" dirty="0">
                <a:latin typeface="Arial"/>
                <a:cs typeface="Arial"/>
              </a:rPr>
              <a:t>plan </a:t>
            </a:r>
            <a:r>
              <a:rPr lang="en-GB" sz="1200" spc="20" dirty="0">
                <a:latin typeface="Arial"/>
                <a:cs typeface="Arial"/>
              </a:rPr>
              <a:t>or</a:t>
            </a:r>
            <a:r>
              <a:rPr lang="en-GB" sz="1200" spc="-10" dirty="0">
                <a:latin typeface="Arial"/>
                <a:cs typeface="Arial"/>
              </a:rPr>
              <a:t> </a:t>
            </a:r>
            <a:r>
              <a:rPr lang="en-GB" sz="1200" spc="10" dirty="0">
                <a:latin typeface="Arial"/>
                <a:cs typeface="Arial"/>
              </a:rPr>
              <a:t>evaluation</a:t>
            </a:r>
            <a:endParaRPr lang="en-GB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en-GB" sz="1200" spc="5" dirty="0">
                <a:latin typeface="Arial"/>
                <a:cs typeface="Arial"/>
              </a:rPr>
              <a:t>It’s </a:t>
            </a:r>
            <a:r>
              <a:rPr lang="en-GB" sz="1200" spc="35" dirty="0">
                <a:latin typeface="Arial"/>
                <a:cs typeface="Arial"/>
              </a:rPr>
              <a:t>not </a:t>
            </a:r>
            <a:r>
              <a:rPr lang="en-GB" sz="1200" spc="45" dirty="0">
                <a:latin typeface="Arial"/>
                <a:cs typeface="Arial"/>
              </a:rPr>
              <a:t>pbs </a:t>
            </a:r>
            <a:r>
              <a:rPr lang="en-GB" sz="1200" spc="15" dirty="0">
                <a:latin typeface="Arial"/>
                <a:cs typeface="Arial"/>
              </a:rPr>
              <a:t>if </a:t>
            </a:r>
            <a:r>
              <a:rPr lang="en-GB" sz="1200" dirty="0">
                <a:latin typeface="Arial"/>
                <a:cs typeface="Arial"/>
              </a:rPr>
              <a:t>there’s </a:t>
            </a:r>
            <a:r>
              <a:rPr lang="en-GB" sz="1200" spc="25" dirty="0">
                <a:latin typeface="Arial"/>
                <a:cs typeface="Arial"/>
              </a:rPr>
              <a:t>no </a:t>
            </a:r>
            <a:r>
              <a:rPr lang="en-GB" sz="1200" spc="15" dirty="0">
                <a:latin typeface="Arial"/>
                <a:cs typeface="Arial"/>
              </a:rPr>
              <a:t>plan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25" dirty="0">
                <a:latin typeface="Arial"/>
                <a:cs typeface="Arial"/>
              </a:rPr>
              <a:t>skill-up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20" dirty="0">
                <a:latin typeface="Arial"/>
                <a:cs typeface="Arial"/>
              </a:rPr>
              <a:t>people </a:t>
            </a:r>
            <a:r>
              <a:rPr lang="en-GB" sz="1200" spc="15" dirty="0">
                <a:latin typeface="Arial"/>
                <a:cs typeface="Arial"/>
              </a:rPr>
              <a:t>around</a:t>
            </a:r>
            <a:r>
              <a:rPr lang="en-GB" sz="1200" spc="-175" dirty="0">
                <a:latin typeface="Arial"/>
                <a:cs typeface="Arial"/>
              </a:rPr>
              <a:t> </a:t>
            </a:r>
            <a:r>
              <a:rPr lang="en-GB" sz="1200" spc="25" dirty="0">
                <a:latin typeface="Arial"/>
                <a:cs typeface="Arial"/>
              </a:rPr>
              <a:t>them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51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29. </a:t>
            </a:r>
            <a:r>
              <a:rPr lang="en-GB" sz="1200" spc="15" dirty="0">
                <a:latin typeface="Arial"/>
                <a:cs typeface="Arial"/>
              </a:rPr>
              <a:t>So </a:t>
            </a:r>
            <a:r>
              <a:rPr lang="en-GB" sz="1200" spc="30" dirty="0">
                <a:latin typeface="Arial"/>
                <a:cs typeface="Arial"/>
              </a:rPr>
              <a:t>what </a:t>
            </a:r>
            <a:r>
              <a:rPr lang="en-GB" sz="1200" spc="-20" dirty="0">
                <a:latin typeface="Arial"/>
                <a:cs typeface="Arial"/>
              </a:rPr>
              <a:t>I </a:t>
            </a:r>
            <a:r>
              <a:rPr lang="en-GB" sz="1200" spc="25" dirty="0">
                <a:latin typeface="Arial"/>
                <a:cs typeface="Arial"/>
              </a:rPr>
              <a:t>think </a:t>
            </a:r>
            <a:r>
              <a:rPr lang="en-GB" sz="1200" spc="30" dirty="0">
                <a:latin typeface="Arial"/>
                <a:cs typeface="Arial"/>
              </a:rPr>
              <a:t>about </a:t>
            </a:r>
            <a:r>
              <a:rPr lang="en-GB" sz="1200" spc="20" dirty="0">
                <a:latin typeface="Arial"/>
                <a:cs typeface="Arial"/>
              </a:rPr>
              <a:t>when </a:t>
            </a:r>
            <a:r>
              <a:rPr lang="en-GB" sz="1200" spc="-20" dirty="0">
                <a:latin typeface="Arial"/>
                <a:cs typeface="Arial"/>
              </a:rPr>
              <a:t>I </a:t>
            </a:r>
            <a:r>
              <a:rPr lang="en-GB" sz="1200" spc="20" dirty="0">
                <a:latin typeface="Arial"/>
                <a:cs typeface="Arial"/>
              </a:rPr>
              <a:t>talk </a:t>
            </a:r>
            <a:r>
              <a:rPr lang="en-GB" sz="1200" spc="30" dirty="0">
                <a:latin typeface="Arial"/>
                <a:cs typeface="Arial"/>
              </a:rPr>
              <a:t>about </a:t>
            </a:r>
            <a:r>
              <a:rPr lang="en-GB" sz="1200" spc="5" dirty="0">
                <a:latin typeface="Arial"/>
                <a:cs typeface="Arial"/>
              </a:rPr>
              <a:t>PBS is: please </a:t>
            </a:r>
            <a:r>
              <a:rPr lang="en-GB" sz="1200" spc="40" dirty="0">
                <a:latin typeface="Arial"/>
                <a:cs typeface="Arial"/>
              </a:rPr>
              <a:t>don’t </a:t>
            </a:r>
            <a:r>
              <a:rPr lang="en-GB" sz="1200" spc="15" dirty="0">
                <a:latin typeface="Arial"/>
                <a:cs typeface="Arial"/>
              </a:rPr>
              <a:t>let </a:t>
            </a:r>
            <a:r>
              <a:rPr lang="en-GB" sz="1200" spc="10" dirty="0">
                <a:latin typeface="Arial"/>
                <a:cs typeface="Arial"/>
              </a:rPr>
              <a:t>service </a:t>
            </a:r>
            <a:r>
              <a:rPr lang="en-GB" sz="1200" spc="15" dirty="0">
                <a:latin typeface="Arial"/>
                <a:cs typeface="Arial"/>
              </a:rPr>
              <a:t>land</a:t>
            </a:r>
            <a:r>
              <a:rPr lang="en-GB" sz="1200" spc="-105" dirty="0">
                <a:latin typeface="Arial"/>
                <a:cs typeface="Arial"/>
              </a:rPr>
              <a:t> </a:t>
            </a:r>
            <a:r>
              <a:rPr lang="en-GB" sz="1200" spc="10" dirty="0">
                <a:latin typeface="Arial"/>
                <a:cs typeface="Arial"/>
              </a:rPr>
              <a:t>ruin  </a:t>
            </a:r>
            <a:r>
              <a:rPr lang="en-GB" sz="1200" spc="5" dirty="0">
                <a:latin typeface="Arial"/>
                <a:cs typeface="Arial"/>
              </a:rPr>
              <a:t>PBS </a:t>
            </a:r>
            <a:r>
              <a:rPr lang="en-GB" sz="1200" dirty="0">
                <a:latin typeface="Arial"/>
                <a:cs typeface="Arial"/>
              </a:rPr>
              <a:t>as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40" dirty="0">
                <a:latin typeface="Arial"/>
                <a:cs typeface="Arial"/>
              </a:rPr>
              <a:t>did </a:t>
            </a:r>
            <a:r>
              <a:rPr lang="en-GB" sz="1200" spc="-10" dirty="0">
                <a:latin typeface="Arial"/>
                <a:cs typeface="Arial"/>
              </a:rPr>
              <a:t>Valuing </a:t>
            </a:r>
            <a:r>
              <a:rPr lang="en-GB" sz="1200" spc="10" dirty="0">
                <a:latin typeface="Arial"/>
                <a:cs typeface="Arial"/>
              </a:rPr>
              <a:t>People </a:t>
            </a:r>
            <a:r>
              <a:rPr lang="en-GB" sz="1200" spc="20" dirty="0">
                <a:latin typeface="Arial"/>
                <a:cs typeface="Arial"/>
              </a:rPr>
              <a:t>and </a:t>
            </a:r>
            <a:r>
              <a:rPr lang="en-GB" sz="1200" spc="25" dirty="0">
                <a:latin typeface="Arial"/>
                <a:cs typeface="Arial"/>
              </a:rPr>
              <a:t>person-centred</a:t>
            </a:r>
            <a:r>
              <a:rPr lang="en-GB" sz="1200" spc="-60" dirty="0">
                <a:latin typeface="Arial"/>
                <a:cs typeface="Arial"/>
              </a:rPr>
              <a:t> </a:t>
            </a:r>
            <a:r>
              <a:rPr lang="en-GB" sz="1200" spc="10" dirty="0">
                <a:latin typeface="Arial"/>
                <a:cs typeface="Arial"/>
              </a:rPr>
              <a:t>planning!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en-GB" dirty="0"/>
              <a:t>30. </a:t>
            </a:r>
            <a:r>
              <a:rPr lang="en-GB" sz="1200" spc="15" dirty="0">
                <a:latin typeface="Arial"/>
                <a:cs typeface="Arial"/>
              </a:rPr>
              <a:t>Who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spc="30" dirty="0">
                <a:latin typeface="Arial"/>
                <a:cs typeface="Arial"/>
              </a:rPr>
              <a:t>knows?</a:t>
            </a:r>
            <a:endParaRPr lang="en-GB" sz="1200" dirty="0">
              <a:latin typeface="Arial"/>
              <a:cs typeface="Arial"/>
            </a:endParaRPr>
          </a:p>
          <a:p>
            <a:pPr marL="12700" marR="5080">
              <a:lnSpc>
                <a:spcPct val="117600"/>
              </a:lnSpc>
            </a:pPr>
            <a:r>
              <a:rPr lang="en-GB" sz="1200" spc="40" dirty="0">
                <a:latin typeface="Arial"/>
                <a:cs typeface="Arial"/>
              </a:rPr>
              <a:t>How </a:t>
            </a:r>
            <a:r>
              <a:rPr lang="en-GB" sz="1200" spc="15" dirty="0">
                <a:latin typeface="Arial"/>
                <a:cs typeface="Arial"/>
              </a:rPr>
              <a:t>many </a:t>
            </a:r>
            <a:r>
              <a:rPr lang="en-GB" sz="1200" spc="45" dirty="0">
                <a:latin typeface="Arial"/>
                <a:cs typeface="Arial"/>
              </a:rPr>
              <a:t>do </a:t>
            </a:r>
            <a:r>
              <a:rPr lang="en-GB" sz="1200" spc="20" dirty="0">
                <a:latin typeface="Arial"/>
                <a:cs typeface="Arial"/>
              </a:rPr>
              <a:t>you</a:t>
            </a:r>
            <a:r>
              <a:rPr lang="en-GB" sz="1200" spc="-155" dirty="0">
                <a:latin typeface="Arial"/>
                <a:cs typeface="Arial"/>
              </a:rPr>
              <a:t> </a:t>
            </a:r>
            <a:r>
              <a:rPr lang="en-GB" sz="1200" spc="25" dirty="0">
                <a:latin typeface="Arial"/>
                <a:cs typeface="Arial"/>
              </a:rPr>
              <a:t>trust?  </a:t>
            </a:r>
            <a:r>
              <a:rPr lang="en-GB" sz="1200" spc="15" dirty="0" err="1">
                <a:latin typeface="Arial"/>
                <a:cs typeface="Arial"/>
              </a:rPr>
              <a:t>Pitonyak</a:t>
            </a:r>
            <a:r>
              <a:rPr lang="en-GB" sz="1200" spc="15" dirty="0">
                <a:latin typeface="Arial"/>
                <a:cs typeface="Arial"/>
              </a:rPr>
              <a:t> </a:t>
            </a:r>
            <a:r>
              <a:rPr lang="en-GB" sz="1200" spc="80" dirty="0">
                <a:latin typeface="Arial"/>
                <a:cs typeface="Arial"/>
              </a:rPr>
              <a:t>-</a:t>
            </a:r>
            <a:r>
              <a:rPr lang="en-GB" sz="1200" spc="-15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agency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39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32. </a:t>
            </a:r>
            <a:r>
              <a:rPr lang="en-GB" sz="1200" spc="15" dirty="0">
                <a:latin typeface="Arial"/>
                <a:cs typeface="Arial"/>
              </a:rPr>
              <a:t>Ancient</a:t>
            </a:r>
            <a:r>
              <a:rPr lang="en-GB" sz="1200" spc="-45" dirty="0">
                <a:latin typeface="Arial"/>
                <a:cs typeface="Arial"/>
              </a:rPr>
              <a:t> </a:t>
            </a:r>
            <a:r>
              <a:rPr lang="en-GB" sz="1200" spc="35" dirty="0">
                <a:latin typeface="Arial"/>
                <a:cs typeface="Arial"/>
              </a:rPr>
              <a:t>wisdom</a:t>
            </a:r>
          </a:p>
          <a:p>
            <a:endParaRPr lang="en-GB" sz="1200" spc="35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35" dirty="0">
                <a:latin typeface="Arial"/>
                <a:cs typeface="Arial"/>
              </a:rPr>
              <a:t>33. </a:t>
            </a:r>
            <a:r>
              <a:rPr lang="en-GB" sz="1200" spc="10" dirty="0" err="1">
                <a:latin typeface="Arial"/>
                <a:cs typeface="Arial"/>
              </a:rPr>
              <a:t>Serviceland</a:t>
            </a:r>
            <a:endParaRPr lang="en-GB" sz="1200" spc="1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pc="1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10" dirty="0">
                <a:latin typeface="Arial"/>
                <a:cs typeface="Arial"/>
              </a:rPr>
              <a:t>34. </a:t>
            </a:r>
            <a:r>
              <a:rPr lang="en-GB" sz="1200" spc="10" dirty="0" err="1">
                <a:latin typeface="Arial"/>
                <a:cs typeface="Arial"/>
              </a:rPr>
              <a:t>Serviceland</a:t>
            </a:r>
            <a:endParaRPr lang="en-GB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9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algn="just">
              <a:lnSpc>
                <a:spcPct val="100000"/>
              </a:lnSpc>
              <a:spcBef>
                <a:spcPts val="355"/>
              </a:spcBef>
            </a:pPr>
            <a:r>
              <a:rPr lang="en-GB" dirty="0"/>
              <a:t>35. </a:t>
            </a:r>
            <a:r>
              <a:rPr lang="en-GB" sz="1200" spc="20" dirty="0" err="1">
                <a:latin typeface="Arial"/>
                <a:cs typeface="Arial"/>
              </a:rPr>
              <a:t>Maori</a:t>
            </a:r>
            <a:r>
              <a:rPr lang="en-GB" sz="1200" spc="20" dirty="0">
                <a:latin typeface="Arial"/>
                <a:cs typeface="Arial"/>
              </a:rPr>
              <a:t> aphorism</a:t>
            </a:r>
            <a:r>
              <a:rPr lang="en-GB" sz="1200" spc="-15" dirty="0">
                <a:latin typeface="Arial"/>
                <a:cs typeface="Arial"/>
              </a:rPr>
              <a:t> </a:t>
            </a:r>
            <a:r>
              <a:rPr lang="en-GB" sz="1200" spc="-10" dirty="0">
                <a:latin typeface="Arial"/>
                <a:cs typeface="Arial"/>
              </a:rPr>
              <a:t>(Aotearoa):</a:t>
            </a:r>
            <a:endParaRPr lang="en-GB" sz="1200" dirty="0">
              <a:latin typeface="Arial"/>
              <a:cs typeface="Arial"/>
            </a:endParaRPr>
          </a:p>
          <a:p>
            <a:pPr marL="12700" marR="5080" algn="just">
              <a:lnSpc>
                <a:spcPct val="117600"/>
              </a:lnSpc>
            </a:pPr>
            <a:r>
              <a:rPr lang="en-GB" sz="1200" spc="15" dirty="0">
                <a:latin typeface="Arial"/>
                <a:cs typeface="Arial"/>
              </a:rPr>
              <a:t>What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35" dirty="0">
                <a:latin typeface="Arial"/>
                <a:cs typeface="Arial"/>
              </a:rPr>
              <a:t>most </a:t>
            </a:r>
            <a:r>
              <a:rPr lang="en-GB" sz="1200" spc="30" dirty="0">
                <a:latin typeface="Arial"/>
                <a:cs typeface="Arial"/>
              </a:rPr>
              <a:t>important </a:t>
            </a:r>
            <a:r>
              <a:rPr lang="en-GB" sz="1200" spc="5" dirty="0">
                <a:latin typeface="Arial"/>
                <a:cs typeface="Arial"/>
              </a:rPr>
              <a:t>in </a:t>
            </a:r>
            <a:r>
              <a:rPr lang="en-GB" sz="1200" spc="20" dirty="0">
                <a:latin typeface="Arial"/>
                <a:cs typeface="Arial"/>
              </a:rPr>
              <a:t>this </a:t>
            </a:r>
            <a:r>
              <a:rPr lang="en-GB" sz="1200" spc="30" dirty="0">
                <a:latin typeface="Arial"/>
                <a:cs typeface="Arial"/>
              </a:rPr>
              <a:t>world? </a:t>
            </a:r>
            <a:r>
              <a:rPr lang="en-GB" sz="1200" spc="15" dirty="0">
                <a:latin typeface="Arial"/>
                <a:cs typeface="Arial"/>
              </a:rPr>
              <a:t>It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20" dirty="0">
                <a:latin typeface="Arial"/>
                <a:cs typeface="Arial"/>
              </a:rPr>
              <a:t>people,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20" dirty="0">
                <a:latin typeface="Arial"/>
                <a:cs typeface="Arial"/>
              </a:rPr>
              <a:t>people,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20" dirty="0">
                <a:latin typeface="Arial"/>
                <a:cs typeface="Arial"/>
              </a:rPr>
              <a:t>people.  </a:t>
            </a:r>
            <a:r>
              <a:rPr lang="en-GB" sz="1200" spc="10" dirty="0">
                <a:latin typeface="Arial"/>
                <a:cs typeface="Arial"/>
              </a:rPr>
              <a:t>Organisations </a:t>
            </a:r>
            <a:r>
              <a:rPr lang="en-GB" sz="1200" spc="5" dirty="0">
                <a:latin typeface="Arial"/>
                <a:cs typeface="Arial"/>
              </a:rPr>
              <a:t>enable PBS </a:t>
            </a:r>
            <a:r>
              <a:rPr lang="en-GB" sz="1200" spc="20" dirty="0">
                <a:latin typeface="Arial"/>
                <a:cs typeface="Arial"/>
              </a:rPr>
              <a:t>and person-centredness, </a:t>
            </a:r>
            <a:r>
              <a:rPr lang="en-GB" sz="1200" spc="40" dirty="0">
                <a:latin typeface="Arial"/>
                <a:cs typeface="Arial"/>
              </a:rPr>
              <a:t>but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15" dirty="0">
                <a:latin typeface="Arial"/>
                <a:cs typeface="Arial"/>
              </a:rPr>
              <a:t>carried </a:t>
            </a:r>
            <a:r>
              <a:rPr lang="en-GB" sz="1200" spc="35" dirty="0">
                <a:latin typeface="Arial"/>
                <a:cs typeface="Arial"/>
              </a:rPr>
              <a:t>out</a:t>
            </a:r>
            <a:r>
              <a:rPr lang="en-GB" sz="1200" spc="-90" dirty="0">
                <a:latin typeface="Arial"/>
                <a:cs typeface="Arial"/>
              </a:rPr>
              <a:t> </a:t>
            </a:r>
            <a:r>
              <a:rPr lang="en-GB" sz="1200" spc="35" dirty="0">
                <a:latin typeface="Arial"/>
                <a:cs typeface="Arial"/>
              </a:rPr>
              <a:t>by  </a:t>
            </a:r>
            <a:r>
              <a:rPr lang="en-GB" sz="1200" spc="20" dirty="0">
                <a:latin typeface="Arial"/>
                <a:cs typeface="Arial"/>
              </a:rPr>
              <a:t>people.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5" dirty="0">
                <a:latin typeface="Arial"/>
                <a:cs typeface="Arial"/>
              </a:rPr>
              <a:t>leader </a:t>
            </a:r>
            <a:r>
              <a:rPr lang="en-GB" sz="1200" spc="20" dirty="0">
                <a:latin typeface="Arial"/>
                <a:cs typeface="Arial"/>
              </a:rPr>
              <a:t>blaming </a:t>
            </a:r>
            <a:r>
              <a:rPr lang="en-GB" sz="1200" spc="30" dirty="0">
                <a:latin typeface="Arial"/>
                <a:cs typeface="Arial"/>
              </a:rPr>
              <a:t>staﬀ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35" dirty="0">
                <a:latin typeface="Arial"/>
                <a:cs typeface="Arial"/>
              </a:rPr>
              <a:t>poor</a:t>
            </a:r>
            <a:r>
              <a:rPr lang="en-GB" sz="1200" spc="-25" dirty="0">
                <a:latin typeface="Arial"/>
                <a:cs typeface="Arial"/>
              </a:rPr>
              <a:t> </a:t>
            </a:r>
            <a:r>
              <a:rPr lang="en-GB" sz="1200" spc="-10" dirty="0">
                <a:latin typeface="Arial"/>
                <a:cs typeface="Arial"/>
              </a:rPr>
              <a:t>leader.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36. </a:t>
            </a:r>
            <a:r>
              <a:rPr lang="en-GB" sz="1200" spc="5" dirty="0">
                <a:latin typeface="Lucida Sans Unicode"/>
                <a:cs typeface="Lucida Sans Unicode"/>
              </a:rPr>
              <a:t>You </a:t>
            </a:r>
            <a:r>
              <a:rPr lang="en-GB" sz="1200" spc="10" dirty="0">
                <a:latin typeface="Lucida Sans Unicode"/>
                <a:cs typeface="Lucida Sans Unicode"/>
              </a:rPr>
              <a:t>know </a:t>
            </a:r>
            <a:r>
              <a:rPr lang="en-GB" sz="1200" spc="5" dirty="0">
                <a:latin typeface="Lucida Sans Unicode"/>
                <a:cs typeface="Lucida Sans Unicode"/>
              </a:rPr>
              <a:t>people say Goldfish grow only as big as their  tanks? What if that’s us. People with IDD. Professionals. All  of</a:t>
            </a:r>
            <a:r>
              <a:rPr lang="en-GB" sz="1200" spc="-5" dirty="0">
                <a:latin typeface="Lucida Sans Unicode"/>
                <a:cs typeface="Lucida Sans Unicode"/>
              </a:rPr>
              <a:t> </a:t>
            </a:r>
            <a:r>
              <a:rPr lang="en-GB" sz="1200" dirty="0">
                <a:latin typeface="Lucida Sans Unicode"/>
                <a:cs typeface="Lucida Sans Unicode"/>
              </a:rPr>
              <a:t>us?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5" dirty="0">
                <a:latin typeface="Lucida Sans Unicode"/>
                <a:cs typeface="Lucida Sans Unicode"/>
              </a:rPr>
              <a:t>Think about people living in </a:t>
            </a:r>
            <a:r>
              <a:rPr lang="en-GB" sz="1200" spc="5" dirty="0" err="1">
                <a:latin typeface="Lucida Sans Unicode"/>
                <a:cs typeface="Lucida Sans Unicode"/>
              </a:rPr>
              <a:t>Serviceland</a:t>
            </a:r>
            <a:r>
              <a:rPr lang="en-GB" sz="1200" spc="5" dirty="0">
                <a:latin typeface="Lucida Sans Unicode"/>
                <a:cs typeface="Lucida Sans Unicode"/>
              </a:rPr>
              <a:t>. Think of our  expectations of them. Think of what our training teaches us  to see, to presume, to forget. </a:t>
            </a:r>
            <a:r>
              <a:rPr lang="en-GB" sz="1200" spc="10" dirty="0">
                <a:latin typeface="Lucida Sans Unicode"/>
                <a:cs typeface="Lucida Sans Unicode"/>
              </a:rPr>
              <a:t>We </a:t>
            </a:r>
            <a:r>
              <a:rPr lang="en-GB" sz="1200" spc="5" dirty="0">
                <a:latin typeface="Lucida Sans Unicode"/>
                <a:cs typeface="Lucida Sans Unicode"/>
              </a:rPr>
              <a:t>can forget the</a:t>
            </a:r>
            <a:r>
              <a:rPr lang="en-GB" sz="1200" spc="10" dirty="0">
                <a:latin typeface="Lucida Sans Unicode"/>
                <a:cs typeface="Lucida Sans Unicode"/>
              </a:rPr>
              <a:t> </a:t>
            </a:r>
            <a:r>
              <a:rPr lang="en-GB" sz="1200" spc="5" dirty="0">
                <a:latin typeface="Lucida Sans Unicode"/>
                <a:cs typeface="Lucida Sans Unicode"/>
              </a:rPr>
              <a:t>person.</a:t>
            </a:r>
            <a:endParaRPr lang="en-GB" sz="1200" dirty="0">
              <a:latin typeface="Lucida Sans Unicode"/>
              <a:cs typeface="Lucida Sans Unicode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5" dirty="0">
                <a:latin typeface="Lucida Sans Unicode"/>
                <a:cs typeface="Lucida Sans Unicode"/>
              </a:rPr>
              <a:t>What does </a:t>
            </a:r>
            <a:r>
              <a:rPr lang="en-GB" sz="1200" spc="10" dirty="0">
                <a:latin typeface="Lucida Sans Unicode"/>
                <a:cs typeface="Lucida Sans Unicode"/>
              </a:rPr>
              <a:t>someone </a:t>
            </a:r>
            <a:r>
              <a:rPr lang="en-GB" sz="1200" spc="5" dirty="0">
                <a:latin typeface="Lucida Sans Unicode"/>
                <a:cs typeface="Lucida Sans Unicode"/>
              </a:rPr>
              <a:t>leave behind </a:t>
            </a:r>
            <a:r>
              <a:rPr lang="en-GB" sz="1200" spc="10" dirty="0">
                <a:latin typeface="Lucida Sans Unicode"/>
                <a:cs typeface="Lucida Sans Unicode"/>
              </a:rPr>
              <a:t>when </a:t>
            </a:r>
            <a:r>
              <a:rPr lang="en-GB" sz="1200" spc="5" dirty="0">
                <a:latin typeface="Lucida Sans Unicode"/>
                <a:cs typeface="Lucida Sans Unicode"/>
              </a:rPr>
              <a:t>they</a:t>
            </a:r>
            <a:r>
              <a:rPr lang="en-GB" sz="1200" spc="-20" dirty="0">
                <a:latin typeface="Lucida Sans Unicode"/>
                <a:cs typeface="Lucida Sans Unicode"/>
              </a:rPr>
              <a:t> </a:t>
            </a:r>
            <a:r>
              <a:rPr lang="en-GB" sz="1200" spc="5" dirty="0">
                <a:latin typeface="Lucida Sans Unicode"/>
                <a:cs typeface="Lucida Sans Unicode"/>
              </a:rPr>
              <a:t>enter  </a:t>
            </a:r>
            <a:r>
              <a:rPr lang="en-GB" sz="1200" spc="5" dirty="0" err="1">
                <a:latin typeface="Lucida Sans Unicode"/>
                <a:cs typeface="Lucida Sans Unicode"/>
              </a:rPr>
              <a:t>serviceland</a:t>
            </a:r>
            <a:r>
              <a:rPr lang="en-GB" sz="1200" spc="5" dirty="0">
                <a:latin typeface="Lucida Sans Unicode"/>
                <a:cs typeface="Lucida Sans Unicode"/>
              </a:rPr>
              <a:t>?</a:t>
            </a:r>
            <a:endParaRPr lang="en-GB" sz="1200" dirty="0">
              <a:latin typeface="Lucida Sans Unicode"/>
              <a:cs typeface="Lucida Sans Unicode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3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37. </a:t>
            </a:r>
            <a:r>
              <a:rPr lang="en-GB" sz="1200" spc="5" dirty="0">
                <a:latin typeface="Arial"/>
                <a:cs typeface="Arial"/>
              </a:rPr>
              <a:t>Theoretical</a:t>
            </a:r>
            <a:r>
              <a:rPr lang="en-GB" sz="1200" spc="-35" dirty="0">
                <a:latin typeface="Arial"/>
                <a:cs typeface="Arial"/>
              </a:rPr>
              <a:t> </a:t>
            </a:r>
            <a:r>
              <a:rPr lang="en-GB" sz="1200" spc="25" dirty="0">
                <a:latin typeface="Arial"/>
                <a:cs typeface="Arial"/>
              </a:rPr>
              <a:t>models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38. </a:t>
            </a:r>
            <a:r>
              <a:rPr lang="en-GB" sz="1200" spc="15" dirty="0">
                <a:latin typeface="Arial"/>
                <a:cs typeface="Arial"/>
              </a:rPr>
              <a:t>So </a:t>
            </a:r>
            <a:r>
              <a:rPr lang="en-GB" sz="1200" spc="30" dirty="0">
                <a:latin typeface="Arial"/>
                <a:cs typeface="Arial"/>
              </a:rPr>
              <a:t>what </a:t>
            </a:r>
            <a:r>
              <a:rPr lang="en-GB" sz="1200" spc="-20" dirty="0">
                <a:latin typeface="Arial"/>
                <a:cs typeface="Arial"/>
              </a:rPr>
              <a:t>I </a:t>
            </a:r>
            <a:r>
              <a:rPr lang="en-GB" sz="1200" spc="25" dirty="0">
                <a:latin typeface="Arial"/>
                <a:cs typeface="Arial"/>
              </a:rPr>
              <a:t>think </a:t>
            </a:r>
            <a:r>
              <a:rPr lang="en-GB" sz="1200" spc="30" dirty="0">
                <a:latin typeface="Arial"/>
                <a:cs typeface="Arial"/>
              </a:rPr>
              <a:t>about </a:t>
            </a:r>
            <a:r>
              <a:rPr lang="en-GB" sz="1200" spc="20" dirty="0">
                <a:latin typeface="Arial"/>
                <a:cs typeface="Arial"/>
              </a:rPr>
              <a:t>when </a:t>
            </a:r>
            <a:r>
              <a:rPr lang="en-GB" sz="1200" spc="-20" dirty="0">
                <a:latin typeface="Arial"/>
                <a:cs typeface="Arial"/>
              </a:rPr>
              <a:t>I </a:t>
            </a:r>
            <a:r>
              <a:rPr lang="en-GB" sz="1200" spc="20" dirty="0">
                <a:latin typeface="Arial"/>
                <a:cs typeface="Arial"/>
              </a:rPr>
              <a:t>talk </a:t>
            </a:r>
            <a:r>
              <a:rPr lang="en-GB" sz="1200" spc="30" dirty="0">
                <a:latin typeface="Arial"/>
                <a:cs typeface="Arial"/>
              </a:rPr>
              <a:t>about </a:t>
            </a:r>
            <a:r>
              <a:rPr lang="en-GB" sz="1200" spc="5" dirty="0">
                <a:latin typeface="Arial"/>
                <a:cs typeface="Arial"/>
              </a:rPr>
              <a:t>PBS is: please </a:t>
            </a:r>
            <a:r>
              <a:rPr lang="en-GB" sz="1200" spc="40" dirty="0">
                <a:latin typeface="Arial"/>
                <a:cs typeface="Arial"/>
              </a:rPr>
              <a:t>don’t </a:t>
            </a:r>
            <a:r>
              <a:rPr lang="en-GB" sz="1200" spc="15" dirty="0">
                <a:latin typeface="Arial"/>
                <a:cs typeface="Arial"/>
              </a:rPr>
              <a:t>let </a:t>
            </a:r>
            <a:r>
              <a:rPr lang="en-GB" sz="1200" spc="10" dirty="0">
                <a:latin typeface="Arial"/>
                <a:cs typeface="Arial"/>
              </a:rPr>
              <a:t>service </a:t>
            </a:r>
            <a:r>
              <a:rPr lang="en-GB" sz="1200" spc="15" dirty="0">
                <a:latin typeface="Arial"/>
                <a:cs typeface="Arial"/>
              </a:rPr>
              <a:t>land</a:t>
            </a:r>
            <a:r>
              <a:rPr lang="en-GB" sz="1200" spc="-105" dirty="0">
                <a:latin typeface="Arial"/>
                <a:cs typeface="Arial"/>
              </a:rPr>
              <a:t> </a:t>
            </a:r>
            <a:r>
              <a:rPr lang="en-GB" sz="1200" spc="10" dirty="0">
                <a:latin typeface="Arial"/>
                <a:cs typeface="Arial"/>
              </a:rPr>
              <a:t>ruin  </a:t>
            </a:r>
            <a:r>
              <a:rPr lang="en-GB" sz="1200" spc="5" dirty="0">
                <a:latin typeface="Arial"/>
                <a:cs typeface="Arial"/>
              </a:rPr>
              <a:t>PBS </a:t>
            </a:r>
            <a:r>
              <a:rPr lang="en-GB" sz="1200" dirty="0">
                <a:latin typeface="Arial"/>
                <a:cs typeface="Arial"/>
              </a:rPr>
              <a:t>as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40" dirty="0">
                <a:latin typeface="Arial"/>
                <a:cs typeface="Arial"/>
              </a:rPr>
              <a:t>did </a:t>
            </a:r>
            <a:r>
              <a:rPr lang="en-GB" sz="1200" spc="15" dirty="0">
                <a:latin typeface="Arial"/>
                <a:cs typeface="Arial"/>
              </a:rPr>
              <a:t>personalisation, </a:t>
            </a:r>
            <a:r>
              <a:rPr lang="en-GB" sz="1200" spc="5" dirty="0">
                <a:latin typeface="Arial"/>
                <a:cs typeface="Arial"/>
              </a:rPr>
              <a:t>like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5" dirty="0">
                <a:latin typeface="Arial"/>
                <a:cs typeface="Arial"/>
              </a:rPr>
              <a:t>has </a:t>
            </a:r>
            <a:r>
              <a:rPr lang="en-GB" sz="1200" spc="30" dirty="0">
                <a:latin typeface="Arial"/>
                <a:cs typeface="Arial"/>
              </a:rPr>
              <a:t>community</a:t>
            </a:r>
            <a:r>
              <a:rPr lang="en-GB" sz="1200" spc="-85" dirty="0">
                <a:latin typeface="Arial"/>
                <a:cs typeface="Arial"/>
              </a:rPr>
              <a:t> </a:t>
            </a:r>
            <a:r>
              <a:rPr lang="en-GB" sz="1200" spc="25" dirty="0">
                <a:latin typeface="Arial"/>
                <a:cs typeface="Arial"/>
              </a:rPr>
              <a:t>support!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39. </a:t>
            </a:r>
            <a:r>
              <a:rPr lang="en-GB" sz="1200" spc="-35" dirty="0">
                <a:latin typeface="Arial"/>
                <a:cs typeface="Arial"/>
              </a:rPr>
              <a:t>You </a:t>
            </a:r>
            <a:r>
              <a:rPr lang="en-GB" sz="1200" spc="30" dirty="0">
                <a:latin typeface="Arial"/>
                <a:cs typeface="Arial"/>
              </a:rPr>
              <a:t>might </a:t>
            </a:r>
            <a:r>
              <a:rPr lang="en-GB" sz="1200" spc="25" dirty="0">
                <a:latin typeface="Arial"/>
                <a:cs typeface="Arial"/>
              </a:rPr>
              <a:t>be </a:t>
            </a:r>
            <a:r>
              <a:rPr lang="en-GB" sz="1200" spc="15" dirty="0">
                <a:latin typeface="Arial"/>
                <a:cs typeface="Arial"/>
              </a:rPr>
              <a:t>the only </a:t>
            </a:r>
            <a:r>
              <a:rPr lang="en-GB" sz="1200" spc="10" dirty="0">
                <a:latin typeface="Arial"/>
                <a:cs typeface="Arial"/>
              </a:rPr>
              <a:t>one </a:t>
            </a:r>
            <a:r>
              <a:rPr lang="en-GB" sz="1200" spc="15" dirty="0">
                <a:latin typeface="Arial"/>
                <a:cs typeface="Arial"/>
              </a:rPr>
              <a:t>listening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15" dirty="0">
                <a:latin typeface="Arial"/>
                <a:cs typeface="Arial"/>
              </a:rPr>
              <a:t>the person; </a:t>
            </a:r>
            <a:r>
              <a:rPr lang="en-GB" sz="1200" spc="25" dirty="0">
                <a:latin typeface="Arial"/>
                <a:cs typeface="Arial"/>
              </a:rPr>
              <a:t>among </a:t>
            </a:r>
            <a:r>
              <a:rPr lang="en-GB" sz="1200" spc="15" dirty="0">
                <a:latin typeface="Arial"/>
                <a:cs typeface="Arial"/>
              </a:rPr>
              <a:t>your </a:t>
            </a:r>
            <a:r>
              <a:rPr lang="en-GB" sz="1200" spc="10" dirty="0">
                <a:latin typeface="Arial"/>
                <a:cs typeface="Arial"/>
              </a:rPr>
              <a:t>colleagues</a:t>
            </a:r>
            <a:r>
              <a:rPr lang="en-GB" sz="1200" spc="-65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this  will </a:t>
            </a:r>
            <a:r>
              <a:rPr lang="en-GB" sz="1200" spc="15" dirty="0">
                <a:latin typeface="Arial"/>
                <a:cs typeface="Arial"/>
              </a:rPr>
              <a:t>make </a:t>
            </a:r>
            <a:r>
              <a:rPr lang="en-GB" sz="1200" spc="20" dirty="0">
                <a:latin typeface="Arial"/>
                <a:cs typeface="Arial"/>
              </a:rPr>
              <a:t>you </a:t>
            </a:r>
            <a:r>
              <a:rPr lang="en-GB" sz="1200" dirty="0">
                <a:latin typeface="Arial"/>
                <a:cs typeface="Arial"/>
              </a:rPr>
              <a:t>as </a:t>
            </a:r>
            <a:r>
              <a:rPr lang="en-GB" sz="1200" spc="25" dirty="0">
                <a:latin typeface="Arial"/>
                <a:cs typeface="Arial"/>
              </a:rPr>
              <a:t>popular </a:t>
            </a:r>
            <a:r>
              <a:rPr lang="en-GB" sz="1200" dirty="0">
                <a:latin typeface="Arial"/>
                <a:cs typeface="Arial"/>
              </a:rPr>
              <a:t>as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20" dirty="0">
                <a:latin typeface="Arial"/>
                <a:cs typeface="Arial"/>
              </a:rPr>
              <a:t>fart </a:t>
            </a:r>
            <a:r>
              <a:rPr lang="en-GB" sz="1200" spc="5" dirty="0">
                <a:latin typeface="Arial"/>
                <a:cs typeface="Arial"/>
              </a:rPr>
              <a:t>in </a:t>
            </a:r>
            <a:r>
              <a:rPr lang="en-GB" sz="1200" spc="-10" dirty="0">
                <a:latin typeface="Arial"/>
                <a:cs typeface="Arial"/>
              </a:rPr>
              <a:t>a</a:t>
            </a:r>
            <a:r>
              <a:rPr lang="en-GB" sz="1200" spc="-55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spacesuit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37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40. </a:t>
            </a:r>
            <a:r>
              <a:rPr lang="en-GB" sz="1200" spc="5" dirty="0">
                <a:latin typeface="Arial"/>
                <a:cs typeface="Arial"/>
              </a:rPr>
              <a:t>Learn </a:t>
            </a:r>
            <a:r>
              <a:rPr lang="en-GB" sz="1200" spc="45" dirty="0">
                <a:latin typeface="Arial"/>
                <a:cs typeface="Arial"/>
              </a:rPr>
              <a:t>to</a:t>
            </a:r>
            <a:r>
              <a:rPr lang="en-GB" sz="1200" spc="-50" dirty="0">
                <a:latin typeface="Arial"/>
                <a:cs typeface="Arial"/>
              </a:rPr>
              <a:t> </a:t>
            </a:r>
            <a:r>
              <a:rPr lang="en-GB" sz="1200" spc="10" dirty="0">
                <a:latin typeface="Arial"/>
                <a:cs typeface="Arial"/>
              </a:rPr>
              <a:t>listen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pc="1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10" dirty="0">
                <a:latin typeface="Arial"/>
                <a:cs typeface="Arial"/>
              </a:rPr>
              <a:t>41 </a:t>
            </a:r>
            <a:r>
              <a:rPr lang="en-GB" sz="1200" spc="15" dirty="0">
                <a:latin typeface="Arial"/>
                <a:cs typeface="Arial"/>
              </a:rPr>
              <a:t>It </a:t>
            </a:r>
            <a:r>
              <a:rPr lang="en-GB" sz="1200" spc="25" dirty="0">
                <a:latin typeface="Arial"/>
                <a:cs typeface="Arial"/>
              </a:rPr>
              <a:t>isn’t </a:t>
            </a:r>
            <a:r>
              <a:rPr lang="en-GB" sz="1200" spc="10" dirty="0">
                <a:latin typeface="Arial"/>
                <a:cs typeface="Arial"/>
              </a:rPr>
              <a:t>hard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30" dirty="0">
                <a:latin typeface="Arial"/>
                <a:cs typeface="Arial"/>
              </a:rPr>
              <a:t>grow </a:t>
            </a:r>
            <a:r>
              <a:rPr lang="en-GB" sz="1200" spc="25" dirty="0">
                <a:latin typeface="Arial"/>
                <a:cs typeface="Arial"/>
              </a:rPr>
              <a:t>rapport. </a:t>
            </a:r>
            <a:r>
              <a:rPr lang="en-GB" sz="1200" spc="35" dirty="0">
                <a:latin typeface="Arial"/>
                <a:cs typeface="Arial"/>
              </a:rPr>
              <a:t>But </a:t>
            </a:r>
            <a:r>
              <a:rPr lang="en-GB" sz="1200" spc="20" dirty="0">
                <a:latin typeface="Arial"/>
                <a:cs typeface="Arial"/>
              </a:rPr>
              <a:t>we’re making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15" dirty="0">
                <a:latin typeface="Arial"/>
                <a:cs typeface="Arial"/>
              </a:rPr>
              <a:t>promise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20" dirty="0">
                <a:latin typeface="Arial"/>
                <a:cs typeface="Arial"/>
              </a:rPr>
              <a:t>person when</a:t>
            </a:r>
            <a:r>
              <a:rPr lang="en-GB" sz="1200" spc="-190" dirty="0">
                <a:latin typeface="Arial"/>
                <a:cs typeface="Arial"/>
              </a:rPr>
              <a:t> </a:t>
            </a:r>
            <a:r>
              <a:rPr lang="en-GB" sz="1200" spc="25" dirty="0">
                <a:latin typeface="Arial"/>
                <a:cs typeface="Arial"/>
              </a:rPr>
              <a:t>we  </a:t>
            </a:r>
            <a:r>
              <a:rPr lang="en-GB" sz="1200" spc="10" dirty="0">
                <a:latin typeface="Arial"/>
                <a:cs typeface="Arial"/>
              </a:rPr>
              <a:t>listen. </a:t>
            </a:r>
            <a:r>
              <a:rPr lang="en-GB" sz="1200" spc="15" dirty="0">
                <a:latin typeface="Arial"/>
                <a:cs typeface="Arial"/>
              </a:rPr>
              <a:t>Being </a:t>
            </a:r>
            <a:r>
              <a:rPr lang="en-GB" sz="1200" spc="30" dirty="0">
                <a:latin typeface="Arial"/>
                <a:cs typeface="Arial"/>
              </a:rPr>
              <a:t>with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20" dirty="0">
                <a:latin typeface="Arial"/>
                <a:cs typeface="Arial"/>
              </a:rPr>
              <a:t>person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25" dirty="0">
                <a:latin typeface="Arial"/>
                <a:cs typeface="Arial"/>
              </a:rPr>
              <a:t>often </a:t>
            </a:r>
            <a:r>
              <a:rPr lang="en-GB" sz="1200" spc="20" dirty="0">
                <a:latin typeface="Arial"/>
                <a:cs typeface="Arial"/>
              </a:rPr>
              <a:t>diﬀerent from </a:t>
            </a:r>
            <a:r>
              <a:rPr lang="en-GB" sz="1200" spc="25" dirty="0">
                <a:latin typeface="Arial"/>
                <a:cs typeface="Arial"/>
              </a:rPr>
              <a:t>working </a:t>
            </a:r>
            <a:r>
              <a:rPr lang="en-GB" sz="1200" spc="30" dirty="0">
                <a:latin typeface="Arial"/>
                <a:cs typeface="Arial"/>
              </a:rPr>
              <a:t>with </a:t>
            </a:r>
            <a:r>
              <a:rPr lang="en-GB" sz="1200" spc="20" dirty="0">
                <a:latin typeface="Arial"/>
                <a:cs typeface="Arial"/>
              </a:rPr>
              <a:t>them. </a:t>
            </a:r>
            <a:r>
              <a:rPr lang="en-GB" sz="1200" spc="-15" dirty="0">
                <a:latin typeface="Arial"/>
                <a:cs typeface="Arial"/>
              </a:rPr>
              <a:t>There  </a:t>
            </a:r>
            <a:r>
              <a:rPr lang="en-GB" sz="1200" spc="20" dirty="0">
                <a:latin typeface="Arial"/>
                <a:cs typeface="Arial"/>
              </a:rPr>
              <a:t>should </a:t>
            </a:r>
            <a:r>
              <a:rPr lang="en-GB" sz="1200" spc="25" dirty="0">
                <a:latin typeface="Arial"/>
                <a:cs typeface="Arial"/>
              </a:rPr>
              <a:t>be </a:t>
            </a:r>
            <a:r>
              <a:rPr lang="en-GB" sz="1200" spc="30" dirty="0">
                <a:latin typeface="Arial"/>
                <a:cs typeface="Arial"/>
              </a:rPr>
              <a:t>workshops about rapport </a:t>
            </a:r>
            <a:r>
              <a:rPr lang="en-GB" sz="1200" spc="25" dirty="0">
                <a:latin typeface="Arial"/>
                <a:cs typeface="Arial"/>
              </a:rPr>
              <a:t>building </a:t>
            </a:r>
            <a:r>
              <a:rPr lang="en-GB" sz="1200" dirty="0">
                <a:latin typeface="Arial"/>
                <a:cs typeface="Arial"/>
              </a:rPr>
              <a:t>as </a:t>
            </a:r>
            <a:r>
              <a:rPr lang="en-GB" sz="1200" spc="30" dirty="0">
                <a:latin typeface="Arial"/>
                <a:cs typeface="Arial"/>
              </a:rPr>
              <a:t>much </a:t>
            </a:r>
            <a:r>
              <a:rPr lang="en-GB" sz="1200" dirty="0">
                <a:latin typeface="Arial"/>
                <a:cs typeface="Arial"/>
              </a:rPr>
              <a:t>as</a:t>
            </a:r>
            <a:r>
              <a:rPr lang="en-GB" sz="1200" spc="-145" dirty="0">
                <a:latin typeface="Arial"/>
                <a:cs typeface="Arial"/>
              </a:rPr>
              <a:t> </a:t>
            </a:r>
            <a:r>
              <a:rPr lang="en-GB" sz="1200" spc="5" dirty="0">
                <a:latin typeface="Arial"/>
                <a:cs typeface="Arial"/>
              </a:rPr>
              <a:t>PBS</a:t>
            </a:r>
            <a:endParaRPr lang="en-GB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5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4. </a:t>
            </a:r>
            <a:r>
              <a:rPr lang="en-GB" sz="1200" spc="10" dirty="0">
                <a:latin typeface="Arial"/>
                <a:cs typeface="Arial"/>
              </a:rPr>
              <a:t>Positive Behaviour </a:t>
            </a:r>
            <a:r>
              <a:rPr lang="en-GB" sz="1200" spc="30" dirty="0">
                <a:latin typeface="Arial"/>
                <a:cs typeface="Arial"/>
              </a:rPr>
              <a:t>Support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35" dirty="0">
                <a:latin typeface="Arial"/>
                <a:cs typeface="Arial"/>
              </a:rPr>
              <a:t>now </a:t>
            </a:r>
            <a:r>
              <a:rPr lang="en-GB" sz="1200" spc="15" dirty="0">
                <a:latin typeface="Arial"/>
                <a:cs typeface="Arial"/>
              </a:rPr>
              <a:t>translated </a:t>
            </a:r>
            <a:r>
              <a:rPr lang="en-GB" sz="1200" spc="25" dirty="0">
                <a:latin typeface="Arial"/>
                <a:cs typeface="Arial"/>
              </a:rPr>
              <a:t>into </a:t>
            </a:r>
            <a:r>
              <a:rPr lang="en-GB" sz="1200" spc="15" dirty="0">
                <a:latin typeface="Arial"/>
                <a:cs typeface="Arial"/>
              </a:rPr>
              <a:t>Norwegian </a:t>
            </a:r>
            <a:r>
              <a:rPr lang="en-GB" sz="1200" spc="20" dirty="0">
                <a:latin typeface="Arial"/>
                <a:cs typeface="Arial"/>
              </a:rPr>
              <a:t>and </a:t>
            </a:r>
            <a:r>
              <a:rPr lang="en-GB" sz="1200" spc="10" dirty="0">
                <a:latin typeface="Arial"/>
                <a:cs typeface="Arial"/>
              </a:rPr>
              <a:t>Czech, </a:t>
            </a:r>
            <a:r>
              <a:rPr lang="en-GB" sz="1200" spc="20" dirty="0">
                <a:latin typeface="Arial"/>
                <a:cs typeface="Arial"/>
              </a:rPr>
              <a:t>and </a:t>
            </a:r>
            <a:r>
              <a:rPr lang="en-GB" sz="1200" spc="-10" dirty="0">
                <a:latin typeface="Arial"/>
                <a:cs typeface="Arial"/>
              </a:rPr>
              <a:t>a  </a:t>
            </a:r>
            <a:r>
              <a:rPr lang="en-GB" sz="1200" spc="30" dirty="0">
                <a:latin typeface="Arial"/>
                <a:cs typeface="Arial"/>
              </a:rPr>
              <a:t>lot of my </a:t>
            </a:r>
            <a:r>
              <a:rPr lang="en-GB" sz="1200" spc="15" dirty="0">
                <a:latin typeface="Arial"/>
                <a:cs typeface="Arial"/>
              </a:rPr>
              <a:t>teaching, </a:t>
            </a:r>
            <a:r>
              <a:rPr lang="en-GB" sz="1200" spc="20" dirty="0">
                <a:latin typeface="Arial"/>
                <a:cs typeface="Arial"/>
              </a:rPr>
              <a:t>consultation, </a:t>
            </a:r>
            <a:r>
              <a:rPr lang="en-GB" sz="1200" spc="15" dirty="0">
                <a:latin typeface="Arial"/>
                <a:cs typeface="Arial"/>
              </a:rPr>
              <a:t>supervision </a:t>
            </a:r>
            <a:r>
              <a:rPr lang="en-GB" sz="1200" spc="-30" dirty="0">
                <a:latin typeface="Arial"/>
                <a:cs typeface="Arial"/>
              </a:rPr>
              <a:t>&amp; </a:t>
            </a:r>
            <a:r>
              <a:rPr lang="en-GB" sz="1200" spc="20" dirty="0">
                <a:latin typeface="Arial"/>
                <a:cs typeface="Arial"/>
              </a:rPr>
              <a:t>mentoring </a:t>
            </a:r>
            <a:r>
              <a:rPr lang="en-GB" sz="1200" spc="35" dirty="0">
                <a:latin typeface="Arial"/>
                <a:cs typeface="Arial"/>
              </a:rPr>
              <a:t>work </a:t>
            </a:r>
            <a:r>
              <a:rPr lang="en-GB" sz="1200" spc="20" dirty="0">
                <a:latin typeface="Arial"/>
                <a:cs typeface="Arial"/>
              </a:rPr>
              <a:t>happens</a:t>
            </a:r>
            <a:r>
              <a:rPr lang="en-GB" sz="1200" spc="-60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abroad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en-GB" sz="1200" spc="5" dirty="0">
                <a:latin typeface="Arial"/>
                <a:cs typeface="Arial"/>
              </a:rPr>
              <a:t>PBS </a:t>
            </a:r>
            <a:r>
              <a:rPr lang="en-GB" sz="1200" spc="25" dirty="0">
                <a:latin typeface="Arial"/>
                <a:cs typeface="Arial"/>
              </a:rPr>
              <a:t>looks </a:t>
            </a:r>
            <a:r>
              <a:rPr lang="en-GB" sz="1200" spc="20" dirty="0">
                <a:latin typeface="Arial"/>
                <a:cs typeface="Arial"/>
              </a:rPr>
              <a:t>at whole </a:t>
            </a:r>
            <a:r>
              <a:rPr lang="en-GB" sz="1200" spc="10" dirty="0">
                <a:latin typeface="Arial"/>
                <a:cs typeface="Arial"/>
              </a:rPr>
              <a:t>environments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15" dirty="0">
                <a:latin typeface="Arial"/>
                <a:cs typeface="Arial"/>
              </a:rPr>
              <a:t>because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20" dirty="0">
                <a:latin typeface="Arial"/>
                <a:cs typeface="Arial"/>
              </a:rPr>
              <a:t>based </a:t>
            </a:r>
            <a:r>
              <a:rPr lang="en-GB" sz="1200" spc="25" dirty="0">
                <a:latin typeface="Arial"/>
                <a:cs typeface="Arial"/>
              </a:rPr>
              <a:t>on</a:t>
            </a:r>
            <a:r>
              <a:rPr lang="en-GB" sz="1200" spc="-105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eco-behaviour  </a:t>
            </a:r>
            <a:r>
              <a:rPr lang="en-GB" sz="1200" spc="25" dirty="0">
                <a:latin typeface="Arial"/>
                <a:cs typeface="Arial"/>
              </a:rPr>
              <a:t>models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12700" marR="121920">
              <a:lnSpc>
                <a:spcPct val="117600"/>
              </a:lnSpc>
            </a:pP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3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363855">
              <a:lnSpc>
                <a:spcPct val="117600"/>
              </a:lnSpc>
              <a:spcBef>
                <a:spcPts val="95"/>
              </a:spcBef>
            </a:pPr>
            <a:r>
              <a:rPr lang="en-GB" dirty="0"/>
              <a:t>6. </a:t>
            </a:r>
            <a:r>
              <a:rPr lang="en-GB" sz="1200" spc="15" dirty="0">
                <a:latin typeface="Arial"/>
                <a:cs typeface="Arial"/>
              </a:rPr>
              <a:t>Goodhart’s law: </a:t>
            </a:r>
            <a:r>
              <a:rPr lang="en-GB" sz="1200" spc="30" dirty="0">
                <a:latin typeface="Arial"/>
                <a:cs typeface="Arial"/>
              </a:rPr>
              <a:t>‘when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dirty="0">
                <a:latin typeface="Arial"/>
                <a:cs typeface="Arial"/>
              </a:rPr>
              <a:t>measure </a:t>
            </a:r>
            <a:r>
              <a:rPr lang="en-GB" sz="1200" spc="25" dirty="0">
                <a:latin typeface="Arial"/>
                <a:cs typeface="Arial"/>
              </a:rPr>
              <a:t>becomes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10" dirty="0">
                <a:latin typeface="Arial"/>
                <a:cs typeface="Arial"/>
              </a:rPr>
              <a:t>target,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5" dirty="0">
                <a:latin typeface="Arial"/>
                <a:cs typeface="Arial"/>
              </a:rPr>
              <a:t>ceases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25" dirty="0">
                <a:latin typeface="Arial"/>
                <a:cs typeface="Arial"/>
              </a:rPr>
              <a:t>be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40" dirty="0">
                <a:latin typeface="Arial"/>
                <a:cs typeface="Arial"/>
              </a:rPr>
              <a:t>good  </a:t>
            </a:r>
            <a:r>
              <a:rPr lang="en-GB" sz="1200" spc="10" dirty="0">
                <a:latin typeface="Arial"/>
                <a:cs typeface="Arial"/>
              </a:rPr>
              <a:t>measure’</a:t>
            </a:r>
            <a:endParaRPr lang="en-GB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en-GB" sz="1200" spc="20" dirty="0">
                <a:latin typeface="Arial"/>
                <a:cs typeface="Arial"/>
              </a:rPr>
              <a:t>[‘they </a:t>
            </a:r>
            <a:r>
              <a:rPr lang="en-GB" sz="1200" spc="5" dirty="0">
                <a:latin typeface="Arial"/>
                <a:cs typeface="Arial"/>
              </a:rPr>
              <a:t>were </a:t>
            </a:r>
            <a:r>
              <a:rPr lang="en-GB" sz="1200" spc="20" dirty="0">
                <a:latin typeface="Arial"/>
                <a:cs typeface="Arial"/>
              </a:rPr>
              <a:t>fined </a:t>
            </a:r>
            <a:r>
              <a:rPr lang="en-GB" sz="1200" spc="25" dirty="0">
                <a:latin typeface="Arial"/>
                <a:cs typeface="Arial"/>
              </a:rPr>
              <a:t>for </a:t>
            </a:r>
            <a:r>
              <a:rPr lang="en-GB" sz="1200" spc="15" dirty="0">
                <a:latin typeface="Arial"/>
                <a:cs typeface="Arial"/>
              </a:rPr>
              <a:t>missing the </a:t>
            </a:r>
            <a:r>
              <a:rPr lang="en-GB" sz="1200" spc="20" dirty="0">
                <a:latin typeface="Arial"/>
                <a:cs typeface="Arial"/>
              </a:rPr>
              <a:t>standard </a:t>
            </a:r>
            <a:r>
              <a:rPr lang="en-GB" sz="1200" spc="10" dirty="0">
                <a:latin typeface="Arial"/>
                <a:cs typeface="Arial"/>
              </a:rPr>
              <a:t>rather </a:t>
            </a:r>
            <a:r>
              <a:rPr lang="en-GB" sz="1200" spc="15" dirty="0">
                <a:latin typeface="Arial"/>
                <a:cs typeface="Arial"/>
              </a:rPr>
              <a:t>than </a:t>
            </a:r>
            <a:r>
              <a:rPr lang="en-GB" sz="1200" spc="35" dirty="0">
                <a:latin typeface="Arial"/>
                <a:cs typeface="Arial"/>
              </a:rPr>
              <a:t>bad</a:t>
            </a:r>
            <a:r>
              <a:rPr lang="en-GB" sz="1200" spc="-95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service’]</a:t>
            </a:r>
            <a:endParaRPr lang="en-GB" sz="1200" dirty="0">
              <a:latin typeface="Arial"/>
              <a:cs typeface="Arial"/>
            </a:endParaRPr>
          </a:p>
          <a:p>
            <a:pPr marL="12700" marR="5080">
              <a:lnSpc>
                <a:spcPct val="117600"/>
              </a:lnSpc>
            </a:pPr>
            <a:r>
              <a:rPr lang="en-GB" sz="1200" spc="15" dirty="0">
                <a:latin typeface="Arial"/>
                <a:cs typeface="Arial"/>
              </a:rPr>
              <a:t>Campbell’s law: </a:t>
            </a:r>
            <a:r>
              <a:rPr lang="en-GB" sz="1200" spc="30" dirty="0">
                <a:latin typeface="Arial"/>
                <a:cs typeface="Arial"/>
              </a:rPr>
              <a:t>‘the </a:t>
            </a:r>
            <a:r>
              <a:rPr lang="en-GB" sz="1200" spc="10" dirty="0">
                <a:latin typeface="Arial"/>
                <a:cs typeface="Arial"/>
              </a:rPr>
              <a:t>more </a:t>
            </a:r>
            <a:r>
              <a:rPr lang="en-GB" sz="1200" spc="5" dirty="0">
                <a:latin typeface="Arial"/>
                <a:cs typeface="Arial"/>
              </a:rPr>
              <a:t>any </a:t>
            </a:r>
            <a:r>
              <a:rPr lang="en-GB" sz="1200" spc="20" dirty="0">
                <a:latin typeface="Arial"/>
                <a:cs typeface="Arial"/>
              </a:rPr>
              <a:t>quantitative </a:t>
            </a:r>
            <a:r>
              <a:rPr lang="en-GB" sz="1200" spc="15" dirty="0">
                <a:latin typeface="Arial"/>
                <a:cs typeface="Arial"/>
              </a:rPr>
              <a:t>social </a:t>
            </a:r>
            <a:r>
              <a:rPr lang="en-GB" sz="1200" spc="25" dirty="0">
                <a:latin typeface="Arial"/>
                <a:cs typeface="Arial"/>
              </a:rPr>
              <a:t>indicator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15" dirty="0">
                <a:latin typeface="Arial"/>
                <a:cs typeface="Arial"/>
              </a:rPr>
              <a:t>used </a:t>
            </a:r>
            <a:r>
              <a:rPr lang="en-GB" sz="1200" spc="25" dirty="0">
                <a:latin typeface="Arial"/>
                <a:cs typeface="Arial"/>
              </a:rPr>
              <a:t>for</a:t>
            </a:r>
            <a:r>
              <a:rPr lang="en-GB" sz="1200" spc="-55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decisions, 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10" dirty="0">
                <a:latin typeface="Arial"/>
                <a:cs typeface="Arial"/>
              </a:rPr>
              <a:t>more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25" dirty="0">
                <a:latin typeface="Arial"/>
                <a:cs typeface="Arial"/>
              </a:rPr>
              <a:t>becomes </a:t>
            </a:r>
            <a:r>
              <a:rPr lang="en-GB" sz="1200" spc="15" dirty="0">
                <a:latin typeface="Arial"/>
                <a:cs typeface="Arial"/>
              </a:rPr>
              <a:t>prone </a:t>
            </a:r>
            <a:r>
              <a:rPr lang="en-GB" sz="1200" spc="45" dirty="0">
                <a:latin typeface="Arial"/>
                <a:cs typeface="Arial"/>
              </a:rPr>
              <a:t>to</a:t>
            </a:r>
            <a:r>
              <a:rPr lang="en-GB" sz="1200" spc="-65" dirty="0">
                <a:latin typeface="Arial"/>
                <a:cs typeface="Arial"/>
              </a:rPr>
              <a:t> </a:t>
            </a:r>
            <a:r>
              <a:rPr lang="en-GB" sz="1200" spc="30" dirty="0">
                <a:latin typeface="Arial"/>
                <a:cs typeface="Arial"/>
              </a:rPr>
              <a:t>corruption’</a:t>
            </a:r>
            <a:endParaRPr lang="en-GB" sz="1200" dirty="0">
              <a:latin typeface="Arial"/>
              <a:cs typeface="Arial"/>
            </a:endParaRPr>
          </a:p>
          <a:p>
            <a:pPr marL="12700" marR="121920">
              <a:lnSpc>
                <a:spcPct val="117600"/>
              </a:lnSpc>
            </a:pPr>
            <a:r>
              <a:rPr lang="en-GB" sz="1200" spc="20" dirty="0">
                <a:latin typeface="Arial"/>
                <a:cs typeface="Arial"/>
              </a:rPr>
              <a:t>[‘success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10" dirty="0">
                <a:latin typeface="Arial"/>
                <a:cs typeface="Arial"/>
              </a:rPr>
              <a:t>availability </a:t>
            </a:r>
            <a:r>
              <a:rPr lang="en-GB" sz="1200" spc="30" dirty="0">
                <a:latin typeface="Arial"/>
                <a:cs typeface="Arial"/>
              </a:rPr>
              <a:t>of </a:t>
            </a:r>
            <a:r>
              <a:rPr lang="en-GB" sz="1200" spc="25" dirty="0">
                <a:latin typeface="Arial"/>
                <a:cs typeface="Arial"/>
              </a:rPr>
              <a:t>person-centred </a:t>
            </a:r>
            <a:r>
              <a:rPr lang="en-GB" sz="1200" spc="15" dirty="0">
                <a:latin typeface="Arial"/>
                <a:cs typeface="Arial"/>
              </a:rPr>
              <a:t>plans, </a:t>
            </a:r>
            <a:r>
              <a:rPr lang="en-GB" sz="1200" spc="25" dirty="0">
                <a:latin typeface="Arial"/>
                <a:cs typeface="Arial"/>
              </a:rPr>
              <a:t>so we </a:t>
            </a:r>
            <a:r>
              <a:rPr lang="en-GB" sz="1200" dirty="0">
                <a:latin typeface="Arial"/>
                <a:cs typeface="Arial"/>
              </a:rPr>
              <a:t>measure </a:t>
            </a:r>
            <a:r>
              <a:rPr lang="en-GB" sz="1200" spc="35" dirty="0">
                <a:latin typeface="Arial"/>
                <a:cs typeface="Arial"/>
              </a:rPr>
              <a:t>how</a:t>
            </a:r>
            <a:r>
              <a:rPr lang="en-GB" sz="1200" spc="-65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many  plan </a:t>
            </a:r>
            <a:r>
              <a:rPr lang="en-GB" sz="1200" dirty="0">
                <a:latin typeface="Arial"/>
                <a:cs typeface="Arial"/>
              </a:rPr>
              <a:t>have </a:t>
            </a:r>
            <a:r>
              <a:rPr lang="en-GB" sz="1200" spc="10" dirty="0">
                <a:latin typeface="Arial"/>
                <a:cs typeface="Arial"/>
              </a:rPr>
              <a:t>been </a:t>
            </a:r>
            <a:r>
              <a:rPr lang="en-GB" sz="1200" spc="20" dirty="0">
                <a:latin typeface="Arial"/>
                <a:cs typeface="Arial"/>
              </a:rPr>
              <a:t>reported, </a:t>
            </a:r>
            <a:r>
              <a:rPr lang="en-GB" sz="1200" spc="35" dirty="0">
                <a:latin typeface="Arial"/>
                <a:cs typeface="Arial"/>
              </a:rPr>
              <a:t>not </a:t>
            </a:r>
            <a:r>
              <a:rPr lang="en-GB" sz="1200" spc="20" dirty="0">
                <a:latin typeface="Arial"/>
                <a:cs typeface="Arial"/>
              </a:rPr>
              <a:t>quality or </a:t>
            </a:r>
            <a:r>
              <a:rPr lang="en-GB" sz="1200" spc="30" dirty="0">
                <a:latin typeface="Arial"/>
                <a:cs typeface="Arial"/>
              </a:rPr>
              <a:t>method, </a:t>
            </a:r>
            <a:r>
              <a:rPr lang="en-GB" sz="1200" spc="25" dirty="0">
                <a:latin typeface="Arial"/>
                <a:cs typeface="Arial"/>
              </a:rPr>
              <a:t>so we </a:t>
            </a:r>
            <a:r>
              <a:rPr lang="en-GB" sz="1200" spc="35" dirty="0">
                <a:latin typeface="Arial"/>
                <a:cs typeface="Arial"/>
              </a:rPr>
              <a:t>work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15" dirty="0">
                <a:latin typeface="Arial"/>
                <a:cs typeface="Arial"/>
              </a:rPr>
              <a:t>make plans  </a:t>
            </a:r>
            <a:r>
              <a:rPr lang="en-GB" sz="1200" spc="5" dirty="0">
                <a:latin typeface="Arial"/>
                <a:cs typeface="Arial"/>
              </a:rPr>
              <a:t>available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15" dirty="0">
                <a:latin typeface="Arial"/>
                <a:cs typeface="Arial"/>
              </a:rPr>
              <a:t>prove </a:t>
            </a:r>
            <a:r>
              <a:rPr lang="en-GB" sz="1200" spc="20" dirty="0">
                <a:latin typeface="Arial"/>
                <a:cs typeface="Arial"/>
              </a:rPr>
              <a:t>we’re </a:t>
            </a:r>
            <a:r>
              <a:rPr lang="en-GB" sz="1200" spc="30" dirty="0">
                <a:latin typeface="Arial"/>
                <a:cs typeface="Arial"/>
              </a:rPr>
              <a:t>doing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40" dirty="0">
                <a:latin typeface="Arial"/>
                <a:cs typeface="Arial"/>
              </a:rPr>
              <a:t>good</a:t>
            </a:r>
            <a:r>
              <a:rPr lang="en-GB" sz="1200" spc="-75" dirty="0">
                <a:latin typeface="Arial"/>
                <a:cs typeface="Arial"/>
              </a:rPr>
              <a:t> </a:t>
            </a:r>
            <a:r>
              <a:rPr lang="en-GB" sz="1200" spc="30" dirty="0">
                <a:latin typeface="Arial"/>
                <a:cs typeface="Arial"/>
              </a:rPr>
              <a:t>job’]</a:t>
            </a:r>
          </a:p>
          <a:p>
            <a:pPr marL="12700" marR="5080">
              <a:lnSpc>
                <a:spcPct val="117600"/>
              </a:lnSpc>
              <a:spcBef>
                <a:spcPts val="95"/>
              </a:spcBef>
            </a:pPr>
            <a:r>
              <a:rPr lang="en-GB" sz="1200" spc="20" dirty="0">
                <a:latin typeface="Arial"/>
                <a:cs typeface="Arial"/>
              </a:rPr>
              <a:t>McNamara </a:t>
            </a:r>
            <a:r>
              <a:rPr lang="en-GB" sz="1200" spc="5" dirty="0">
                <a:latin typeface="Arial"/>
                <a:cs typeface="Arial"/>
              </a:rPr>
              <a:t>Fallacy: </a:t>
            </a:r>
            <a:r>
              <a:rPr lang="en-GB" sz="1200" spc="25" dirty="0">
                <a:latin typeface="Arial"/>
                <a:cs typeface="Arial"/>
              </a:rPr>
              <a:t>‘decision-making </a:t>
            </a:r>
            <a:r>
              <a:rPr lang="en-GB" sz="1200" spc="20" dirty="0">
                <a:latin typeface="Arial"/>
                <a:cs typeface="Arial"/>
              </a:rPr>
              <a:t>based </a:t>
            </a:r>
            <a:r>
              <a:rPr lang="en-GB" sz="1200" spc="25" dirty="0">
                <a:latin typeface="Arial"/>
                <a:cs typeface="Arial"/>
              </a:rPr>
              <a:t>on </a:t>
            </a:r>
            <a:r>
              <a:rPr lang="en-GB" sz="1200" spc="20" dirty="0">
                <a:latin typeface="Arial"/>
                <a:cs typeface="Arial"/>
              </a:rPr>
              <a:t>quantitative observations’  </a:t>
            </a:r>
            <a:r>
              <a:rPr lang="en-GB" sz="1200" spc="15" dirty="0">
                <a:latin typeface="Arial"/>
                <a:cs typeface="Arial"/>
              </a:rPr>
              <a:t>[numbers, </a:t>
            </a:r>
            <a:r>
              <a:rPr lang="en-GB" sz="1200" spc="35" dirty="0">
                <a:latin typeface="Arial"/>
                <a:cs typeface="Arial"/>
              </a:rPr>
              <a:t>not </a:t>
            </a:r>
            <a:r>
              <a:rPr lang="en-GB" sz="1200" spc="20" dirty="0">
                <a:latin typeface="Arial"/>
                <a:cs typeface="Arial"/>
              </a:rPr>
              <a:t>people: </a:t>
            </a:r>
            <a:r>
              <a:rPr lang="en-GB" sz="1200" spc="25" dirty="0">
                <a:latin typeface="Arial"/>
                <a:cs typeface="Arial"/>
              </a:rPr>
              <a:t>we </a:t>
            </a:r>
            <a:r>
              <a:rPr lang="en-GB" sz="1200" dirty="0">
                <a:latin typeface="Arial"/>
                <a:cs typeface="Arial"/>
              </a:rPr>
              <a:t>measure </a:t>
            </a:r>
            <a:r>
              <a:rPr lang="en-GB" sz="1200" spc="30" dirty="0">
                <a:latin typeface="Arial"/>
                <a:cs typeface="Arial"/>
              </a:rPr>
              <a:t>what </a:t>
            </a:r>
            <a:r>
              <a:rPr lang="en-GB" sz="1200" spc="5" dirty="0">
                <a:latin typeface="Arial"/>
                <a:cs typeface="Arial"/>
              </a:rPr>
              <a:t>is easiest, </a:t>
            </a:r>
            <a:r>
              <a:rPr lang="en-GB" sz="1200" spc="25" dirty="0">
                <a:latin typeface="Arial"/>
                <a:cs typeface="Arial"/>
              </a:rPr>
              <a:t>we </a:t>
            </a:r>
            <a:r>
              <a:rPr lang="en-GB" sz="1200" spc="10" dirty="0">
                <a:latin typeface="Arial"/>
                <a:cs typeface="Arial"/>
              </a:rPr>
              <a:t>disregard </a:t>
            </a:r>
            <a:r>
              <a:rPr lang="en-GB" sz="1200" dirty="0">
                <a:latin typeface="Arial"/>
                <a:cs typeface="Arial"/>
              </a:rPr>
              <a:t>as</a:t>
            </a:r>
            <a:r>
              <a:rPr lang="en-GB" sz="1200" spc="-60" dirty="0">
                <a:latin typeface="Arial"/>
                <a:cs typeface="Arial"/>
              </a:rPr>
              <a:t> </a:t>
            </a:r>
            <a:r>
              <a:rPr lang="en-GB" sz="1200" spc="25" dirty="0">
                <a:latin typeface="Arial"/>
                <a:cs typeface="Arial"/>
              </a:rPr>
              <a:t>unimportant  </a:t>
            </a:r>
            <a:r>
              <a:rPr lang="en-GB" sz="1200" spc="30" dirty="0">
                <a:latin typeface="Arial"/>
                <a:cs typeface="Arial"/>
              </a:rPr>
              <a:t>what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10" dirty="0">
                <a:latin typeface="Arial"/>
                <a:cs typeface="Arial"/>
              </a:rPr>
              <a:t>hard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dirty="0">
                <a:latin typeface="Arial"/>
                <a:cs typeface="Arial"/>
              </a:rPr>
              <a:t>measure, </a:t>
            </a:r>
            <a:r>
              <a:rPr lang="en-GB" sz="1200" spc="15" dirty="0">
                <a:latin typeface="Arial"/>
                <a:cs typeface="Arial"/>
              </a:rPr>
              <a:t>because </a:t>
            </a:r>
            <a:r>
              <a:rPr lang="en-GB" sz="1200" spc="20" dirty="0">
                <a:latin typeface="Arial"/>
                <a:cs typeface="Arial"/>
              </a:rPr>
              <a:t>our performance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10" dirty="0">
                <a:latin typeface="Arial"/>
                <a:cs typeface="Arial"/>
              </a:rPr>
              <a:t>measured </a:t>
            </a:r>
            <a:r>
              <a:rPr lang="en-GB" sz="1200" spc="35" dirty="0">
                <a:latin typeface="Arial"/>
                <a:cs typeface="Arial"/>
              </a:rPr>
              <a:t>by </a:t>
            </a:r>
            <a:r>
              <a:rPr lang="en-GB" sz="1200" spc="30" dirty="0">
                <a:latin typeface="Arial"/>
                <a:cs typeface="Arial"/>
              </a:rPr>
              <a:t>producing  </a:t>
            </a:r>
            <a:r>
              <a:rPr lang="en-GB" sz="1200" dirty="0">
                <a:latin typeface="Arial"/>
                <a:cs typeface="Arial"/>
              </a:rPr>
              <a:t>easy </a:t>
            </a:r>
            <a:r>
              <a:rPr lang="en-GB" sz="1200" spc="15" dirty="0">
                <a:latin typeface="Arial"/>
                <a:cs typeface="Arial"/>
              </a:rPr>
              <a:t>data]</a:t>
            </a:r>
            <a:endParaRPr lang="en-GB" sz="1200" dirty="0">
              <a:latin typeface="Arial"/>
              <a:cs typeface="Arial"/>
            </a:endParaRPr>
          </a:p>
          <a:p>
            <a:pPr marL="12700" marR="205740">
              <a:lnSpc>
                <a:spcPct val="117600"/>
              </a:lnSpc>
            </a:pPr>
            <a:r>
              <a:rPr lang="en-GB" sz="1200" spc="10" dirty="0">
                <a:latin typeface="Arial"/>
                <a:cs typeface="Arial"/>
              </a:rPr>
              <a:t>Example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25" dirty="0">
                <a:latin typeface="Arial"/>
                <a:cs typeface="Arial"/>
              </a:rPr>
              <a:t>competitive </a:t>
            </a:r>
            <a:r>
              <a:rPr lang="en-GB" sz="1200" spc="15" dirty="0">
                <a:latin typeface="Arial"/>
                <a:cs typeface="Arial"/>
              </a:rPr>
              <a:t>admissions: </a:t>
            </a:r>
            <a:r>
              <a:rPr lang="en-GB" sz="1200" spc="20" dirty="0">
                <a:latin typeface="Arial"/>
                <a:cs typeface="Arial"/>
              </a:rPr>
              <a:t>quantitative </a:t>
            </a:r>
            <a:r>
              <a:rPr lang="en-GB" sz="1200" spc="25" dirty="0">
                <a:latin typeface="Arial"/>
                <a:cs typeface="Arial"/>
              </a:rPr>
              <a:t>metrics </a:t>
            </a:r>
            <a:r>
              <a:rPr lang="en-GB" sz="1200" spc="15" dirty="0">
                <a:latin typeface="Arial"/>
                <a:cs typeface="Arial"/>
              </a:rPr>
              <a:t>achieved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25" dirty="0">
                <a:latin typeface="Arial"/>
                <a:cs typeface="Arial"/>
              </a:rPr>
              <a:t>get on</a:t>
            </a:r>
            <a:r>
              <a:rPr lang="en-GB" sz="1200" spc="-190" dirty="0">
                <a:latin typeface="Arial"/>
                <a:cs typeface="Arial"/>
              </a:rPr>
              <a:t> </a:t>
            </a:r>
            <a:r>
              <a:rPr lang="en-GB" sz="1200" spc="45" dirty="0">
                <a:latin typeface="Arial"/>
                <a:cs typeface="Arial"/>
              </a:rPr>
              <a:t>to  </a:t>
            </a:r>
            <a:r>
              <a:rPr lang="en-GB" sz="1200" spc="15" dirty="0">
                <a:latin typeface="Arial"/>
                <a:cs typeface="Arial"/>
              </a:rPr>
              <a:t>courses, </a:t>
            </a:r>
            <a:r>
              <a:rPr lang="en-GB" sz="1200" spc="10" dirty="0">
                <a:latin typeface="Arial"/>
                <a:cs typeface="Arial"/>
              </a:rPr>
              <a:t>ignore </a:t>
            </a:r>
            <a:r>
              <a:rPr lang="en-GB" sz="1200" spc="20" dirty="0">
                <a:latin typeface="Arial"/>
                <a:cs typeface="Arial"/>
              </a:rPr>
              <a:t>non-quantifiable, when </a:t>
            </a:r>
            <a:r>
              <a:rPr lang="en-GB" sz="1200" spc="15" dirty="0">
                <a:latin typeface="Arial"/>
                <a:cs typeface="Arial"/>
              </a:rPr>
              <a:t>ultimately </a:t>
            </a:r>
            <a:r>
              <a:rPr lang="en-GB" sz="1200" spc="20" dirty="0">
                <a:latin typeface="Arial"/>
                <a:cs typeface="Arial"/>
              </a:rPr>
              <a:t>non-quantifiable attributes  </a:t>
            </a:r>
            <a:r>
              <a:rPr lang="en-GB" sz="1200" spc="10" dirty="0">
                <a:latin typeface="Arial"/>
                <a:cs typeface="Arial"/>
              </a:rPr>
              <a:t>more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spc="5" dirty="0">
                <a:latin typeface="Arial"/>
                <a:cs typeface="Arial"/>
              </a:rPr>
              <a:t>relevant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8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7. </a:t>
            </a:r>
            <a:r>
              <a:rPr lang="en-GB" sz="1200" spc="5" dirty="0">
                <a:latin typeface="Arial"/>
                <a:cs typeface="Arial"/>
              </a:rPr>
              <a:t>PBS in </a:t>
            </a:r>
            <a:r>
              <a:rPr lang="en-GB" sz="1200" spc="10" dirty="0">
                <a:latin typeface="Arial"/>
                <a:cs typeface="Arial"/>
              </a:rPr>
              <a:t>one </a:t>
            </a:r>
            <a:r>
              <a:rPr lang="en-GB" sz="1200" spc="15" dirty="0">
                <a:latin typeface="Arial"/>
                <a:cs typeface="Arial"/>
              </a:rPr>
              <a:t>slide </a:t>
            </a:r>
            <a:r>
              <a:rPr lang="en-GB" sz="1200" spc="-10" dirty="0">
                <a:latin typeface="Arial"/>
                <a:cs typeface="Arial"/>
              </a:rPr>
              <a:t>(the </a:t>
            </a:r>
            <a:r>
              <a:rPr lang="en-GB" sz="1200" spc="15" dirty="0">
                <a:latin typeface="Arial"/>
                <a:cs typeface="Arial"/>
              </a:rPr>
              <a:t>science</a:t>
            </a:r>
            <a:r>
              <a:rPr lang="en-GB" sz="1200" spc="-5" dirty="0">
                <a:latin typeface="Arial"/>
                <a:cs typeface="Arial"/>
              </a:rPr>
              <a:t> </a:t>
            </a:r>
            <a:r>
              <a:rPr lang="en-GB" sz="1200" spc="5" dirty="0">
                <a:latin typeface="Arial"/>
                <a:cs typeface="Arial"/>
              </a:rPr>
              <a:t>bit)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pc="5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5" dirty="0">
                <a:latin typeface="Arial"/>
                <a:cs typeface="Arial"/>
              </a:rPr>
              <a:t>8. </a:t>
            </a:r>
            <a:r>
              <a:rPr lang="en-GB" sz="1200" spc="-10" dirty="0">
                <a:latin typeface="Arial"/>
                <a:cs typeface="Arial"/>
              </a:rPr>
              <a:t>The </a:t>
            </a:r>
            <a:r>
              <a:rPr lang="en-GB" sz="1200" spc="25" dirty="0">
                <a:latin typeface="Arial"/>
                <a:cs typeface="Arial"/>
              </a:rPr>
              <a:t>best </a:t>
            </a:r>
            <a:r>
              <a:rPr lang="en-GB" sz="1200" spc="5" dirty="0">
                <a:latin typeface="Arial"/>
                <a:cs typeface="Arial"/>
              </a:rPr>
              <a:t>PBS </a:t>
            </a:r>
            <a:r>
              <a:rPr lang="en-GB" sz="1200" spc="20" dirty="0">
                <a:latin typeface="Arial"/>
                <a:cs typeface="Arial"/>
              </a:rPr>
              <a:t>practitioners </a:t>
            </a:r>
            <a:r>
              <a:rPr lang="en-GB" sz="1200" spc="-15" dirty="0">
                <a:latin typeface="Arial"/>
                <a:cs typeface="Arial"/>
              </a:rPr>
              <a:t>are </a:t>
            </a:r>
            <a:r>
              <a:rPr lang="en-GB" sz="1200" spc="40" dirty="0">
                <a:latin typeface="Arial"/>
                <a:cs typeface="Arial"/>
              </a:rPr>
              <a:t>good </a:t>
            </a:r>
            <a:r>
              <a:rPr lang="en-GB" sz="1200" spc="20" dirty="0">
                <a:latin typeface="Arial"/>
                <a:cs typeface="Arial"/>
              </a:rPr>
              <a:t>scientists </a:t>
            </a:r>
            <a:r>
              <a:rPr lang="en-GB" sz="1200" spc="30" dirty="0">
                <a:latin typeface="Arial"/>
                <a:cs typeface="Arial"/>
              </a:rPr>
              <a:t>with </a:t>
            </a:r>
            <a:r>
              <a:rPr lang="en-GB" sz="1200" spc="25" dirty="0">
                <a:latin typeface="Arial"/>
                <a:cs typeface="Arial"/>
              </a:rPr>
              <a:t>person-centred </a:t>
            </a:r>
            <a:r>
              <a:rPr lang="en-GB" sz="1200" dirty="0">
                <a:latin typeface="Arial"/>
                <a:cs typeface="Arial"/>
              </a:rPr>
              <a:t>values. </a:t>
            </a:r>
            <a:r>
              <a:rPr lang="en-GB" sz="1200" spc="-10" dirty="0">
                <a:latin typeface="Arial"/>
                <a:cs typeface="Arial"/>
              </a:rPr>
              <a:t>The  </a:t>
            </a:r>
            <a:r>
              <a:rPr lang="en-GB" sz="1200" spc="35" dirty="0">
                <a:latin typeface="Arial"/>
                <a:cs typeface="Arial"/>
              </a:rPr>
              <a:t>worst </a:t>
            </a:r>
            <a:r>
              <a:rPr lang="en-GB" sz="1200" spc="5" dirty="0">
                <a:latin typeface="Arial"/>
                <a:cs typeface="Arial"/>
              </a:rPr>
              <a:t>PBS </a:t>
            </a:r>
            <a:r>
              <a:rPr lang="en-GB" sz="1200" spc="20" dirty="0">
                <a:latin typeface="Arial"/>
                <a:cs typeface="Arial"/>
              </a:rPr>
              <a:t>practitioners </a:t>
            </a:r>
            <a:r>
              <a:rPr lang="en-GB" sz="1200" spc="-15" dirty="0">
                <a:latin typeface="Arial"/>
                <a:cs typeface="Arial"/>
              </a:rPr>
              <a:t>are </a:t>
            </a:r>
            <a:r>
              <a:rPr lang="en-GB" sz="1200" spc="15" dirty="0">
                <a:latin typeface="Arial"/>
                <a:cs typeface="Arial"/>
              </a:rPr>
              <a:t>technically </a:t>
            </a:r>
            <a:r>
              <a:rPr lang="en-GB" sz="1200" spc="20" dirty="0">
                <a:latin typeface="Arial"/>
                <a:cs typeface="Arial"/>
              </a:rPr>
              <a:t>proficient </a:t>
            </a:r>
            <a:r>
              <a:rPr lang="en-GB" sz="1200" spc="40" dirty="0">
                <a:latin typeface="Arial"/>
                <a:cs typeface="Arial"/>
              </a:rPr>
              <a:t>but </a:t>
            </a:r>
            <a:r>
              <a:rPr lang="en-GB" sz="1200" spc="45" dirty="0">
                <a:latin typeface="Arial"/>
                <a:cs typeface="Arial"/>
              </a:rPr>
              <a:t>do </a:t>
            </a:r>
            <a:r>
              <a:rPr lang="en-GB" sz="1200" spc="35" dirty="0">
                <a:latin typeface="Arial"/>
                <a:cs typeface="Arial"/>
              </a:rPr>
              <a:t>not </a:t>
            </a:r>
            <a:r>
              <a:rPr lang="en-GB" sz="1200" spc="10" dirty="0">
                <a:latin typeface="Arial"/>
                <a:cs typeface="Arial"/>
              </a:rPr>
              <a:t>listen </a:t>
            </a:r>
            <a:r>
              <a:rPr lang="en-GB" sz="1200" spc="45" dirty="0">
                <a:latin typeface="Arial"/>
                <a:cs typeface="Arial"/>
              </a:rPr>
              <a:t>to</a:t>
            </a:r>
            <a:r>
              <a:rPr lang="en-GB" sz="1200" spc="-75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others.</a:t>
            </a:r>
            <a:endParaRPr lang="en-GB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4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9. </a:t>
            </a:r>
            <a:r>
              <a:rPr lang="en-GB" sz="1200" spc="10" dirty="0">
                <a:latin typeface="Arial"/>
                <a:cs typeface="Arial"/>
              </a:rPr>
              <a:t>Before reaching </a:t>
            </a:r>
            <a:r>
              <a:rPr lang="en-GB" sz="1200" spc="25" dirty="0">
                <a:latin typeface="Arial"/>
                <a:cs typeface="Arial"/>
              </a:rPr>
              <a:t>for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20" dirty="0">
                <a:latin typeface="Arial"/>
                <a:cs typeface="Arial"/>
              </a:rPr>
              <a:t>functional </a:t>
            </a:r>
            <a:r>
              <a:rPr lang="en-GB" sz="1200" spc="10" dirty="0">
                <a:latin typeface="Arial"/>
                <a:cs typeface="Arial"/>
              </a:rPr>
              <a:t>assessment </a:t>
            </a:r>
            <a:r>
              <a:rPr lang="en-GB" sz="1200" spc="20" dirty="0">
                <a:latin typeface="Arial"/>
                <a:cs typeface="Arial"/>
              </a:rPr>
              <a:t>consider </a:t>
            </a:r>
            <a:r>
              <a:rPr lang="en-GB" sz="1200" spc="15" dirty="0">
                <a:latin typeface="Arial"/>
                <a:cs typeface="Arial"/>
              </a:rPr>
              <a:t>removing the </a:t>
            </a:r>
            <a:r>
              <a:rPr lang="en-GB" sz="1200" spc="10" dirty="0">
                <a:latin typeface="Arial"/>
                <a:cs typeface="Arial"/>
              </a:rPr>
              <a:t>elephants </a:t>
            </a:r>
            <a:r>
              <a:rPr lang="en-GB" sz="1200" spc="5" dirty="0">
                <a:latin typeface="Arial"/>
                <a:cs typeface="Arial"/>
              </a:rPr>
              <a:t>in 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25" dirty="0">
                <a:latin typeface="Arial"/>
                <a:cs typeface="Arial"/>
              </a:rPr>
              <a:t>room… think </a:t>
            </a:r>
            <a:r>
              <a:rPr lang="en-GB" sz="1200" spc="30" dirty="0">
                <a:latin typeface="Arial"/>
                <a:cs typeface="Arial"/>
              </a:rPr>
              <a:t>about </a:t>
            </a:r>
            <a:r>
              <a:rPr lang="en-GB" sz="1200" spc="15" dirty="0">
                <a:latin typeface="Arial"/>
                <a:cs typeface="Arial"/>
              </a:rPr>
              <a:t>the person’s </a:t>
            </a:r>
            <a:r>
              <a:rPr lang="en-GB" sz="1200" spc="10" dirty="0">
                <a:latin typeface="Arial"/>
                <a:cs typeface="Arial"/>
              </a:rPr>
              <a:t>health, their relationships, </a:t>
            </a:r>
            <a:r>
              <a:rPr lang="en-GB" sz="1200" spc="35" dirty="0">
                <a:latin typeface="Arial"/>
                <a:cs typeface="Arial"/>
              </a:rPr>
              <a:t>how </a:t>
            </a:r>
            <a:r>
              <a:rPr lang="en-GB" sz="1200" spc="15" dirty="0">
                <a:latin typeface="Arial"/>
                <a:cs typeface="Arial"/>
              </a:rPr>
              <a:t>they </a:t>
            </a:r>
            <a:r>
              <a:rPr lang="en-GB" sz="1200" spc="25" dirty="0">
                <a:latin typeface="Arial"/>
                <a:cs typeface="Arial"/>
              </a:rPr>
              <a:t>spend  </a:t>
            </a:r>
            <a:r>
              <a:rPr lang="en-GB" sz="1200" spc="10" dirty="0">
                <a:latin typeface="Arial"/>
                <a:cs typeface="Arial"/>
              </a:rPr>
              <a:t>their </a:t>
            </a:r>
            <a:r>
              <a:rPr lang="en-GB" sz="1200" spc="20" dirty="0">
                <a:latin typeface="Arial"/>
                <a:cs typeface="Arial"/>
              </a:rPr>
              <a:t>time… and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25" dirty="0">
                <a:latin typeface="Arial"/>
                <a:cs typeface="Arial"/>
              </a:rPr>
              <a:t>mother </a:t>
            </a:r>
            <a:r>
              <a:rPr lang="en-GB" sz="1200" spc="30" dirty="0">
                <a:latin typeface="Arial"/>
                <a:cs typeface="Arial"/>
              </a:rPr>
              <a:t>of </a:t>
            </a:r>
            <a:r>
              <a:rPr lang="en-GB" sz="1200" dirty="0">
                <a:latin typeface="Arial"/>
                <a:cs typeface="Arial"/>
              </a:rPr>
              <a:t>all </a:t>
            </a:r>
            <a:r>
              <a:rPr lang="en-GB" sz="1200" spc="10" dirty="0">
                <a:latin typeface="Arial"/>
                <a:cs typeface="Arial"/>
              </a:rPr>
              <a:t>elephants:</a:t>
            </a:r>
            <a:r>
              <a:rPr lang="en-GB" sz="1200" spc="-75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happiness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10. </a:t>
            </a:r>
            <a:r>
              <a:rPr lang="en-GB" sz="1200" spc="15" dirty="0">
                <a:latin typeface="Arial"/>
                <a:cs typeface="Arial"/>
              </a:rPr>
              <a:t>So </a:t>
            </a:r>
            <a:r>
              <a:rPr lang="en-GB" sz="1200" spc="30" dirty="0">
                <a:latin typeface="Arial"/>
                <a:cs typeface="Arial"/>
              </a:rPr>
              <a:t>what </a:t>
            </a:r>
            <a:r>
              <a:rPr lang="en-GB" sz="1200" spc="-20" dirty="0">
                <a:latin typeface="Arial"/>
                <a:cs typeface="Arial"/>
              </a:rPr>
              <a:t>I </a:t>
            </a:r>
            <a:r>
              <a:rPr lang="en-GB" sz="1200" spc="25" dirty="0">
                <a:latin typeface="Arial"/>
                <a:cs typeface="Arial"/>
              </a:rPr>
              <a:t>think </a:t>
            </a:r>
            <a:r>
              <a:rPr lang="en-GB" sz="1200" spc="30" dirty="0">
                <a:latin typeface="Arial"/>
                <a:cs typeface="Arial"/>
              </a:rPr>
              <a:t>about </a:t>
            </a:r>
            <a:r>
              <a:rPr lang="en-GB" sz="1200" spc="20" dirty="0">
                <a:latin typeface="Arial"/>
                <a:cs typeface="Arial"/>
              </a:rPr>
              <a:t>when </a:t>
            </a:r>
            <a:r>
              <a:rPr lang="en-GB" sz="1200" spc="-20" dirty="0">
                <a:latin typeface="Arial"/>
                <a:cs typeface="Arial"/>
              </a:rPr>
              <a:t>I </a:t>
            </a:r>
            <a:r>
              <a:rPr lang="en-GB" sz="1200" spc="20" dirty="0">
                <a:latin typeface="Arial"/>
                <a:cs typeface="Arial"/>
              </a:rPr>
              <a:t>talk </a:t>
            </a:r>
            <a:r>
              <a:rPr lang="en-GB" sz="1200" spc="30" dirty="0">
                <a:latin typeface="Arial"/>
                <a:cs typeface="Arial"/>
              </a:rPr>
              <a:t>about </a:t>
            </a:r>
            <a:r>
              <a:rPr lang="en-GB" sz="1200" spc="5" dirty="0">
                <a:latin typeface="Arial"/>
                <a:cs typeface="Arial"/>
              </a:rPr>
              <a:t>PBS is: please </a:t>
            </a:r>
            <a:r>
              <a:rPr lang="en-GB" sz="1200" spc="40" dirty="0">
                <a:latin typeface="Arial"/>
                <a:cs typeface="Arial"/>
              </a:rPr>
              <a:t>don’t </a:t>
            </a:r>
            <a:r>
              <a:rPr lang="en-GB" sz="1200" spc="15" dirty="0">
                <a:latin typeface="Arial"/>
                <a:cs typeface="Arial"/>
              </a:rPr>
              <a:t>let </a:t>
            </a:r>
            <a:r>
              <a:rPr lang="en-GB" sz="1200" spc="10" dirty="0">
                <a:latin typeface="Arial"/>
                <a:cs typeface="Arial"/>
              </a:rPr>
              <a:t>service </a:t>
            </a:r>
            <a:r>
              <a:rPr lang="en-GB" sz="1200" spc="15" dirty="0">
                <a:latin typeface="Arial"/>
                <a:cs typeface="Arial"/>
              </a:rPr>
              <a:t>land</a:t>
            </a:r>
            <a:r>
              <a:rPr lang="en-GB" sz="1200" spc="-105" dirty="0">
                <a:latin typeface="Arial"/>
                <a:cs typeface="Arial"/>
              </a:rPr>
              <a:t> </a:t>
            </a:r>
            <a:r>
              <a:rPr lang="en-GB" sz="1200" spc="10" dirty="0">
                <a:latin typeface="Arial"/>
                <a:cs typeface="Arial"/>
              </a:rPr>
              <a:t>ruin  </a:t>
            </a:r>
            <a:r>
              <a:rPr lang="en-GB" sz="1200" spc="5" dirty="0">
                <a:latin typeface="Arial"/>
                <a:cs typeface="Arial"/>
              </a:rPr>
              <a:t>PBS </a:t>
            </a:r>
            <a:r>
              <a:rPr lang="en-GB" sz="1200" dirty="0">
                <a:latin typeface="Arial"/>
                <a:cs typeface="Arial"/>
              </a:rPr>
              <a:t>as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40" dirty="0">
                <a:latin typeface="Arial"/>
                <a:cs typeface="Arial"/>
              </a:rPr>
              <a:t>did </a:t>
            </a:r>
            <a:r>
              <a:rPr lang="en-GB" sz="1200" spc="-10" dirty="0">
                <a:latin typeface="Arial"/>
                <a:cs typeface="Arial"/>
              </a:rPr>
              <a:t>The Five </a:t>
            </a:r>
            <a:r>
              <a:rPr lang="en-GB" sz="1200" spc="25" dirty="0">
                <a:latin typeface="Arial"/>
                <a:cs typeface="Arial"/>
              </a:rPr>
              <a:t>Accomplishments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25" dirty="0">
                <a:latin typeface="Arial"/>
                <a:cs typeface="Arial"/>
              </a:rPr>
              <a:t>dignity </a:t>
            </a:r>
            <a:r>
              <a:rPr lang="en-GB" sz="1200" spc="-30" dirty="0">
                <a:latin typeface="Arial"/>
                <a:cs typeface="Arial"/>
              </a:rPr>
              <a:t>&amp; </a:t>
            </a:r>
            <a:r>
              <a:rPr lang="en-GB" sz="1200" spc="20" dirty="0">
                <a:latin typeface="Arial"/>
                <a:cs typeface="Arial"/>
              </a:rPr>
              <a:t>respect, </a:t>
            </a:r>
            <a:r>
              <a:rPr lang="en-GB" sz="1200" spc="25" dirty="0">
                <a:latin typeface="Arial"/>
                <a:cs typeface="Arial"/>
              </a:rPr>
              <a:t>choice, </a:t>
            </a:r>
            <a:r>
              <a:rPr lang="en-GB" sz="1200" spc="30" dirty="0">
                <a:latin typeface="Arial"/>
                <a:cs typeface="Arial"/>
              </a:rPr>
              <a:t>community  </a:t>
            </a:r>
            <a:r>
              <a:rPr lang="en-GB" sz="1200" spc="10" dirty="0">
                <a:latin typeface="Arial"/>
                <a:cs typeface="Arial"/>
              </a:rPr>
              <a:t>presence, </a:t>
            </a:r>
            <a:r>
              <a:rPr lang="en-GB" sz="1200" spc="30" dirty="0">
                <a:latin typeface="Arial"/>
                <a:cs typeface="Arial"/>
              </a:rPr>
              <a:t>community </a:t>
            </a:r>
            <a:r>
              <a:rPr lang="en-GB" sz="1200" spc="25" dirty="0">
                <a:latin typeface="Arial"/>
                <a:cs typeface="Arial"/>
              </a:rPr>
              <a:t>participation, </a:t>
            </a:r>
            <a:r>
              <a:rPr lang="en-GB" sz="1200" spc="30" dirty="0">
                <a:latin typeface="Arial"/>
                <a:cs typeface="Arial"/>
              </a:rPr>
              <a:t>competence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25" dirty="0">
                <a:latin typeface="Arial"/>
                <a:cs typeface="Arial"/>
              </a:rPr>
              <a:t>indicators </a:t>
            </a:r>
            <a:r>
              <a:rPr lang="en-GB" sz="1200" spc="30" dirty="0">
                <a:latin typeface="Arial"/>
                <a:cs typeface="Arial"/>
              </a:rPr>
              <a:t>of </a:t>
            </a:r>
            <a:r>
              <a:rPr lang="en-GB" sz="1200" dirty="0">
                <a:latin typeface="Arial"/>
                <a:cs typeface="Arial"/>
              </a:rPr>
              <a:t>an </a:t>
            </a:r>
            <a:r>
              <a:rPr lang="en-GB" sz="1200" spc="25" dirty="0">
                <a:latin typeface="Arial"/>
                <a:cs typeface="Arial"/>
              </a:rPr>
              <a:t>adult </a:t>
            </a:r>
            <a:r>
              <a:rPr lang="en-GB" sz="1200" spc="20" dirty="0">
                <a:latin typeface="Arial"/>
                <a:cs typeface="Arial"/>
              </a:rPr>
              <a:t>quality  </a:t>
            </a:r>
            <a:r>
              <a:rPr lang="en-GB" sz="1200" spc="30" dirty="0">
                <a:latin typeface="Arial"/>
                <a:cs typeface="Arial"/>
              </a:rPr>
              <a:t>of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spc="5" dirty="0">
                <a:latin typeface="Arial"/>
                <a:cs typeface="Arial"/>
              </a:rPr>
              <a:t>life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11. </a:t>
            </a:r>
            <a:r>
              <a:rPr lang="en-GB" sz="1200" spc="15" dirty="0">
                <a:latin typeface="Arial"/>
                <a:cs typeface="Arial"/>
              </a:rPr>
              <a:t>Compare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20" dirty="0">
                <a:latin typeface="Arial"/>
                <a:cs typeface="Arial"/>
              </a:rPr>
              <a:t>this </a:t>
            </a:r>
            <a:r>
              <a:rPr lang="en-GB" sz="1200" dirty="0">
                <a:latin typeface="Arial"/>
                <a:cs typeface="Arial"/>
              </a:rPr>
              <a:t>referrals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20" dirty="0">
                <a:latin typeface="Arial"/>
                <a:cs typeface="Arial"/>
              </a:rPr>
              <a:t>you </a:t>
            </a:r>
            <a:r>
              <a:rPr lang="en-GB" sz="1200" spc="25" dirty="0">
                <a:latin typeface="Arial"/>
                <a:cs typeface="Arial"/>
              </a:rPr>
              <a:t>cite </a:t>
            </a:r>
            <a:r>
              <a:rPr lang="en-GB" sz="1200" spc="30" dirty="0">
                <a:latin typeface="Arial"/>
                <a:cs typeface="Arial"/>
              </a:rPr>
              <a:t>what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spc="20" dirty="0">
                <a:latin typeface="Arial"/>
                <a:cs typeface="Arial"/>
              </a:rPr>
              <a:t>wrong. </a:t>
            </a:r>
            <a:r>
              <a:rPr lang="en-GB" sz="1200" spc="25" dirty="0">
                <a:latin typeface="Arial"/>
                <a:cs typeface="Arial"/>
              </a:rPr>
              <a:t>Medical model</a:t>
            </a:r>
            <a:r>
              <a:rPr lang="en-GB" sz="1200" spc="-195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underpins  </a:t>
            </a:r>
            <a:r>
              <a:rPr lang="en-GB" sz="1200" dirty="0">
                <a:latin typeface="Arial"/>
                <a:cs typeface="Arial"/>
              </a:rPr>
              <a:t>referrals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20" dirty="0">
                <a:latin typeface="Arial"/>
                <a:cs typeface="Arial"/>
              </a:rPr>
              <a:t>meet </a:t>
            </a:r>
            <a:r>
              <a:rPr lang="en-GB" sz="1200" spc="10" dirty="0">
                <a:latin typeface="Arial"/>
                <a:cs typeface="Arial"/>
              </a:rPr>
              <a:t>criteria, </a:t>
            </a:r>
            <a:r>
              <a:rPr lang="en-GB" sz="1200" spc="20" dirty="0">
                <a:latin typeface="Arial"/>
                <a:cs typeface="Arial"/>
              </a:rPr>
              <a:t>open, </a:t>
            </a:r>
            <a:r>
              <a:rPr lang="en-GB" sz="1200" spc="10" dirty="0">
                <a:latin typeface="Arial"/>
                <a:cs typeface="Arial"/>
              </a:rPr>
              <a:t>treat, </a:t>
            </a:r>
            <a:r>
              <a:rPr lang="en-GB" sz="1200" spc="15" dirty="0">
                <a:latin typeface="Arial"/>
                <a:cs typeface="Arial"/>
              </a:rPr>
              <a:t>close. </a:t>
            </a:r>
            <a:r>
              <a:rPr lang="en-GB" sz="1200" spc="5" dirty="0">
                <a:latin typeface="Arial"/>
                <a:cs typeface="Arial"/>
              </a:rPr>
              <a:t>PBS </a:t>
            </a:r>
            <a:r>
              <a:rPr lang="en-GB" sz="1200" spc="30" dirty="0">
                <a:latin typeface="Arial"/>
                <a:cs typeface="Arial"/>
              </a:rPr>
              <a:t>works </a:t>
            </a:r>
            <a:r>
              <a:rPr lang="en-GB" sz="1200" spc="15" dirty="0">
                <a:latin typeface="Arial"/>
                <a:cs typeface="Arial"/>
              </a:rPr>
              <a:t>well </a:t>
            </a:r>
            <a:r>
              <a:rPr lang="en-GB" sz="1200" spc="20" dirty="0">
                <a:latin typeface="Arial"/>
                <a:cs typeface="Arial"/>
              </a:rPr>
              <a:t>when </a:t>
            </a:r>
            <a:r>
              <a:rPr lang="en-GB" sz="1200" spc="10" dirty="0">
                <a:latin typeface="Arial"/>
                <a:cs typeface="Arial"/>
              </a:rPr>
              <a:t>delivered  </a:t>
            </a:r>
            <a:r>
              <a:rPr lang="en-GB" sz="1200" spc="20" dirty="0">
                <a:latin typeface="Arial"/>
                <a:cs typeface="Arial"/>
              </a:rPr>
              <a:t>through </a:t>
            </a:r>
            <a:r>
              <a:rPr lang="en-GB" sz="1200" spc="30" dirty="0">
                <a:latin typeface="Arial"/>
                <a:cs typeface="Arial"/>
              </a:rPr>
              <a:t>long-term</a:t>
            </a:r>
            <a:r>
              <a:rPr lang="en-GB" sz="1200" spc="-15" dirty="0">
                <a:latin typeface="Arial"/>
                <a:cs typeface="Arial"/>
              </a:rPr>
              <a:t> </a:t>
            </a:r>
            <a:r>
              <a:rPr lang="en-GB" sz="1200" spc="10" dirty="0">
                <a:latin typeface="Arial"/>
                <a:cs typeface="Arial"/>
              </a:rPr>
              <a:t>relationships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3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12. </a:t>
            </a:r>
            <a:r>
              <a:rPr lang="en-GB" sz="1200" spc="5" dirty="0">
                <a:latin typeface="Arial"/>
                <a:cs typeface="Arial"/>
              </a:rPr>
              <a:t>If </a:t>
            </a:r>
            <a:r>
              <a:rPr lang="en-GB" sz="1200" spc="20" dirty="0">
                <a:latin typeface="Arial"/>
                <a:cs typeface="Arial"/>
              </a:rPr>
              <a:t>you </a:t>
            </a:r>
            <a:r>
              <a:rPr lang="en-GB" sz="1200" spc="30" dirty="0">
                <a:latin typeface="Arial"/>
                <a:cs typeface="Arial"/>
              </a:rPr>
              <a:t>want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-5" dirty="0">
                <a:latin typeface="Arial"/>
                <a:cs typeface="Arial"/>
              </a:rPr>
              <a:t>see </a:t>
            </a:r>
            <a:r>
              <a:rPr lang="en-GB" sz="1200" spc="15" dirty="0">
                <a:latin typeface="Arial"/>
                <a:cs typeface="Arial"/>
              </a:rPr>
              <a:t>change </a:t>
            </a:r>
            <a:r>
              <a:rPr lang="en-GB" sz="1200" spc="5" dirty="0">
                <a:latin typeface="Arial"/>
                <a:cs typeface="Arial"/>
              </a:rPr>
              <a:t>in </a:t>
            </a:r>
            <a:r>
              <a:rPr lang="en-GB" sz="1200" spc="15" dirty="0">
                <a:latin typeface="Arial"/>
                <a:cs typeface="Arial"/>
              </a:rPr>
              <a:t>the person, change </a:t>
            </a:r>
            <a:r>
              <a:rPr lang="en-GB" sz="1200" spc="35" dirty="0">
                <a:latin typeface="Arial"/>
                <a:cs typeface="Arial"/>
              </a:rPr>
              <a:t>how </a:t>
            </a:r>
            <a:r>
              <a:rPr lang="en-GB" sz="1200" spc="20" dirty="0">
                <a:latin typeface="Arial"/>
                <a:cs typeface="Arial"/>
              </a:rPr>
              <a:t>you </a:t>
            </a:r>
            <a:r>
              <a:rPr lang="en-GB" sz="1200" spc="-10" dirty="0">
                <a:latin typeface="Arial"/>
                <a:cs typeface="Arial"/>
              </a:rPr>
              <a:t>are, </a:t>
            </a:r>
            <a:r>
              <a:rPr lang="en-GB" sz="1200" spc="15" dirty="0">
                <a:latin typeface="Arial"/>
                <a:cs typeface="Arial"/>
              </a:rPr>
              <a:t>change </a:t>
            </a:r>
            <a:r>
              <a:rPr lang="en-GB" sz="1200" spc="35" dirty="0">
                <a:latin typeface="Arial"/>
                <a:cs typeface="Arial"/>
              </a:rPr>
              <a:t>how</a:t>
            </a:r>
            <a:r>
              <a:rPr lang="en-GB" sz="1200" spc="-85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you  respond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13. </a:t>
            </a:r>
            <a:r>
              <a:rPr lang="en-GB" sz="1200" dirty="0">
                <a:latin typeface="Arial"/>
                <a:cs typeface="Arial"/>
              </a:rPr>
              <a:t>All </a:t>
            </a:r>
            <a:r>
              <a:rPr lang="en-GB" sz="1200" spc="30" dirty="0">
                <a:latin typeface="Arial"/>
                <a:cs typeface="Arial"/>
              </a:rPr>
              <a:t>of </a:t>
            </a:r>
            <a:r>
              <a:rPr lang="en-GB" sz="1200" spc="20" dirty="0">
                <a:latin typeface="Arial"/>
                <a:cs typeface="Arial"/>
              </a:rPr>
              <a:t>this person-centredness can </a:t>
            </a:r>
            <a:r>
              <a:rPr lang="en-GB" sz="1200" spc="25" dirty="0">
                <a:latin typeface="Arial"/>
                <a:cs typeface="Arial"/>
              </a:rPr>
              <a:t>be </a:t>
            </a:r>
            <a:r>
              <a:rPr lang="en-GB" sz="1200" spc="20" dirty="0">
                <a:latin typeface="Arial"/>
                <a:cs typeface="Arial"/>
              </a:rPr>
              <a:t>considered antecedent </a:t>
            </a:r>
            <a:r>
              <a:rPr lang="en-GB" sz="1200" spc="15" dirty="0">
                <a:latin typeface="Arial"/>
                <a:cs typeface="Arial"/>
              </a:rPr>
              <a:t>interventions </a:t>
            </a:r>
            <a:r>
              <a:rPr lang="en-GB" sz="1200" spc="80" dirty="0">
                <a:latin typeface="Arial"/>
                <a:cs typeface="Arial"/>
              </a:rPr>
              <a:t>-</a:t>
            </a:r>
            <a:r>
              <a:rPr lang="en-GB" sz="1200" spc="-105" dirty="0">
                <a:latin typeface="Arial"/>
                <a:cs typeface="Arial"/>
              </a:rPr>
              <a:t> </a:t>
            </a:r>
            <a:r>
              <a:rPr lang="en-GB" sz="1200" spc="25" dirty="0">
                <a:latin typeface="Arial"/>
                <a:cs typeface="Arial"/>
              </a:rPr>
              <a:t>get 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5" dirty="0">
                <a:latin typeface="Arial"/>
                <a:cs typeface="Arial"/>
              </a:rPr>
              <a:t>life </a:t>
            </a:r>
            <a:r>
              <a:rPr lang="en-GB" sz="1200" spc="20" dirty="0">
                <a:latin typeface="Arial"/>
                <a:cs typeface="Arial"/>
              </a:rPr>
              <a:t>right. </a:t>
            </a:r>
            <a:r>
              <a:rPr lang="en-GB" sz="1200" spc="-5" dirty="0">
                <a:latin typeface="Arial"/>
                <a:cs typeface="Arial"/>
              </a:rPr>
              <a:t>Then </a:t>
            </a:r>
            <a:r>
              <a:rPr lang="en-GB" sz="1200" spc="15" dirty="0">
                <a:latin typeface="Arial"/>
                <a:cs typeface="Arial"/>
              </a:rPr>
              <a:t>many </a:t>
            </a:r>
            <a:r>
              <a:rPr lang="en-GB" sz="1200" spc="10" dirty="0">
                <a:latin typeface="Arial"/>
                <a:cs typeface="Arial"/>
              </a:rPr>
              <a:t>behaviours </a:t>
            </a:r>
            <a:r>
              <a:rPr lang="en-GB" sz="1200" spc="30" dirty="0">
                <a:latin typeface="Arial"/>
                <a:cs typeface="Arial"/>
              </a:rPr>
              <a:t>stop. </a:t>
            </a:r>
            <a:r>
              <a:rPr lang="en-GB" sz="1200" spc="5" dirty="0">
                <a:latin typeface="Arial"/>
                <a:cs typeface="Arial"/>
              </a:rPr>
              <a:t>If </a:t>
            </a:r>
            <a:r>
              <a:rPr lang="en-GB" sz="1200" spc="20" dirty="0">
                <a:latin typeface="Arial"/>
                <a:cs typeface="Arial"/>
              </a:rPr>
              <a:t>you </a:t>
            </a:r>
            <a:r>
              <a:rPr lang="en-GB" sz="1200" spc="25" dirty="0">
                <a:latin typeface="Arial"/>
                <a:cs typeface="Arial"/>
              </a:rPr>
              <a:t>think </a:t>
            </a:r>
            <a:r>
              <a:rPr lang="en-GB" sz="1200" spc="10" dirty="0">
                <a:latin typeface="Arial"/>
                <a:cs typeface="Arial"/>
              </a:rPr>
              <a:t>behaviours </a:t>
            </a:r>
            <a:r>
              <a:rPr lang="en-GB" sz="1200" spc="25" dirty="0">
                <a:latin typeface="Arial"/>
                <a:cs typeface="Arial"/>
              </a:rPr>
              <a:t>that </a:t>
            </a:r>
            <a:r>
              <a:rPr lang="en-GB" sz="1200" spc="10" dirty="0">
                <a:latin typeface="Arial"/>
                <a:cs typeface="Arial"/>
              </a:rPr>
              <a:t>challenge  </a:t>
            </a:r>
            <a:r>
              <a:rPr lang="en-GB" sz="1200" dirty="0">
                <a:latin typeface="Arial"/>
                <a:cs typeface="Arial"/>
              </a:rPr>
              <a:t>as </a:t>
            </a:r>
            <a:r>
              <a:rPr lang="en-GB" sz="1200" spc="20" dirty="0">
                <a:latin typeface="Arial"/>
                <a:cs typeface="Arial"/>
              </a:rPr>
              <a:t>complaining, you </a:t>
            </a:r>
            <a:r>
              <a:rPr lang="en-GB" sz="1200" spc="15" dirty="0">
                <a:latin typeface="Arial"/>
                <a:cs typeface="Arial"/>
              </a:rPr>
              <a:t>address the </a:t>
            </a:r>
            <a:r>
              <a:rPr lang="en-GB" sz="1200" spc="30" dirty="0">
                <a:latin typeface="Arial"/>
                <a:cs typeface="Arial"/>
              </a:rPr>
              <a:t>complaint </a:t>
            </a:r>
            <a:r>
              <a:rPr lang="en-GB" sz="1200" dirty="0">
                <a:latin typeface="Arial"/>
                <a:cs typeface="Arial"/>
              </a:rPr>
              <a:t>early </a:t>
            </a:r>
            <a:r>
              <a:rPr lang="en-GB" sz="1200" spc="25" dirty="0">
                <a:latin typeface="Arial"/>
                <a:cs typeface="Arial"/>
              </a:rPr>
              <a:t>on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25" dirty="0">
                <a:latin typeface="Arial"/>
                <a:cs typeface="Arial"/>
              </a:rPr>
              <a:t>up-stream</a:t>
            </a:r>
            <a:r>
              <a:rPr lang="en-GB" sz="1200" spc="-150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pc="2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20" dirty="0">
                <a:latin typeface="Arial"/>
                <a:cs typeface="Arial"/>
              </a:rPr>
              <a:t>14. </a:t>
            </a:r>
            <a:r>
              <a:rPr lang="en-GB" sz="1200" spc="5" dirty="0">
                <a:latin typeface="Arial"/>
                <a:cs typeface="Arial"/>
              </a:rPr>
              <a:t>If </a:t>
            </a:r>
            <a:r>
              <a:rPr lang="en-GB" sz="1200" spc="20" dirty="0">
                <a:latin typeface="Arial"/>
                <a:cs typeface="Arial"/>
              </a:rPr>
              <a:t>you </a:t>
            </a:r>
            <a:r>
              <a:rPr lang="en-GB" sz="1200" spc="40" dirty="0">
                <a:latin typeface="Arial"/>
                <a:cs typeface="Arial"/>
              </a:rPr>
              <a:t>don’t </a:t>
            </a:r>
            <a:r>
              <a:rPr lang="en-GB" sz="1200" spc="35" dirty="0">
                <a:latin typeface="Arial"/>
                <a:cs typeface="Arial"/>
              </a:rPr>
              <a:t>know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25" dirty="0">
                <a:latin typeface="Arial"/>
                <a:cs typeface="Arial"/>
              </a:rPr>
              <a:t>function </a:t>
            </a:r>
            <a:r>
              <a:rPr lang="en-GB" sz="1200" spc="30" dirty="0">
                <a:latin typeface="Arial"/>
                <a:cs typeface="Arial"/>
              </a:rPr>
              <a:t>of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25" dirty="0">
                <a:latin typeface="Arial"/>
                <a:cs typeface="Arial"/>
              </a:rPr>
              <a:t>specific </a:t>
            </a:r>
            <a:r>
              <a:rPr lang="en-GB" sz="1200" spc="10" dirty="0">
                <a:latin typeface="Arial"/>
                <a:cs typeface="Arial"/>
              </a:rPr>
              <a:t>behaviour </a:t>
            </a:r>
            <a:r>
              <a:rPr lang="en-GB" sz="1200" spc="15" dirty="0">
                <a:latin typeface="Arial"/>
                <a:cs typeface="Arial"/>
              </a:rPr>
              <a:t>then </a:t>
            </a:r>
            <a:r>
              <a:rPr lang="en-GB" sz="1200" spc="5" dirty="0">
                <a:latin typeface="Arial"/>
                <a:cs typeface="Arial"/>
              </a:rPr>
              <a:t>any</a:t>
            </a:r>
            <a:r>
              <a:rPr lang="en-GB" sz="1200" spc="-65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intervention  </a:t>
            </a:r>
            <a:r>
              <a:rPr lang="en-GB" sz="1200" spc="20" dirty="0">
                <a:latin typeface="Arial"/>
                <a:cs typeface="Arial"/>
              </a:rPr>
              <a:t>can </a:t>
            </a:r>
            <a:r>
              <a:rPr lang="en-GB" sz="1200" spc="15" dirty="0">
                <a:latin typeface="Arial"/>
                <a:cs typeface="Arial"/>
              </a:rPr>
              <a:t>inadvertently </a:t>
            </a:r>
            <a:r>
              <a:rPr lang="en-GB" sz="1200" spc="5" dirty="0">
                <a:latin typeface="Arial"/>
                <a:cs typeface="Arial"/>
              </a:rPr>
              <a:t>increase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10" dirty="0">
                <a:latin typeface="Arial"/>
                <a:cs typeface="Arial"/>
              </a:rPr>
              <a:t>behaviour </a:t>
            </a:r>
            <a:r>
              <a:rPr lang="en-GB" sz="1200" spc="35" dirty="0">
                <a:latin typeface="Arial"/>
                <a:cs typeface="Arial"/>
              </a:rPr>
              <a:t>by </a:t>
            </a:r>
            <a:r>
              <a:rPr lang="en-GB" sz="1200" spc="30" dirty="0">
                <a:latin typeface="Arial"/>
                <a:cs typeface="Arial"/>
              </a:rPr>
              <a:t>bootleg</a:t>
            </a:r>
            <a:r>
              <a:rPr lang="en-GB" sz="1200" spc="-65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reinforcement</a:t>
            </a:r>
            <a:endParaRPr lang="en-GB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3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15. </a:t>
            </a:r>
            <a:r>
              <a:rPr lang="en-GB" sz="1200" spc="10" dirty="0">
                <a:latin typeface="Arial"/>
                <a:cs typeface="Arial"/>
              </a:rPr>
              <a:t>Three-term </a:t>
            </a:r>
            <a:r>
              <a:rPr lang="en-GB" sz="1200" spc="25" dirty="0">
                <a:latin typeface="Arial"/>
                <a:cs typeface="Arial"/>
              </a:rPr>
              <a:t>contingency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15" dirty="0">
                <a:latin typeface="Arial"/>
                <a:cs typeface="Arial"/>
              </a:rPr>
              <a:t>ABC </a:t>
            </a:r>
            <a:r>
              <a:rPr lang="en-GB" sz="1200" spc="20" dirty="0">
                <a:latin typeface="Arial"/>
                <a:cs typeface="Arial"/>
              </a:rPr>
              <a:t>charts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15" dirty="0">
                <a:latin typeface="Arial"/>
                <a:cs typeface="Arial"/>
              </a:rPr>
              <a:t>only </a:t>
            </a:r>
            <a:r>
              <a:rPr lang="en-GB" sz="1200" spc="30" dirty="0">
                <a:latin typeface="Arial"/>
                <a:cs typeface="Arial"/>
              </a:rPr>
              <a:t>of </a:t>
            </a:r>
            <a:r>
              <a:rPr lang="en-GB" sz="1200" spc="5" dirty="0">
                <a:latin typeface="Arial"/>
                <a:cs typeface="Arial"/>
              </a:rPr>
              <a:t>use </a:t>
            </a:r>
            <a:r>
              <a:rPr lang="en-GB" sz="1200" spc="15" dirty="0">
                <a:latin typeface="Arial"/>
                <a:cs typeface="Arial"/>
              </a:rPr>
              <a:t>if </a:t>
            </a:r>
            <a:r>
              <a:rPr lang="en-GB" sz="1200" spc="5" dirty="0">
                <a:latin typeface="Arial"/>
                <a:cs typeface="Arial"/>
              </a:rPr>
              <a:t>regularly </a:t>
            </a:r>
            <a:r>
              <a:rPr lang="en-GB" sz="1200" spc="10" dirty="0">
                <a:latin typeface="Arial"/>
                <a:cs typeface="Arial"/>
              </a:rPr>
              <a:t>reviewed. </a:t>
            </a:r>
            <a:r>
              <a:rPr lang="en-GB" sz="1200" spc="-45" dirty="0">
                <a:latin typeface="Arial"/>
                <a:cs typeface="Arial"/>
              </a:rPr>
              <a:t>We  </a:t>
            </a:r>
            <a:r>
              <a:rPr lang="en-GB" sz="1200" spc="25" dirty="0">
                <a:latin typeface="Arial"/>
                <a:cs typeface="Arial"/>
              </a:rPr>
              <a:t>shouldn’t </a:t>
            </a:r>
            <a:r>
              <a:rPr lang="en-GB" sz="1200" spc="30" dirty="0">
                <a:latin typeface="Arial"/>
                <a:cs typeface="Arial"/>
              </a:rPr>
              <a:t>collect </a:t>
            </a:r>
            <a:r>
              <a:rPr lang="en-GB" sz="1200" spc="15" dirty="0">
                <a:latin typeface="Arial"/>
                <a:cs typeface="Arial"/>
              </a:rPr>
              <a:t>ABC </a:t>
            </a:r>
            <a:r>
              <a:rPr lang="en-GB" sz="1200" spc="20" dirty="0">
                <a:latin typeface="Arial"/>
                <a:cs typeface="Arial"/>
              </a:rPr>
              <a:t>data </a:t>
            </a:r>
            <a:r>
              <a:rPr lang="en-GB" sz="1200" dirty="0">
                <a:latin typeface="Arial"/>
                <a:cs typeface="Arial"/>
              </a:rPr>
              <a:t>all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20" dirty="0">
                <a:latin typeface="Arial"/>
                <a:cs typeface="Arial"/>
              </a:rPr>
              <a:t>time. </a:t>
            </a:r>
            <a:r>
              <a:rPr lang="en-GB" sz="1200" spc="-10" dirty="0">
                <a:latin typeface="Arial"/>
                <a:cs typeface="Arial"/>
              </a:rPr>
              <a:t>The </a:t>
            </a:r>
            <a:r>
              <a:rPr lang="en-GB" sz="1200" spc="30" dirty="0">
                <a:latin typeface="Arial"/>
                <a:cs typeface="Arial"/>
              </a:rPr>
              <a:t>method </a:t>
            </a:r>
            <a:r>
              <a:rPr lang="en-GB" sz="1200" spc="20" dirty="0">
                <a:latin typeface="Arial"/>
                <a:cs typeface="Arial"/>
              </a:rPr>
              <a:t>was designed </a:t>
            </a:r>
            <a:r>
              <a:rPr lang="en-GB" sz="1200" spc="45" dirty="0">
                <a:latin typeface="Arial"/>
                <a:cs typeface="Arial"/>
              </a:rPr>
              <a:t>to </a:t>
            </a:r>
            <a:r>
              <a:rPr lang="en-GB" sz="1200" spc="25" dirty="0">
                <a:latin typeface="Arial"/>
                <a:cs typeface="Arial"/>
              </a:rPr>
              <a:t>be </a:t>
            </a:r>
            <a:r>
              <a:rPr lang="en-GB" sz="1200" spc="-10" dirty="0">
                <a:latin typeface="Arial"/>
                <a:cs typeface="Arial"/>
              </a:rPr>
              <a:t>a</a:t>
            </a:r>
            <a:r>
              <a:rPr lang="en-GB" sz="1200" spc="-140" dirty="0">
                <a:latin typeface="Arial"/>
                <a:cs typeface="Arial"/>
              </a:rPr>
              <a:t> </a:t>
            </a:r>
            <a:r>
              <a:rPr lang="en-GB" sz="1200" spc="25" dirty="0">
                <a:latin typeface="Arial"/>
                <a:cs typeface="Arial"/>
              </a:rPr>
              <a:t>probe  </a:t>
            </a:r>
            <a:r>
              <a:rPr lang="en-GB" sz="1200" spc="35" dirty="0">
                <a:latin typeface="Arial"/>
                <a:cs typeface="Arial"/>
              </a:rPr>
              <a:t>not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25" dirty="0">
                <a:latin typeface="Arial"/>
                <a:cs typeface="Arial"/>
              </a:rPr>
              <a:t>monitoring</a:t>
            </a:r>
            <a:r>
              <a:rPr lang="en-GB" sz="1200" spc="-15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device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16. </a:t>
            </a:r>
            <a:r>
              <a:rPr lang="en-GB" sz="1200" spc="10" dirty="0">
                <a:latin typeface="Arial"/>
                <a:cs typeface="Arial"/>
              </a:rPr>
              <a:t>Examples </a:t>
            </a:r>
            <a:r>
              <a:rPr lang="en-GB" sz="1200" spc="30" dirty="0">
                <a:latin typeface="Arial"/>
                <a:cs typeface="Arial"/>
              </a:rPr>
              <a:t>of what </a:t>
            </a:r>
            <a:r>
              <a:rPr lang="en-GB" sz="1200" spc="25" dirty="0">
                <a:latin typeface="Arial"/>
                <a:cs typeface="Arial"/>
              </a:rPr>
              <a:t>we </a:t>
            </a:r>
            <a:r>
              <a:rPr lang="en-GB" sz="1200" spc="20" dirty="0">
                <a:latin typeface="Arial"/>
                <a:cs typeface="Arial"/>
              </a:rPr>
              <a:t>can </a:t>
            </a:r>
            <a:r>
              <a:rPr lang="en-GB" sz="1200" spc="45" dirty="0">
                <a:latin typeface="Arial"/>
                <a:cs typeface="Arial"/>
              </a:rPr>
              <a:t>do </a:t>
            </a:r>
            <a:r>
              <a:rPr lang="en-GB" sz="1200" spc="20" dirty="0">
                <a:latin typeface="Arial"/>
                <a:cs typeface="Arial"/>
              </a:rPr>
              <a:t>when </a:t>
            </a:r>
            <a:r>
              <a:rPr lang="en-GB" sz="1200" spc="25" dirty="0">
                <a:latin typeface="Arial"/>
                <a:cs typeface="Arial"/>
              </a:rPr>
              <a:t>we </a:t>
            </a:r>
            <a:r>
              <a:rPr lang="en-GB" sz="1200" spc="35" dirty="0">
                <a:latin typeface="Arial"/>
                <a:cs typeface="Arial"/>
              </a:rPr>
              <a:t>know </a:t>
            </a:r>
            <a:r>
              <a:rPr lang="en-GB" sz="1200" spc="30" dirty="0">
                <a:latin typeface="Arial"/>
                <a:cs typeface="Arial"/>
              </a:rPr>
              <a:t>why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10" dirty="0">
                <a:latin typeface="Arial"/>
                <a:cs typeface="Arial"/>
              </a:rPr>
              <a:t>behaviour </a:t>
            </a:r>
            <a:r>
              <a:rPr lang="en-GB" sz="1200" spc="5" dirty="0">
                <a:latin typeface="Arial"/>
                <a:cs typeface="Arial"/>
              </a:rPr>
              <a:t>is</a:t>
            </a:r>
            <a:r>
              <a:rPr lang="en-GB" sz="1200" spc="-180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happening…  </a:t>
            </a:r>
            <a:r>
              <a:rPr lang="en-GB" sz="1200" spc="25" dirty="0">
                <a:latin typeface="Arial"/>
                <a:cs typeface="Arial"/>
              </a:rPr>
              <a:t>person-centred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formulation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3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18. </a:t>
            </a:r>
            <a:r>
              <a:rPr lang="en-GB" sz="1200" spc="40" dirty="0">
                <a:latin typeface="Arial"/>
                <a:cs typeface="Arial"/>
              </a:rPr>
              <a:t>How </a:t>
            </a:r>
            <a:r>
              <a:rPr lang="en-GB" sz="1200" spc="25" dirty="0">
                <a:latin typeface="Arial"/>
                <a:cs typeface="Arial"/>
              </a:rPr>
              <a:t>we </a:t>
            </a:r>
            <a:r>
              <a:rPr lang="en-GB" sz="1200" spc="30" dirty="0">
                <a:latin typeface="Arial"/>
                <a:cs typeface="Arial"/>
              </a:rPr>
              <a:t>might </a:t>
            </a:r>
            <a:r>
              <a:rPr lang="en-GB" sz="1200" dirty="0">
                <a:latin typeface="Arial"/>
                <a:cs typeface="Arial"/>
              </a:rPr>
              <a:t>analyse </a:t>
            </a:r>
            <a:r>
              <a:rPr lang="en-GB" sz="1200" spc="15" dirty="0">
                <a:latin typeface="Arial"/>
                <a:cs typeface="Arial"/>
              </a:rPr>
              <a:t>ABC records </a:t>
            </a:r>
            <a:r>
              <a:rPr lang="en-GB" sz="1200" spc="80" dirty="0">
                <a:latin typeface="Arial"/>
                <a:cs typeface="Arial"/>
              </a:rPr>
              <a:t>-</a:t>
            </a:r>
            <a:r>
              <a:rPr lang="en-GB" sz="1200" spc="-114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example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19. </a:t>
            </a:r>
            <a:r>
              <a:rPr lang="en-GB" sz="1200" spc="25" dirty="0">
                <a:latin typeface="Arial"/>
                <a:cs typeface="Arial"/>
              </a:rPr>
              <a:t>Code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20" dirty="0">
                <a:latin typeface="Arial"/>
                <a:cs typeface="Arial"/>
              </a:rPr>
              <a:t>antecedents,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10" dirty="0">
                <a:latin typeface="Arial"/>
                <a:cs typeface="Arial"/>
              </a:rPr>
              <a:t>behaviours, </a:t>
            </a:r>
            <a:r>
              <a:rPr lang="en-GB" sz="1200" spc="15" dirty="0">
                <a:latin typeface="Arial"/>
                <a:cs typeface="Arial"/>
              </a:rPr>
              <a:t>the </a:t>
            </a:r>
            <a:r>
              <a:rPr lang="en-GB" sz="1200" spc="20" dirty="0">
                <a:latin typeface="Arial"/>
                <a:cs typeface="Arial"/>
              </a:rPr>
              <a:t>consequences. </a:t>
            </a:r>
            <a:r>
              <a:rPr lang="en-GB" sz="1200" spc="5" dirty="0">
                <a:latin typeface="Arial"/>
                <a:cs typeface="Arial"/>
              </a:rPr>
              <a:t>When </a:t>
            </a:r>
            <a:r>
              <a:rPr lang="en-GB" sz="1200" spc="25" dirty="0">
                <a:latin typeface="Arial"/>
                <a:cs typeface="Arial"/>
              </a:rPr>
              <a:t>we </a:t>
            </a:r>
            <a:r>
              <a:rPr lang="en-GB" sz="1200" dirty="0">
                <a:latin typeface="Arial"/>
                <a:cs typeface="Arial"/>
              </a:rPr>
              <a:t>analyse  </a:t>
            </a:r>
            <a:r>
              <a:rPr lang="en-GB" sz="1200" spc="10" dirty="0">
                <a:latin typeface="Arial"/>
                <a:cs typeface="Arial"/>
              </a:rPr>
              <a:t>these, </a:t>
            </a:r>
            <a:r>
              <a:rPr lang="en-GB" sz="1200" spc="25" dirty="0">
                <a:latin typeface="Arial"/>
                <a:cs typeface="Arial"/>
              </a:rPr>
              <a:t>we </a:t>
            </a:r>
            <a:r>
              <a:rPr lang="en-GB" sz="1200" spc="45" dirty="0">
                <a:latin typeface="Arial"/>
                <a:cs typeface="Arial"/>
              </a:rPr>
              <a:t>do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35" dirty="0">
                <a:latin typeface="Arial"/>
                <a:cs typeface="Arial"/>
              </a:rPr>
              <a:t>by </a:t>
            </a:r>
            <a:r>
              <a:rPr lang="en-GB" sz="1200" spc="20" dirty="0">
                <a:latin typeface="Arial"/>
                <a:cs typeface="Arial"/>
              </a:rPr>
              <a:t>looking </a:t>
            </a:r>
            <a:r>
              <a:rPr lang="en-GB" sz="1200" spc="25" dirty="0">
                <a:latin typeface="Arial"/>
                <a:cs typeface="Arial"/>
              </a:rPr>
              <a:t>for </a:t>
            </a:r>
            <a:r>
              <a:rPr lang="en-GB" sz="1200" spc="40" dirty="0">
                <a:latin typeface="Arial"/>
                <a:cs typeface="Arial"/>
              </a:rPr>
              <a:t>common </a:t>
            </a:r>
            <a:r>
              <a:rPr lang="en-GB" sz="1200" spc="20" dirty="0">
                <a:latin typeface="Arial"/>
                <a:cs typeface="Arial"/>
              </a:rPr>
              <a:t>antecedents and consequences </a:t>
            </a:r>
            <a:r>
              <a:rPr lang="en-GB" sz="1200" spc="45" dirty="0">
                <a:latin typeface="Arial"/>
                <a:cs typeface="Arial"/>
              </a:rPr>
              <a:t>to  </a:t>
            </a:r>
            <a:r>
              <a:rPr lang="en-GB" sz="1200" spc="10" dirty="0">
                <a:latin typeface="Arial"/>
                <a:cs typeface="Arial"/>
              </a:rPr>
              <a:t>screaming, </a:t>
            </a:r>
            <a:r>
              <a:rPr lang="en-GB" sz="1200" spc="15" dirty="0">
                <a:latin typeface="Arial"/>
                <a:cs typeface="Arial"/>
              </a:rPr>
              <a:t>then the </a:t>
            </a:r>
            <a:r>
              <a:rPr lang="en-GB" sz="1200" spc="10" dirty="0">
                <a:latin typeface="Arial"/>
                <a:cs typeface="Arial"/>
              </a:rPr>
              <a:t>same </a:t>
            </a:r>
            <a:r>
              <a:rPr lang="en-GB" sz="1200" spc="30" dirty="0">
                <a:latin typeface="Arial"/>
                <a:cs typeface="Arial"/>
              </a:rPr>
              <a:t>with </a:t>
            </a:r>
            <a:r>
              <a:rPr lang="en-GB" sz="1200" spc="25" dirty="0">
                <a:latin typeface="Arial"/>
                <a:cs typeface="Arial"/>
              </a:rPr>
              <a:t>hitting </a:t>
            </a:r>
            <a:r>
              <a:rPr lang="en-GB" sz="1200" spc="10" dirty="0">
                <a:latin typeface="Arial"/>
                <a:cs typeface="Arial"/>
              </a:rPr>
              <a:t>head, </a:t>
            </a:r>
            <a:r>
              <a:rPr lang="en-GB" sz="1200" spc="15" dirty="0">
                <a:latin typeface="Arial"/>
                <a:cs typeface="Arial"/>
              </a:rPr>
              <a:t>then the </a:t>
            </a:r>
            <a:r>
              <a:rPr lang="en-GB" sz="1200" spc="10" dirty="0">
                <a:latin typeface="Arial"/>
                <a:cs typeface="Arial"/>
              </a:rPr>
              <a:t>same </a:t>
            </a:r>
            <a:r>
              <a:rPr lang="en-GB" sz="1200" spc="30" dirty="0">
                <a:latin typeface="Arial"/>
                <a:cs typeface="Arial"/>
              </a:rPr>
              <a:t>with </a:t>
            </a:r>
            <a:r>
              <a:rPr lang="en-GB" sz="1200" spc="25" dirty="0">
                <a:latin typeface="Arial"/>
                <a:cs typeface="Arial"/>
              </a:rPr>
              <a:t>hitting </a:t>
            </a:r>
            <a:r>
              <a:rPr lang="en-GB" sz="1200" spc="30" dirty="0">
                <a:latin typeface="Arial"/>
                <a:cs typeface="Arial"/>
              </a:rPr>
              <a:t>staﬀ</a:t>
            </a:r>
            <a:r>
              <a:rPr lang="en-GB" sz="1200" spc="-65" dirty="0">
                <a:latin typeface="Arial"/>
                <a:cs typeface="Arial"/>
              </a:rPr>
              <a:t> </a:t>
            </a:r>
            <a:r>
              <a:rPr lang="en-GB" sz="1200" spc="35" dirty="0">
                <a:latin typeface="Arial"/>
                <a:cs typeface="Arial"/>
              </a:rPr>
              <a:t>etc  </a:t>
            </a:r>
            <a:r>
              <a:rPr lang="en-GB" sz="1200" spc="10" dirty="0">
                <a:latin typeface="Arial"/>
                <a:cs typeface="Arial"/>
              </a:rPr>
              <a:t>(whilst </a:t>
            </a:r>
            <a:r>
              <a:rPr lang="en-GB" sz="1200" spc="30" dirty="0">
                <a:latin typeface="Arial"/>
                <a:cs typeface="Arial"/>
              </a:rPr>
              <a:t>it </a:t>
            </a:r>
            <a:r>
              <a:rPr lang="en-GB" sz="1200" spc="15" dirty="0">
                <a:latin typeface="Arial"/>
                <a:cs typeface="Arial"/>
              </a:rPr>
              <a:t>may </a:t>
            </a:r>
            <a:r>
              <a:rPr lang="en-GB" sz="1200" spc="25" dirty="0">
                <a:latin typeface="Arial"/>
                <a:cs typeface="Arial"/>
              </a:rPr>
              <a:t>be </a:t>
            </a:r>
            <a:r>
              <a:rPr lang="en-GB" sz="1200" spc="10" dirty="0">
                <a:latin typeface="Arial"/>
                <a:cs typeface="Arial"/>
              </a:rPr>
              <a:t>unprofessional, </a:t>
            </a:r>
            <a:r>
              <a:rPr lang="en-GB" sz="1200" spc="20" dirty="0">
                <a:latin typeface="Arial"/>
                <a:cs typeface="Arial"/>
              </a:rPr>
              <a:t>sometimes people hit </a:t>
            </a:r>
            <a:r>
              <a:rPr lang="en-GB" sz="1200" spc="30" dirty="0">
                <a:latin typeface="Arial"/>
                <a:cs typeface="Arial"/>
              </a:rPr>
              <a:t>staﬀ </a:t>
            </a:r>
            <a:r>
              <a:rPr lang="en-GB" sz="1200" spc="15" dirty="0">
                <a:latin typeface="Arial"/>
                <a:cs typeface="Arial"/>
              </a:rPr>
              <a:t>because </a:t>
            </a:r>
            <a:r>
              <a:rPr lang="en-GB" sz="1200" spc="30" dirty="0">
                <a:latin typeface="Arial"/>
                <a:cs typeface="Arial"/>
              </a:rPr>
              <a:t>staﬀ  </a:t>
            </a:r>
            <a:r>
              <a:rPr lang="en-GB" sz="1200" spc="5" dirty="0">
                <a:latin typeface="Arial"/>
                <a:cs typeface="Arial"/>
              </a:rPr>
              <a:t>behave like arseholes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35" dirty="0">
                <a:latin typeface="Arial"/>
                <a:cs typeface="Arial"/>
              </a:rPr>
              <a:t>code </a:t>
            </a:r>
            <a:r>
              <a:rPr lang="en-GB" sz="1200" spc="30" dirty="0">
                <a:latin typeface="Arial"/>
                <a:cs typeface="Arial"/>
              </a:rPr>
              <a:t>what </a:t>
            </a:r>
            <a:r>
              <a:rPr lang="en-GB" sz="1200" spc="5" dirty="0">
                <a:latin typeface="Arial"/>
                <a:cs typeface="Arial"/>
              </a:rPr>
              <a:t>is </a:t>
            </a:r>
            <a:r>
              <a:rPr lang="en-GB" sz="1200" dirty="0">
                <a:latin typeface="Arial"/>
                <a:cs typeface="Arial"/>
              </a:rPr>
              <a:t>seen </a:t>
            </a:r>
            <a:r>
              <a:rPr lang="en-GB" sz="1200" spc="20" dirty="0">
                <a:latin typeface="Arial"/>
                <a:cs typeface="Arial"/>
              </a:rPr>
              <a:t>and reported </a:t>
            </a:r>
            <a:r>
              <a:rPr lang="en-GB" sz="1200" spc="5" dirty="0">
                <a:latin typeface="Arial"/>
                <a:cs typeface="Arial"/>
              </a:rPr>
              <a:t>regardless </a:t>
            </a:r>
            <a:r>
              <a:rPr lang="en-GB" sz="1200" spc="30" dirty="0">
                <a:latin typeface="Arial"/>
                <a:cs typeface="Arial"/>
              </a:rPr>
              <a:t>of ‘being  </a:t>
            </a:r>
            <a:r>
              <a:rPr lang="en-GB" sz="1200" spc="10" dirty="0">
                <a:latin typeface="Arial"/>
                <a:cs typeface="Arial"/>
              </a:rPr>
              <a:t>nice’)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20.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40" dirty="0">
                <a:latin typeface="Arial"/>
                <a:cs typeface="Arial"/>
              </a:rPr>
              <a:t>coded </a:t>
            </a:r>
            <a:r>
              <a:rPr lang="en-GB" sz="1200" spc="15" dirty="0">
                <a:latin typeface="Arial"/>
                <a:cs typeface="Arial"/>
              </a:rPr>
              <a:t>ABC</a:t>
            </a:r>
            <a:r>
              <a:rPr lang="en-GB" sz="1200" spc="-85" dirty="0">
                <a:latin typeface="Arial"/>
                <a:cs typeface="Arial"/>
              </a:rPr>
              <a:t> </a:t>
            </a:r>
            <a:r>
              <a:rPr lang="en-GB" sz="1200" spc="25" dirty="0">
                <a:latin typeface="Arial"/>
                <a:cs typeface="Arial"/>
              </a:rPr>
              <a:t>chart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1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21. </a:t>
            </a:r>
            <a:r>
              <a:rPr lang="en-GB" sz="1200" spc="-35" dirty="0">
                <a:latin typeface="Arial"/>
                <a:cs typeface="Arial"/>
              </a:rPr>
              <a:t>You </a:t>
            </a:r>
            <a:r>
              <a:rPr lang="en-GB" sz="1200" spc="15" dirty="0">
                <a:latin typeface="Arial"/>
                <a:cs typeface="Arial"/>
              </a:rPr>
              <a:t>list the </a:t>
            </a:r>
            <a:r>
              <a:rPr lang="en-GB" sz="1200" spc="20" dirty="0">
                <a:latin typeface="Arial"/>
                <a:cs typeface="Arial"/>
              </a:rPr>
              <a:t>antecedents and consequences </a:t>
            </a:r>
            <a:r>
              <a:rPr lang="en-GB" sz="1200" spc="25" dirty="0">
                <a:latin typeface="Arial"/>
                <a:cs typeface="Arial"/>
              </a:rPr>
              <a:t>for </a:t>
            </a:r>
            <a:r>
              <a:rPr lang="en-GB" sz="1200" spc="10" dirty="0">
                <a:latin typeface="Arial"/>
                <a:cs typeface="Arial"/>
              </a:rPr>
              <a:t>each </a:t>
            </a:r>
            <a:r>
              <a:rPr lang="en-GB" sz="1200" dirty="0">
                <a:latin typeface="Arial"/>
                <a:cs typeface="Arial"/>
              </a:rPr>
              <a:t>behaviour, </a:t>
            </a:r>
            <a:r>
              <a:rPr lang="en-GB" sz="1200" spc="15" dirty="0">
                <a:latin typeface="Arial"/>
                <a:cs typeface="Arial"/>
              </a:rPr>
              <a:t>then </a:t>
            </a:r>
            <a:r>
              <a:rPr lang="en-GB" sz="1200" spc="25" dirty="0">
                <a:latin typeface="Arial"/>
                <a:cs typeface="Arial"/>
              </a:rPr>
              <a:t>total  them…</a:t>
            </a: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22. </a:t>
            </a:r>
            <a:r>
              <a:rPr lang="en-GB" sz="1200" spc="20" dirty="0">
                <a:latin typeface="Arial"/>
                <a:cs typeface="Arial"/>
              </a:rPr>
              <a:t>And write </a:t>
            </a:r>
            <a:r>
              <a:rPr lang="en-GB" sz="1200" spc="-10" dirty="0">
                <a:latin typeface="Arial"/>
                <a:cs typeface="Arial"/>
              </a:rPr>
              <a:t>a </a:t>
            </a:r>
            <a:r>
              <a:rPr lang="en-GB" sz="1200" spc="15" dirty="0">
                <a:latin typeface="Arial"/>
                <a:cs typeface="Arial"/>
              </a:rPr>
              <a:t>summary </a:t>
            </a:r>
            <a:r>
              <a:rPr lang="en-GB" sz="1200" spc="10" dirty="0">
                <a:latin typeface="Arial"/>
                <a:cs typeface="Arial"/>
              </a:rPr>
              <a:t>label </a:t>
            </a:r>
            <a:r>
              <a:rPr lang="en-GB" sz="1200" spc="80" dirty="0">
                <a:latin typeface="Arial"/>
                <a:cs typeface="Arial"/>
              </a:rPr>
              <a:t>- </a:t>
            </a:r>
            <a:r>
              <a:rPr lang="en-GB" sz="1200" spc="20" dirty="0">
                <a:latin typeface="Arial"/>
                <a:cs typeface="Arial"/>
              </a:rPr>
              <a:t>you </a:t>
            </a:r>
            <a:r>
              <a:rPr lang="en-GB" sz="1200" spc="15" dirty="0">
                <a:latin typeface="Arial"/>
                <a:cs typeface="Arial"/>
              </a:rPr>
              <a:t>then </a:t>
            </a:r>
            <a:r>
              <a:rPr lang="en-GB" sz="1200" dirty="0">
                <a:latin typeface="Arial"/>
                <a:cs typeface="Arial"/>
              </a:rPr>
              <a:t>have </a:t>
            </a:r>
            <a:r>
              <a:rPr lang="en-GB" sz="1200" spc="5" dirty="0">
                <a:latin typeface="Arial"/>
                <a:cs typeface="Arial"/>
              </a:rPr>
              <a:t>three </a:t>
            </a:r>
            <a:r>
              <a:rPr lang="en-GB" sz="1200" spc="20" dirty="0">
                <a:latin typeface="Arial"/>
                <a:cs typeface="Arial"/>
              </a:rPr>
              <a:t>dimensions </a:t>
            </a:r>
            <a:r>
              <a:rPr lang="en-GB" sz="1200" spc="5" dirty="0">
                <a:latin typeface="Arial"/>
                <a:cs typeface="Arial"/>
              </a:rPr>
              <a:t>where </a:t>
            </a:r>
            <a:r>
              <a:rPr lang="en-GB" sz="1200" spc="20" dirty="0">
                <a:latin typeface="Arial"/>
                <a:cs typeface="Arial"/>
              </a:rPr>
              <a:t>you</a:t>
            </a:r>
            <a:r>
              <a:rPr lang="en-GB" sz="1200" spc="-114" dirty="0">
                <a:latin typeface="Arial"/>
                <a:cs typeface="Arial"/>
              </a:rPr>
              <a:t> </a:t>
            </a:r>
            <a:r>
              <a:rPr lang="en-GB" sz="1200" spc="20" dirty="0">
                <a:latin typeface="Arial"/>
                <a:cs typeface="Arial"/>
              </a:rPr>
              <a:t>can  </a:t>
            </a:r>
            <a:r>
              <a:rPr lang="en-GB" sz="1200" spc="30" dirty="0">
                <a:latin typeface="Arial"/>
                <a:cs typeface="Arial"/>
              </a:rPr>
              <a:t>come </a:t>
            </a:r>
            <a:r>
              <a:rPr lang="en-GB" sz="1200" spc="35" dirty="0">
                <a:latin typeface="Arial"/>
                <a:cs typeface="Arial"/>
              </a:rPr>
              <a:t>up </a:t>
            </a:r>
            <a:r>
              <a:rPr lang="en-GB" sz="1200" spc="30" dirty="0">
                <a:latin typeface="Arial"/>
                <a:cs typeface="Arial"/>
              </a:rPr>
              <a:t>with</a:t>
            </a:r>
            <a:r>
              <a:rPr lang="en-GB" sz="1200" spc="-55" dirty="0">
                <a:latin typeface="Arial"/>
                <a:cs typeface="Arial"/>
              </a:rPr>
              <a:t> </a:t>
            </a:r>
            <a:r>
              <a:rPr lang="en-GB" sz="1200" spc="15" dirty="0">
                <a:latin typeface="Arial"/>
                <a:cs typeface="Arial"/>
              </a:rPr>
              <a:t>interventions….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pc="15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15" dirty="0">
                <a:latin typeface="Arial"/>
                <a:cs typeface="Arial"/>
              </a:rPr>
              <a:t>23. </a:t>
            </a:r>
            <a:r>
              <a:rPr lang="en-GB" sz="1200" spc="10" dirty="0">
                <a:latin typeface="Arial"/>
                <a:cs typeface="Arial"/>
              </a:rPr>
              <a:t>Reminders…</a:t>
            </a:r>
            <a:endParaRPr lang="en-GB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9B6F1-6879-44E5-B4FF-C13959A2AE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5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8640" y="548640"/>
            <a:ext cx="2970107" cy="1670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52757" y="6728459"/>
            <a:ext cx="145415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nyosgood@proton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4D2CE-A010-622A-6CD6-0CF977C8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20" y="0"/>
            <a:ext cx="10857289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BDA4FF-9488-3BC7-6F79-E5EE0A167E2B}"/>
              </a:ext>
            </a:extLst>
          </p:cNvPr>
          <p:cNvSpPr txBox="1"/>
          <p:nvPr/>
        </p:nvSpPr>
        <p:spPr>
          <a:xfrm>
            <a:off x="-177020" y="1111250"/>
            <a:ext cx="10870420" cy="6596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305" marR="276225" algn="ctr">
              <a:spcBef>
                <a:spcPts val="1415"/>
              </a:spcBef>
            </a:pPr>
            <a:r>
              <a:rPr lang="en-GB" sz="5400" spc="-45" dirty="0">
                <a:solidFill>
                  <a:srgbClr val="53585F"/>
                </a:solidFill>
                <a:latin typeface="Verdana"/>
                <a:cs typeface="Verdana"/>
              </a:rPr>
              <a:t>What</a:t>
            </a:r>
            <a:r>
              <a:rPr lang="en-GB" sz="5400" spc="-229" dirty="0">
                <a:solidFill>
                  <a:srgbClr val="53585F"/>
                </a:solidFill>
                <a:latin typeface="Verdana"/>
                <a:cs typeface="Verdana"/>
              </a:rPr>
              <a:t> </a:t>
            </a:r>
            <a:r>
              <a:rPr lang="en-GB" sz="5400" spc="-155" dirty="0">
                <a:solidFill>
                  <a:srgbClr val="53585F"/>
                </a:solidFill>
                <a:latin typeface="Verdana"/>
                <a:cs typeface="Verdana"/>
              </a:rPr>
              <a:t>I</a:t>
            </a:r>
            <a:r>
              <a:rPr lang="en-GB" sz="5400" spc="-225" dirty="0">
                <a:solidFill>
                  <a:srgbClr val="53585F"/>
                </a:solidFill>
                <a:latin typeface="Verdana"/>
                <a:cs typeface="Verdana"/>
              </a:rPr>
              <a:t> </a:t>
            </a:r>
            <a:r>
              <a:rPr lang="en-GB" sz="5400" spc="95" dirty="0">
                <a:solidFill>
                  <a:srgbClr val="53585F"/>
                </a:solidFill>
                <a:latin typeface="Arial"/>
                <a:cs typeface="Arial"/>
              </a:rPr>
              <a:t>think</a:t>
            </a:r>
            <a:r>
              <a:rPr lang="en-GB" sz="5400" spc="-1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lang="en-GB" sz="5400" spc="-30" dirty="0">
                <a:solidFill>
                  <a:srgbClr val="53585F"/>
                </a:solidFill>
                <a:latin typeface="Verdana"/>
                <a:cs typeface="Verdana"/>
              </a:rPr>
              <a:t>when</a:t>
            </a:r>
            <a:r>
              <a:rPr lang="en-GB" sz="5400" spc="-225" dirty="0">
                <a:solidFill>
                  <a:srgbClr val="53585F"/>
                </a:solidFill>
                <a:latin typeface="Verdana"/>
                <a:cs typeface="Verdana"/>
              </a:rPr>
              <a:t> </a:t>
            </a:r>
            <a:r>
              <a:rPr lang="en-GB" sz="5400" spc="-155" dirty="0">
                <a:solidFill>
                  <a:srgbClr val="53585F"/>
                </a:solidFill>
                <a:latin typeface="Verdana"/>
                <a:cs typeface="Verdana"/>
              </a:rPr>
              <a:t>I</a:t>
            </a:r>
            <a:r>
              <a:rPr lang="en-GB" sz="5400" spc="-225" dirty="0">
                <a:solidFill>
                  <a:srgbClr val="53585F"/>
                </a:solidFill>
                <a:latin typeface="Verdana"/>
                <a:cs typeface="Verdana"/>
              </a:rPr>
              <a:t> </a:t>
            </a:r>
            <a:r>
              <a:rPr lang="en-GB" sz="5400" i="1" spc="-75" dirty="0">
                <a:solidFill>
                  <a:srgbClr val="53585F"/>
                </a:solidFill>
                <a:latin typeface="Verdana"/>
                <a:cs typeface="Verdana"/>
              </a:rPr>
              <a:t>talk</a:t>
            </a:r>
            <a:r>
              <a:rPr lang="en-GB" sz="5400" i="1" spc="-225" dirty="0">
                <a:solidFill>
                  <a:srgbClr val="53585F"/>
                </a:solidFill>
                <a:latin typeface="Verdana"/>
                <a:cs typeface="Verdana"/>
              </a:rPr>
              <a:t> </a:t>
            </a:r>
            <a:r>
              <a:rPr lang="en-GB" sz="5400" spc="-50" dirty="0">
                <a:solidFill>
                  <a:srgbClr val="53585F"/>
                </a:solidFill>
                <a:latin typeface="Verdana"/>
                <a:cs typeface="Verdana"/>
              </a:rPr>
              <a:t>about </a:t>
            </a:r>
            <a:r>
              <a:rPr lang="en-GB" sz="5400" spc="-85" dirty="0">
                <a:solidFill>
                  <a:srgbClr val="53585F"/>
                </a:solidFill>
                <a:latin typeface="Verdana"/>
                <a:cs typeface="Verdana"/>
              </a:rPr>
              <a:t>PBS</a:t>
            </a:r>
          </a:p>
          <a:p>
            <a:pPr marL="154305" marR="276225" algn="ctr">
              <a:spcBef>
                <a:spcPts val="1415"/>
              </a:spcBef>
            </a:pPr>
            <a:endParaRPr lang="en-GB" sz="5400" spc="-85" dirty="0">
              <a:solidFill>
                <a:srgbClr val="53585F"/>
              </a:solidFill>
              <a:latin typeface="Verdana"/>
              <a:cs typeface="Verdana"/>
            </a:endParaRPr>
          </a:p>
          <a:p>
            <a:pPr marL="154305" marR="276225" algn="ctr">
              <a:spcBef>
                <a:spcPts val="1415"/>
              </a:spcBef>
            </a:pPr>
            <a:r>
              <a:rPr lang="cy-GB" sz="5400" spc="-20" dirty="0">
                <a:solidFill>
                  <a:srgbClr val="53585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Beth rydw i’n ei feddwl wrth </a:t>
            </a:r>
            <a:r>
              <a:rPr lang="cy-GB" sz="5400" i="1" spc="-20" dirty="0">
                <a:solidFill>
                  <a:srgbClr val="53585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siarad</a:t>
            </a:r>
            <a:r>
              <a:rPr lang="cy-GB" sz="5400" spc="-20" dirty="0">
                <a:solidFill>
                  <a:srgbClr val="53585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am CYC</a:t>
            </a:r>
            <a:endParaRPr lang="en-GB" sz="5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54305" marR="276225">
              <a:spcBef>
                <a:spcPts val="1415"/>
              </a:spcBef>
            </a:pPr>
            <a:endParaRPr lang="en-GB" sz="4000" spc="-85" dirty="0">
              <a:solidFill>
                <a:srgbClr val="53585F"/>
              </a:solidFill>
              <a:latin typeface="Verdana"/>
              <a:cs typeface="Verdana"/>
            </a:endParaRPr>
          </a:p>
          <a:p>
            <a:pPr marL="154305" marR="276225">
              <a:spcBef>
                <a:spcPts val="1415"/>
              </a:spcBef>
            </a:pPr>
            <a:endParaRPr lang="en-GB" sz="4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lang="en-GB"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GB" sz="1200" dirty="0">
              <a:latin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BC7F3-83DB-851B-9AB7-ABB280D5A91A}"/>
              </a:ext>
            </a:extLst>
          </p:cNvPr>
          <p:cNvSpPr txBox="1"/>
          <p:nvPr/>
        </p:nvSpPr>
        <p:spPr>
          <a:xfrm>
            <a:off x="241300" y="6064250"/>
            <a:ext cx="8305800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2135" marR="146050" indent="64135" algn="ctr">
              <a:lnSpc>
                <a:spcPct val="108900"/>
              </a:lnSpc>
            </a:pPr>
            <a:r>
              <a:rPr lang="en-GB" sz="2400" spc="-15" dirty="0">
                <a:solidFill>
                  <a:srgbClr val="53585F"/>
                </a:solidFill>
                <a:latin typeface="Verdana"/>
                <a:cs typeface="Verdana"/>
              </a:rPr>
              <a:t>Tony</a:t>
            </a:r>
            <a:r>
              <a:rPr lang="en-GB" sz="2400" spc="-90" dirty="0">
                <a:solidFill>
                  <a:srgbClr val="53585F"/>
                </a:solidFill>
                <a:latin typeface="Verdana"/>
                <a:cs typeface="Verdana"/>
              </a:rPr>
              <a:t> </a:t>
            </a:r>
            <a:r>
              <a:rPr lang="en-GB" sz="2400" spc="-15" dirty="0">
                <a:solidFill>
                  <a:srgbClr val="53585F"/>
                </a:solidFill>
                <a:latin typeface="Verdana"/>
                <a:cs typeface="Verdana"/>
              </a:rPr>
              <a:t>Osgood,</a:t>
            </a:r>
            <a:r>
              <a:rPr lang="en-GB" sz="2400" spc="-90" dirty="0">
                <a:solidFill>
                  <a:srgbClr val="53585F"/>
                </a:solidFill>
                <a:latin typeface="Verdana"/>
                <a:cs typeface="Verdana"/>
              </a:rPr>
              <a:t> </a:t>
            </a:r>
          </a:p>
          <a:p>
            <a:pPr marL="1842135" marR="146050" indent="64135" algn="ctr">
              <a:lnSpc>
                <a:spcPct val="108900"/>
              </a:lnSpc>
            </a:pPr>
            <a:r>
              <a:rPr lang="en-GB" sz="2400" spc="-20" dirty="0">
                <a:solidFill>
                  <a:srgbClr val="53585F"/>
                </a:solidFill>
                <a:latin typeface="Verdana"/>
                <a:cs typeface="Verdana"/>
              </a:rPr>
              <a:t>January</a:t>
            </a:r>
            <a:r>
              <a:rPr lang="en-GB" sz="2400" spc="-90" dirty="0">
                <a:solidFill>
                  <a:srgbClr val="53585F"/>
                </a:solidFill>
                <a:latin typeface="Verdana"/>
                <a:cs typeface="Verdana"/>
              </a:rPr>
              <a:t> </a:t>
            </a:r>
            <a:r>
              <a:rPr lang="en-GB" sz="2400" spc="-35" dirty="0">
                <a:solidFill>
                  <a:srgbClr val="53585F"/>
                </a:solidFill>
                <a:latin typeface="Verdana"/>
                <a:cs typeface="Verdana"/>
              </a:rPr>
              <a:t>2024  </a:t>
            </a:r>
          </a:p>
          <a:p>
            <a:pPr marL="1842135" marR="146050" indent="64135" algn="ctr">
              <a:lnSpc>
                <a:spcPct val="108900"/>
              </a:lnSpc>
            </a:pPr>
            <a:r>
              <a:rPr lang="en-GB" sz="2400" spc="-20" dirty="0">
                <a:solidFill>
                  <a:srgbClr val="53585F"/>
                </a:solidFill>
                <a:latin typeface="Verdana"/>
                <a:cs typeface="Verdana"/>
                <a:hlinkClick r:id="rId3"/>
              </a:rPr>
              <a:t>tonyosgood@protonmail.com</a:t>
            </a:r>
            <a:endParaRPr lang="en-GB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1293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A screenshot of a calendar&#10;&#10;Description automatically generated">
            <a:extLst>
              <a:ext uri="{FF2B5EF4-FFF2-40B4-BE49-F238E27FC236}">
                <a16:creationId xmlns:a16="http://schemas.microsoft.com/office/drawing/2014/main" id="{ED347CDC-FBCF-802E-0C46-C5EC05F03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1" y="196850"/>
            <a:ext cx="4648199" cy="2037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4" name="Picture 93" descr="A screenshot of a computer&#10;&#10;Description automatically generated">
            <a:extLst>
              <a:ext uri="{FF2B5EF4-FFF2-40B4-BE49-F238E27FC236}">
                <a16:creationId xmlns:a16="http://schemas.microsoft.com/office/drawing/2014/main" id="{5E786A39-73E2-C20F-4916-E0DC4665D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96850"/>
            <a:ext cx="4800600" cy="2037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6" name="Picture 95" descr="A screen shot of a computer&#10;&#10;Description automatically generated">
            <a:extLst>
              <a:ext uri="{FF2B5EF4-FFF2-40B4-BE49-F238E27FC236}">
                <a16:creationId xmlns:a16="http://schemas.microsoft.com/office/drawing/2014/main" id="{B275C158-60E8-4D06-2F43-92D648FA3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92" y="2351812"/>
            <a:ext cx="4657708" cy="2201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8" name="Picture 97" descr="A diagram of a person's task&#10;&#10;Description automatically generated">
            <a:extLst>
              <a:ext uri="{FF2B5EF4-FFF2-40B4-BE49-F238E27FC236}">
                <a16:creationId xmlns:a16="http://schemas.microsoft.com/office/drawing/2014/main" id="{88697F3B-493C-3236-1A86-28D21E2DA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351811"/>
            <a:ext cx="4800600" cy="2201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0" name="Picture 99" descr="A close-up of a text&#10;&#10;Description automatically generated">
            <a:extLst>
              <a:ext uri="{FF2B5EF4-FFF2-40B4-BE49-F238E27FC236}">
                <a16:creationId xmlns:a16="http://schemas.microsoft.com/office/drawing/2014/main" id="{A490FDDD-2149-BDB6-8B7E-919F703BE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2" y="4692649"/>
            <a:ext cx="4648198" cy="2201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" name="Picture 101" descr="A close-up of a text&#10;&#10;Description automatically generated">
            <a:extLst>
              <a:ext uri="{FF2B5EF4-FFF2-40B4-BE49-F238E27FC236}">
                <a16:creationId xmlns:a16="http://schemas.microsoft.com/office/drawing/2014/main" id="{10CDA1B4-B27A-B767-1701-271028BAD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692650"/>
            <a:ext cx="4787900" cy="22014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3" name="object 4">
            <a:extLst>
              <a:ext uri="{FF2B5EF4-FFF2-40B4-BE49-F238E27FC236}">
                <a16:creationId xmlns:a16="http://schemas.microsoft.com/office/drawing/2014/main" id="{7130D8D6-F642-435B-402E-FD6FDBBCD412}"/>
              </a:ext>
            </a:extLst>
          </p:cNvPr>
          <p:cNvSpPr txBox="1"/>
          <p:nvPr/>
        </p:nvSpPr>
        <p:spPr>
          <a:xfrm>
            <a:off x="86802" y="349250"/>
            <a:ext cx="1670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00" dirty="0">
                <a:latin typeface="Arial"/>
                <a:cs typeface="Arial"/>
              </a:rPr>
              <a:t>21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13">
            <a:extLst>
              <a:ext uri="{FF2B5EF4-FFF2-40B4-BE49-F238E27FC236}">
                <a16:creationId xmlns:a16="http://schemas.microsoft.com/office/drawing/2014/main" id="{0F19A96B-6E66-3573-7C38-C30A737269E1}"/>
              </a:ext>
            </a:extLst>
          </p:cNvPr>
          <p:cNvSpPr txBox="1"/>
          <p:nvPr/>
        </p:nvSpPr>
        <p:spPr>
          <a:xfrm>
            <a:off x="87242" y="2535018"/>
            <a:ext cx="1670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00" dirty="0">
                <a:latin typeface="Arial"/>
                <a:cs typeface="Arial"/>
              </a:rPr>
              <a:t>22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5" name="object 19">
            <a:extLst>
              <a:ext uri="{FF2B5EF4-FFF2-40B4-BE49-F238E27FC236}">
                <a16:creationId xmlns:a16="http://schemas.microsoft.com/office/drawing/2014/main" id="{C10E408E-459C-0782-D6C8-C5BCFFBBE0A4}"/>
              </a:ext>
            </a:extLst>
          </p:cNvPr>
          <p:cNvSpPr txBox="1"/>
          <p:nvPr/>
        </p:nvSpPr>
        <p:spPr>
          <a:xfrm>
            <a:off x="86802" y="4628826"/>
            <a:ext cx="1670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000" dirty="0">
                <a:latin typeface="Arial"/>
                <a:cs typeface="Arial"/>
              </a:rPr>
              <a:t>23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7316" y="530207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2528147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365" y="4051039"/>
            <a:ext cx="1149065" cy="187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57316" y="2624014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8640" y="4621952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7316" y="4717819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7" name="Picture 36" descr="A close-up of a text&#10;&#10;Description automatically generated">
            <a:extLst>
              <a:ext uri="{FF2B5EF4-FFF2-40B4-BE49-F238E27FC236}">
                <a16:creationId xmlns:a16="http://schemas.microsoft.com/office/drawing/2014/main" id="{AFB2DA43-41F3-47FE-5F70-6DDFF0F67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1" y="283868"/>
            <a:ext cx="4417060" cy="210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 descr="A close-up of a text&#10;&#10;Description automatically generated">
            <a:extLst>
              <a:ext uri="{FF2B5EF4-FFF2-40B4-BE49-F238E27FC236}">
                <a16:creationId xmlns:a16="http://schemas.microsoft.com/office/drawing/2014/main" id="{3EEC7D9B-BB28-A00E-5BDA-2940A86BD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2" y="190820"/>
            <a:ext cx="4190048" cy="2145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 descr="A black silhouette of a person jumping&#10;&#10;Description automatically generated">
            <a:extLst>
              <a:ext uri="{FF2B5EF4-FFF2-40B4-BE49-F238E27FC236}">
                <a16:creationId xmlns:a16="http://schemas.microsoft.com/office/drawing/2014/main" id="{4B53DD50-BA69-536F-C83E-0C8FB9AB3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1" y="2627189"/>
            <a:ext cx="4417059" cy="1915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 descr="A black silhouette of 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863AC3E2-FE7C-4B05-D8EA-63C200FF9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2" y="2601789"/>
            <a:ext cx="4138911" cy="1941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 descr="A screenshot of a phone&#10;&#10;Description automatically generated">
            <a:extLst>
              <a:ext uri="{FF2B5EF4-FFF2-40B4-BE49-F238E27FC236}">
                <a16:creationId xmlns:a16="http://schemas.microsoft.com/office/drawing/2014/main" id="{08E685D0-FF7B-9063-A7F8-F408BDEE4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4731893"/>
            <a:ext cx="4303007" cy="1996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Picture 46" descr="A close-up of a message&#10;&#10;Description automatically generated">
            <a:extLst>
              <a:ext uri="{FF2B5EF4-FFF2-40B4-BE49-F238E27FC236}">
                <a16:creationId xmlns:a16="http://schemas.microsoft.com/office/drawing/2014/main" id="{FCE22439-9CE5-F68A-447C-4AEE6DAB27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7" y="4730432"/>
            <a:ext cx="4135736" cy="1996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1300" y="50165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" y="3625850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1300" y="379412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28</a:t>
            </a:r>
          </a:p>
        </p:txBody>
      </p:sp>
      <p:pic>
        <p:nvPicPr>
          <p:cNvPr id="13" name="Picture 12" descr="A cartoon of a child sitting in a chair&#10;&#10;Description automatically generated">
            <a:extLst>
              <a:ext uri="{FF2B5EF4-FFF2-40B4-BE49-F238E27FC236}">
                <a16:creationId xmlns:a16="http://schemas.microsoft.com/office/drawing/2014/main" id="{FAB8D952-55C7-09EE-7B6E-972AC8E35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7" y="479426"/>
            <a:ext cx="5101273" cy="2958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B17D7D6-3883-29C0-DD90-7448990E6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3971925"/>
            <a:ext cx="4800600" cy="2320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close up of a text&#10;&#10;Description automatically generated">
            <a:extLst>
              <a:ext uri="{FF2B5EF4-FFF2-40B4-BE49-F238E27FC236}">
                <a16:creationId xmlns:a16="http://schemas.microsoft.com/office/drawing/2014/main" id="{EE7DC225-1190-84C8-7907-B486F5E84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3" y="3971924"/>
            <a:ext cx="4857208" cy="2320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100" y="553402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29</a:t>
            </a:r>
          </a:p>
        </p:txBody>
      </p:sp>
      <p:sp>
        <p:nvSpPr>
          <p:cNvPr id="5" name="object 5"/>
          <p:cNvSpPr/>
          <p:nvPr/>
        </p:nvSpPr>
        <p:spPr>
          <a:xfrm>
            <a:off x="548640" y="2528147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100" y="2647209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40" y="4621952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5100" y="4741014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F5E91B70-ABA2-B2E8-4312-20A804102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1" y="79959"/>
            <a:ext cx="4721860" cy="23266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AB5C4A29-2EE8-184D-25C7-9FD145627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14884"/>
            <a:ext cx="4721860" cy="2291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FE18B466-E7A4-6E4C-3A0F-36CFDFCA4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2" y="2590287"/>
            <a:ext cx="4721860" cy="19863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A blurry image of a person's head&#10;&#10;Description automatically generated">
            <a:extLst>
              <a:ext uri="{FF2B5EF4-FFF2-40B4-BE49-F238E27FC236}">
                <a16:creationId xmlns:a16="http://schemas.microsoft.com/office/drawing/2014/main" id="{09F3647B-6ECF-A328-862D-1B19D8A3A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590287"/>
            <a:ext cx="4721860" cy="1938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7715D194-2F25-0913-40FA-7833383DCA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2" y="4737839"/>
            <a:ext cx="4782183" cy="2748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A screenshot of a white screen&#10;&#10;Description automatically generated">
            <a:extLst>
              <a:ext uri="{FF2B5EF4-FFF2-40B4-BE49-F238E27FC236}">
                <a16:creationId xmlns:a16="http://schemas.microsoft.com/office/drawing/2014/main" id="{98D27FDD-6FA0-8D0D-1723-F775EC114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7" y="4715000"/>
            <a:ext cx="4730503" cy="2770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8979" y="593169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32</a:t>
            </a:r>
          </a:p>
        </p:txBody>
      </p:sp>
      <p:sp>
        <p:nvSpPr>
          <p:cNvPr id="5" name="object 5"/>
          <p:cNvSpPr/>
          <p:nvPr/>
        </p:nvSpPr>
        <p:spPr>
          <a:xfrm flipV="1">
            <a:off x="548640" y="2360931"/>
            <a:ext cx="9827260" cy="45719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8979" y="2686976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40" y="4845049"/>
            <a:ext cx="9751060" cy="45719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8979" y="507365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34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pic>
        <p:nvPicPr>
          <p:cNvPr id="22" name="Picture 21" descr="A close-up of a document&#10;&#10;Description automatically generated">
            <a:extLst>
              <a:ext uri="{FF2B5EF4-FFF2-40B4-BE49-F238E27FC236}">
                <a16:creationId xmlns:a16="http://schemas.microsoft.com/office/drawing/2014/main" id="{A5F56EAC-856E-6FA8-F6AA-44EE41EE0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32638"/>
            <a:ext cx="4391078" cy="2197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A close-up of a text&#10;&#10;Description automatically generated">
            <a:extLst>
              <a:ext uri="{FF2B5EF4-FFF2-40B4-BE49-F238E27FC236}">
                <a16:creationId xmlns:a16="http://schemas.microsoft.com/office/drawing/2014/main" id="{04720F12-FC38-5D92-4692-AF7B68F51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2493909"/>
            <a:ext cx="4800600" cy="2239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CAA39BCB-8AC2-F249-6830-12713FC64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496294"/>
            <a:ext cx="4391078" cy="2236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pyramid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ACD3A510-8D02-A4EF-5E7C-AE99C0B5C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4972681"/>
            <a:ext cx="4860543" cy="2580644"/>
          </a:xfrm>
          <a:prstGeom prst="rect">
            <a:avLst/>
          </a:prstGeom>
        </p:spPr>
      </p:pic>
      <p:pic>
        <p:nvPicPr>
          <p:cNvPr id="30" name="Picture 29" descr="A pyramid with words on it&#10;&#10;Description automatically generated">
            <a:extLst>
              <a:ext uri="{FF2B5EF4-FFF2-40B4-BE49-F238E27FC236}">
                <a16:creationId xmlns:a16="http://schemas.microsoft.com/office/drawing/2014/main" id="{B6CB4A9F-58F4-DBFE-F1F4-10BBCFB306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3" y="4896003"/>
            <a:ext cx="3392646" cy="26604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100" y="111125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35</a:t>
            </a:r>
          </a:p>
        </p:txBody>
      </p:sp>
      <p:sp>
        <p:nvSpPr>
          <p:cNvPr id="5" name="object 5"/>
          <p:cNvSpPr/>
          <p:nvPr/>
        </p:nvSpPr>
        <p:spPr>
          <a:xfrm>
            <a:off x="510786" y="3092449"/>
            <a:ext cx="9941313" cy="45719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5100" y="3205057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36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Picture 1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D15660B5-D0FA-02BA-F51D-721BAFB72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03618"/>
            <a:ext cx="5105400" cy="2469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80E1A469-EB88-7BD7-AE1E-F1D913F80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2" y="303618"/>
            <a:ext cx="4486554" cy="2532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114C9F4F-B473-E8A8-4438-29DBF858E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99" y="3481484"/>
            <a:ext cx="5039995" cy="2541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person standing in front of a white background&#10;&#10;Description automatically generated">
            <a:extLst>
              <a:ext uri="{FF2B5EF4-FFF2-40B4-BE49-F238E27FC236}">
                <a16:creationId xmlns:a16="http://schemas.microsoft.com/office/drawing/2014/main" id="{63FC6ACD-D510-C35A-987F-46A4EDBBF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" y="3481484"/>
            <a:ext cx="4648200" cy="2541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41300" y="50165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37</a:t>
            </a:r>
          </a:p>
        </p:txBody>
      </p:sp>
      <p:sp>
        <p:nvSpPr>
          <p:cNvPr id="13" name="object 13"/>
          <p:cNvSpPr/>
          <p:nvPr/>
        </p:nvSpPr>
        <p:spPr>
          <a:xfrm>
            <a:off x="548640" y="2528146"/>
            <a:ext cx="9979660" cy="45719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3525" y="263525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38</a:t>
            </a:r>
          </a:p>
        </p:txBody>
      </p:sp>
      <p:sp>
        <p:nvSpPr>
          <p:cNvPr id="18" name="object 18"/>
          <p:cNvSpPr/>
          <p:nvPr/>
        </p:nvSpPr>
        <p:spPr>
          <a:xfrm>
            <a:off x="466818" y="5094044"/>
            <a:ext cx="10061482" cy="45719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1299" y="522605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pic>
        <p:nvPicPr>
          <p:cNvPr id="30" name="Picture 29" descr="A close up of a text&#10;&#10;Description automatically generated">
            <a:extLst>
              <a:ext uri="{FF2B5EF4-FFF2-40B4-BE49-F238E27FC236}">
                <a16:creationId xmlns:a16="http://schemas.microsoft.com/office/drawing/2014/main" id="{C95A0A40-FA9A-356D-E6FE-D9ED9F390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79" y="88313"/>
            <a:ext cx="5187221" cy="2338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A close up of a paper&#10;&#10;Description automatically generated">
            <a:extLst>
              <a:ext uri="{FF2B5EF4-FFF2-40B4-BE49-F238E27FC236}">
                <a16:creationId xmlns:a16="http://schemas.microsoft.com/office/drawing/2014/main" id="{46D2E56E-0E5A-C5A6-7862-240893BD5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2" y="88312"/>
            <a:ext cx="4418648" cy="23213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 descr="A screenshot of a computer&#10;&#10;Description automatically generated">
            <a:extLst>
              <a:ext uri="{FF2B5EF4-FFF2-40B4-BE49-F238E27FC236}">
                <a16:creationId xmlns:a16="http://schemas.microsoft.com/office/drawing/2014/main" id="{1D5A5909-991F-0755-26D4-2F8F21D6B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2" y="2573774"/>
            <a:ext cx="4571048" cy="2381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 descr="A close-up of a person's face&#10;&#10;Description automatically generated">
            <a:extLst>
              <a:ext uri="{FF2B5EF4-FFF2-40B4-BE49-F238E27FC236}">
                <a16:creationId xmlns:a16="http://schemas.microsoft.com/office/drawing/2014/main" id="{66674726-88F2-A5A6-2EA9-235E24D1F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5106745"/>
            <a:ext cx="4586923" cy="23963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0351" y="65405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40</a:t>
            </a:r>
          </a:p>
        </p:txBody>
      </p:sp>
      <p:sp>
        <p:nvSpPr>
          <p:cNvPr id="5" name="object 5"/>
          <p:cNvSpPr/>
          <p:nvPr/>
        </p:nvSpPr>
        <p:spPr>
          <a:xfrm>
            <a:off x="510787" y="2559050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127" y="294005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41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6848" y="5580013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42</a:t>
            </a:r>
          </a:p>
        </p:txBody>
      </p:sp>
      <p:pic>
        <p:nvPicPr>
          <p:cNvPr id="18" name="Picture 17" descr="A close-up of a text&#10;&#10;Description automatically generated">
            <a:extLst>
              <a:ext uri="{FF2B5EF4-FFF2-40B4-BE49-F238E27FC236}">
                <a16:creationId xmlns:a16="http://schemas.microsoft.com/office/drawing/2014/main" id="{1A5A370E-9E2B-EF45-9C96-9E4574FF3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20651"/>
            <a:ext cx="4417060" cy="2275070"/>
          </a:xfrm>
          <a:prstGeom prst="rect">
            <a:avLst/>
          </a:prstGeom>
        </p:spPr>
      </p:pic>
      <p:pic>
        <p:nvPicPr>
          <p:cNvPr id="20" name="Picture 19" descr="A close-up of a cartoon&#10;&#10;Description automatically generated">
            <a:extLst>
              <a:ext uri="{FF2B5EF4-FFF2-40B4-BE49-F238E27FC236}">
                <a16:creationId xmlns:a16="http://schemas.microsoft.com/office/drawing/2014/main" id="{5DF77005-58C0-041F-B509-6D281B2A3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7" y="2658678"/>
            <a:ext cx="4407594" cy="2468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F3FEF2B1-8106-9B31-463A-00B851D79182}"/>
              </a:ext>
            </a:extLst>
          </p:cNvPr>
          <p:cNvSpPr/>
          <p:nvPr/>
        </p:nvSpPr>
        <p:spPr>
          <a:xfrm>
            <a:off x="558107" y="5302250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3085C731-673C-4017-BE2D-BF304B6AD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85" y="5462810"/>
            <a:ext cx="5009268" cy="1896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A close up of a text&#10;&#10;Description automatically generated">
            <a:extLst>
              <a:ext uri="{FF2B5EF4-FFF2-40B4-BE49-F238E27FC236}">
                <a16:creationId xmlns:a16="http://schemas.microsoft.com/office/drawing/2014/main" id="{81B55B50-24AC-72D0-FFFA-EC97EB113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7" y="5464492"/>
            <a:ext cx="4835913" cy="18951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578315" y="-10125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507" y="305944"/>
            <a:ext cx="4165193" cy="3167500"/>
          </a:xfrm>
          <a:custGeom>
            <a:avLst/>
            <a:gdLst/>
            <a:ahLst/>
            <a:cxnLst/>
            <a:rect l="l" t="t" r="r" b="b"/>
            <a:pathLst>
              <a:path w="2973704" h="1673860">
                <a:moveTo>
                  <a:pt x="0" y="1673860"/>
                </a:moveTo>
                <a:lnTo>
                  <a:pt x="2973282" y="1673860"/>
                </a:lnTo>
                <a:lnTo>
                  <a:pt x="2973282" y="0"/>
                </a:lnTo>
                <a:lnTo>
                  <a:pt x="0" y="0"/>
                </a:lnTo>
                <a:lnTo>
                  <a:pt x="0" y="167386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10787" y="4083050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854" y="4235453"/>
            <a:ext cx="4627246" cy="2936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308610" marR="151765" indent="-55880" algn="just">
              <a:lnSpc>
                <a:spcPct val="97000"/>
              </a:lnSpc>
              <a:spcAft>
                <a:spcPts val="0"/>
              </a:spcAft>
            </a:pPr>
            <a:r>
              <a:rPr lang="cy-GB" sz="2400" spc="-45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“An institution is </a:t>
            </a:r>
            <a:r>
              <a:rPr lang="cy-GB" sz="2400" spc="-45" dirty="0">
                <a:solidFill>
                  <a:srgbClr val="5E5E5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 </a:t>
            </a:r>
            <a:r>
              <a:rPr lang="cy-GB" sz="2400" spc="-45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just a </a:t>
            </a:r>
            <a:r>
              <a:rPr lang="cy-GB" sz="2400" spc="-45" dirty="0">
                <a:solidFill>
                  <a:srgbClr val="5E5E5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place</a:t>
            </a:r>
            <a:r>
              <a:rPr lang="cy-GB" sz="2400" spc="-45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it is some kind of mental category that a</a:t>
            </a:r>
            <a:r>
              <a:rPr lang="cy-GB" sz="2400" spc="-45" dirty="0">
                <a:solidFill>
                  <a:srgbClr val="5E5E5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ﬀ</a:t>
            </a:r>
            <a:r>
              <a:rPr lang="cy-GB" sz="2400" spc="-45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ects  </a:t>
            </a:r>
            <a:r>
              <a:rPr lang="cy-GB" sz="2400" spc="-45" dirty="0">
                <a:solidFill>
                  <a:srgbClr val="5E5E5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perceptions  and interaction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51765" algn="r">
              <a:lnSpc>
                <a:spcPts val="1410"/>
              </a:lnSpc>
            </a:pPr>
            <a:r>
              <a:rPr lang="cy-GB" sz="2400" spc="-15" dirty="0">
                <a:solidFill>
                  <a:srgbClr val="5E5E5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rules</a:t>
            </a:r>
            <a:r>
              <a:rPr lang="cy-GB" sz="2400" spc="-15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marR="151765" algn="r">
              <a:lnSpc>
                <a:spcPts val="1410"/>
              </a:lnSpc>
            </a:pPr>
            <a:endParaRPr lang="cy-GB" sz="2400" spc="-15" dirty="0">
              <a:solidFill>
                <a:srgbClr val="5E5E5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151765" algn="r">
              <a:lnSpc>
                <a:spcPts val="1410"/>
              </a:lnSpc>
            </a:pPr>
            <a:endParaRPr lang="cy-GB" sz="2400" spc="-15" dirty="0">
              <a:solidFill>
                <a:srgbClr val="5E5E5E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151765" algn="r">
              <a:lnSpc>
                <a:spcPts val="1410"/>
              </a:lnSpc>
            </a:pPr>
            <a:endParaRPr lang="cy-GB" sz="2400" spc="-15" dirty="0">
              <a:solidFill>
                <a:srgbClr val="5E5E5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151765" algn="r">
              <a:lnSpc>
                <a:spcPts val="1410"/>
              </a:lnSpc>
            </a:pPr>
            <a:endParaRPr lang="cy-GB" sz="2400" spc="-15" dirty="0">
              <a:solidFill>
                <a:srgbClr val="5E5E5E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151765" algn="r">
              <a:lnSpc>
                <a:spcPts val="1410"/>
              </a:lnSpc>
            </a:pPr>
            <a:endParaRPr lang="cy-GB" sz="2400" spc="-15" dirty="0">
              <a:solidFill>
                <a:srgbClr val="5E5E5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151765" algn="r">
              <a:lnSpc>
                <a:spcPts val="1410"/>
              </a:lnSpc>
            </a:pPr>
            <a:r>
              <a:rPr lang="cy-GB" sz="1800" spc="-25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(p.77, Tøssbro, 1996)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51765" algn="r">
              <a:lnSpc>
                <a:spcPts val="1410"/>
              </a:lnSpc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6" name="object 6"/>
          <p:cNvSpPr/>
          <p:nvPr/>
        </p:nvSpPr>
        <p:spPr>
          <a:xfrm>
            <a:off x="698500" y="320745"/>
            <a:ext cx="3581400" cy="3121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1">
            <a:extLst>
              <a:ext uri="{FF2B5EF4-FFF2-40B4-BE49-F238E27FC236}">
                <a16:creationId xmlns:a16="http://schemas.microsoft.com/office/drawing/2014/main" id="{BD2E4823-E58C-258D-8128-E1569E6B0E94}"/>
              </a:ext>
            </a:extLst>
          </p:cNvPr>
          <p:cNvSpPr/>
          <p:nvPr/>
        </p:nvSpPr>
        <p:spPr>
          <a:xfrm>
            <a:off x="5426565" y="120664"/>
            <a:ext cx="5177935" cy="2833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547052" y="143452"/>
            <a:ext cx="4536755" cy="2872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345" y="273574"/>
            <a:ext cx="273351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20" dirty="0">
                <a:solidFill>
                  <a:srgbClr val="53585F"/>
                </a:solidFill>
                <a:latin typeface="Century"/>
                <a:cs typeface="Century"/>
              </a:rPr>
              <a:t>Who</a:t>
            </a:r>
            <a:r>
              <a:rPr sz="1400" spc="-70" dirty="0">
                <a:solidFill>
                  <a:srgbClr val="53585F"/>
                </a:solidFill>
                <a:latin typeface="Century"/>
                <a:cs typeface="Century"/>
              </a:rPr>
              <a:t> </a:t>
            </a:r>
            <a:r>
              <a:rPr sz="1400" spc="-10" dirty="0">
                <a:solidFill>
                  <a:srgbClr val="53585F"/>
                </a:solidFill>
                <a:latin typeface="Century"/>
                <a:cs typeface="Century"/>
              </a:rPr>
              <a:t>the</a:t>
            </a:r>
            <a:r>
              <a:rPr sz="1400" spc="-70" dirty="0">
                <a:solidFill>
                  <a:srgbClr val="53585F"/>
                </a:solidFill>
                <a:latin typeface="Century"/>
                <a:cs typeface="Century"/>
              </a:rPr>
              <a:t> </a:t>
            </a:r>
            <a:r>
              <a:rPr sz="1400" spc="-25" dirty="0">
                <a:solidFill>
                  <a:srgbClr val="53585F"/>
                </a:solidFill>
                <a:latin typeface="Century"/>
                <a:cs typeface="Century"/>
              </a:rPr>
              <a:t>hell</a:t>
            </a:r>
            <a:r>
              <a:rPr sz="1400" spc="-70" dirty="0">
                <a:solidFill>
                  <a:srgbClr val="53585F"/>
                </a:solidFill>
                <a:latin typeface="Century"/>
                <a:cs typeface="Century"/>
              </a:rPr>
              <a:t> </a:t>
            </a:r>
            <a:r>
              <a:rPr sz="1400" spc="20" dirty="0">
                <a:solidFill>
                  <a:srgbClr val="53585F"/>
                </a:solidFill>
                <a:latin typeface="Century"/>
                <a:cs typeface="Century"/>
              </a:rPr>
              <a:t>does</a:t>
            </a:r>
            <a:r>
              <a:rPr sz="1400" spc="-70" dirty="0">
                <a:solidFill>
                  <a:srgbClr val="53585F"/>
                </a:solidFill>
                <a:latin typeface="Century"/>
                <a:cs typeface="Century"/>
              </a:rPr>
              <a:t> </a:t>
            </a:r>
            <a:r>
              <a:rPr sz="1400" spc="10" dirty="0">
                <a:solidFill>
                  <a:srgbClr val="53585F"/>
                </a:solidFill>
                <a:latin typeface="Century"/>
                <a:cs typeface="Century"/>
              </a:rPr>
              <a:t>he</a:t>
            </a:r>
            <a:r>
              <a:rPr sz="1400" spc="-70" dirty="0">
                <a:solidFill>
                  <a:srgbClr val="53585F"/>
                </a:solidFill>
                <a:latin typeface="Century"/>
                <a:cs typeface="Century"/>
              </a:rPr>
              <a:t> </a:t>
            </a:r>
            <a:r>
              <a:rPr sz="1400" spc="-35" dirty="0">
                <a:solidFill>
                  <a:srgbClr val="53585F"/>
                </a:solidFill>
                <a:latin typeface="Century"/>
                <a:cs typeface="Century"/>
              </a:rPr>
              <a:t>think</a:t>
            </a:r>
            <a:r>
              <a:rPr sz="1400" spc="-70" dirty="0">
                <a:solidFill>
                  <a:srgbClr val="53585F"/>
                </a:solidFill>
                <a:latin typeface="Century"/>
                <a:cs typeface="Century"/>
              </a:rPr>
              <a:t> </a:t>
            </a:r>
            <a:r>
              <a:rPr sz="1400" spc="10" dirty="0">
                <a:solidFill>
                  <a:srgbClr val="53585F"/>
                </a:solidFill>
                <a:latin typeface="Century"/>
                <a:cs typeface="Century"/>
              </a:rPr>
              <a:t>he</a:t>
            </a:r>
            <a:r>
              <a:rPr sz="1400" spc="-70" dirty="0">
                <a:solidFill>
                  <a:srgbClr val="53585F"/>
                </a:solidFill>
                <a:latin typeface="Century"/>
                <a:cs typeface="Century"/>
              </a:rPr>
              <a:t> </a:t>
            </a:r>
            <a:r>
              <a:rPr sz="1400" spc="-20" dirty="0">
                <a:solidFill>
                  <a:srgbClr val="53585F"/>
                </a:solidFill>
                <a:latin typeface="Century"/>
                <a:cs typeface="Century"/>
              </a:rPr>
              <a:t>is?</a:t>
            </a:r>
            <a:endParaRPr sz="1400" dirty="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091" y="605979"/>
            <a:ext cx="3166082" cy="23664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5560">
              <a:lnSpc>
                <a:spcPct val="119300"/>
              </a:lnSpc>
              <a:spcBef>
                <a:spcPts val="90"/>
              </a:spcBef>
            </a:pPr>
            <a:r>
              <a:rPr sz="1000" spc="5" dirty="0">
                <a:latin typeface="Verdana"/>
                <a:cs typeface="Verdana"/>
              </a:rPr>
              <a:t>Services</a:t>
            </a:r>
            <a:r>
              <a:rPr sz="1000" spc="-4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(March,  </a:t>
            </a:r>
            <a:r>
              <a:rPr sz="1000" spc="-15" dirty="0">
                <a:latin typeface="Verdana"/>
                <a:cs typeface="Verdana"/>
              </a:rPr>
              <a:t>2022, </a:t>
            </a:r>
            <a:r>
              <a:rPr sz="1000" spc="-5" dirty="0">
                <a:latin typeface="Verdana"/>
                <a:cs typeface="Verdana"/>
              </a:rPr>
              <a:t>JKP)</a:t>
            </a:r>
            <a:r>
              <a:rPr sz="1000" spc="-114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(ISBN </a:t>
            </a:r>
            <a:r>
              <a:rPr sz="1000" spc="-20" dirty="0">
                <a:latin typeface="Verdana"/>
                <a:cs typeface="Verdana"/>
              </a:rPr>
              <a:t>9781839971006)</a:t>
            </a:r>
            <a:r>
              <a:rPr lang="en-GB" sz="1000" dirty="0">
                <a:latin typeface="Verdana"/>
                <a:cs typeface="Verdana"/>
              </a:rPr>
              <a:t> Early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35" dirty="0">
                <a:latin typeface="Arial"/>
                <a:cs typeface="Arial"/>
              </a:rPr>
              <a:t>retired</a:t>
            </a:r>
            <a:r>
              <a:rPr lang="en-GB" sz="1000" spc="-15" dirty="0">
                <a:latin typeface="Arial"/>
                <a:cs typeface="Arial"/>
              </a:rPr>
              <a:t> </a:t>
            </a:r>
            <a:r>
              <a:rPr lang="en-GB" sz="1000" spc="5" dirty="0">
                <a:latin typeface="Verdana"/>
                <a:cs typeface="Verdana"/>
              </a:rPr>
              <a:t>Senior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spc="10" dirty="0">
                <a:latin typeface="Verdana"/>
                <a:cs typeface="Verdana"/>
              </a:rPr>
              <a:t>Lecturer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10" dirty="0">
                <a:latin typeface="Verdana"/>
                <a:cs typeface="Verdana"/>
              </a:rPr>
              <a:t>in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dirty="0">
                <a:latin typeface="Verdana"/>
                <a:cs typeface="Verdana"/>
              </a:rPr>
              <a:t>Intellectual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dirty="0">
                <a:latin typeface="Verdana"/>
                <a:cs typeface="Verdana"/>
              </a:rPr>
              <a:t>Disabilities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-10" dirty="0">
                <a:latin typeface="Verdana"/>
                <a:cs typeface="Verdana"/>
              </a:rPr>
              <a:t>at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spc="10" dirty="0">
                <a:latin typeface="Verdana"/>
                <a:cs typeface="Verdana"/>
              </a:rPr>
              <a:t>Tizard  </a:t>
            </a:r>
            <a:r>
              <a:rPr lang="en-GB" sz="1000" spc="-5" dirty="0">
                <a:latin typeface="Verdana"/>
                <a:cs typeface="Verdana"/>
              </a:rPr>
              <a:t>Centre,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10" dirty="0">
                <a:latin typeface="Verdana"/>
                <a:cs typeface="Verdana"/>
              </a:rPr>
              <a:t>worked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10" dirty="0">
                <a:latin typeface="Verdana"/>
                <a:cs typeface="Verdana"/>
              </a:rPr>
              <a:t>in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dirty="0">
                <a:latin typeface="Verdana"/>
                <a:cs typeface="Verdana"/>
              </a:rPr>
              <a:t>psychology,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5" dirty="0">
                <a:latin typeface="Verdana"/>
                <a:cs typeface="Verdana"/>
              </a:rPr>
              <a:t>direct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spc="-5" dirty="0">
                <a:latin typeface="Verdana"/>
                <a:cs typeface="Verdana"/>
              </a:rPr>
              <a:t>services,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5" dirty="0">
                <a:latin typeface="Verdana"/>
                <a:cs typeface="Verdana"/>
              </a:rPr>
              <a:t>family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spc="5" dirty="0">
                <a:latin typeface="Verdana"/>
                <a:cs typeface="Verdana"/>
              </a:rPr>
              <a:t>carer</a:t>
            </a:r>
            <a:endParaRPr lang="en-GB" sz="1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GB"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GB" sz="1000" spc="5" dirty="0">
                <a:latin typeface="Verdana"/>
                <a:cs typeface="Verdana"/>
              </a:rPr>
              <a:t>Independent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35" dirty="0">
                <a:latin typeface="Arial"/>
                <a:cs typeface="Arial"/>
              </a:rPr>
              <a:t>consultant/writer/mentor/supervisor</a:t>
            </a:r>
            <a:endParaRPr lang="en-GB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GB" sz="1000" dirty="0">
              <a:latin typeface="Arial"/>
              <a:cs typeface="Arial"/>
            </a:endParaRPr>
          </a:p>
          <a:p>
            <a:pPr marL="12700" marR="141605">
              <a:lnSpc>
                <a:spcPct val="119300"/>
              </a:lnSpc>
            </a:pPr>
            <a:r>
              <a:rPr lang="en-GB" sz="1000" spc="5" dirty="0">
                <a:latin typeface="Verdana"/>
                <a:cs typeface="Verdana"/>
              </a:rPr>
              <a:t>Co-editor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10" dirty="0">
                <a:latin typeface="Verdana"/>
                <a:cs typeface="Verdana"/>
              </a:rPr>
              <a:t>&amp;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spc="5" dirty="0">
                <a:latin typeface="Verdana"/>
                <a:cs typeface="Verdana"/>
              </a:rPr>
              <a:t>contributor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spc="-5" dirty="0">
                <a:latin typeface="Verdana"/>
                <a:cs typeface="Verdana"/>
              </a:rPr>
              <a:t>to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spc="35" dirty="0">
                <a:latin typeface="Arial"/>
                <a:cs typeface="Arial"/>
              </a:rPr>
              <a:t>Understanding</a:t>
            </a:r>
            <a:r>
              <a:rPr lang="en-GB" sz="1000" spc="-10" dirty="0">
                <a:latin typeface="Arial"/>
                <a:cs typeface="Arial"/>
              </a:rPr>
              <a:t> </a:t>
            </a:r>
            <a:r>
              <a:rPr lang="en-GB" sz="1000" spc="40" dirty="0">
                <a:latin typeface="Arial"/>
                <a:cs typeface="Arial"/>
              </a:rPr>
              <a:t>&amp;</a:t>
            </a:r>
            <a:r>
              <a:rPr lang="en-GB" sz="1000" spc="-10" dirty="0">
                <a:latin typeface="Arial"/>
                <a:cs typeface="Arial"/>
              </a:rPr>
              <a:t> </a:t>
            </a:r>
            <a:r>
              <a:rPr lang="en-GB" sz="1000" spc="35" dirty="0">
                <a:latin typeface="Arial"/>
                <a:cs typeface="Arial"/>
              </a:rPr>
              <a:t>Responding</a:t>
            </a:r>
            <a:r>
              <a:rPr lang="en-GB" sz="1000" spc="-10" dirty="0">
                <a:latin typeface="Arial"/>
                <a:cs typeface="Arial"/>
              </a:rPr>
              <a:t> </a:t>
            </a:r>
            <a:r>
              <a:rPr lang="en-GB" sz="1000" spc="35" dirty="0">
                <a:latin typeface="Arial"/>
                <a:cs typeface="Arial"/>
              </a:rPr>
              <a:t>to  </a:t>
            </a:r>
            <a:r>
              <a:rPr lang="en-GB" sz="1000" spc="30" dirty="0">
                <a:latin typeface="Arial"/>
                <a:cs typeface="Arial"/>
              </a:rPr>
              <a:t>Behaviour </a:t>
            </a:r>
            <a:r>
              <a:rPr lang="en-GB" sz="1000" spc="-30" dirty="0">
                <a:latin typeface="Verdana"/>
                <a:cs typeface="Verdana"/>
              </a:rPr>
              <a:t>(2019,</a:t>
            </a:r>
            <a:r>
              <a:rPr lang="en-GB" sz="1000" spc="-95" dirty="0">
                <a:latin typeface="Verdana"/>
                <a:cs typeface="Verdana"/>
              </a:rPr>
              <a:t> </a:t>
            </a:r>
            <a:r>
              <a:rPr lang="en-GB" sz="1000" dirty="0">
                <a:latin typeface="Verdana"/>
                <a:cs typeface="Verdana"/>
              </a:rPr>
              <a:t>Pavilion)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GB"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en-GB" sz="1000" spc="40" dirty="0">
                <a:latin typeface="Arial"/>
                <a:cs typeface="Arial"/>
              </a:rPr>
              <a:t>Supporting</a:t>
            </a:r>
            <a:r>
              <a:rPr lang="en-GB" sz="1000" spc="-15" dirty="0">
                <a:latin typeface="Arial"/>
                <a:cs typeface="Arial"/>
              </a:rPr>
              <a:t> </a:t>
            </a:r>
            <a:r>
              <a:rPr lang="en-GB" sz="1000" spc="25" dirty="0">
                <a:latin typeface="Arial"/>
                <a:cs typeface="Arial"/>
              </a:rPr>
              <a:t>Positive</a:t>
            </a:r>
            <a:r>
              <a:rPr lang="en-GB" sz="1000" spc="-15" dirty="0">
                <a:latin typeface="Arial"/>
                <a:cs typeface="Arial"/>
              </a:rPr>
              <a:t> </a:t>
            </a:r>
            <a:r>
              <a:rPr lang="en-GB" sz="1000" spc="30" dirty="0">
                <a:latin typeface="Arial"/>
                <a:cs typeface="Arial"/>
              </a:rPr>
              <a:t>Behaviour</a:t>
            </a:r>
            <a:r>
              <a:rPr lang="en-GB" sz="1000" spc="-10" dirty="0">
                <a:latin typeface="Arial"/>
                <a:cs typeface="Arial"/>
              </a:rPr>
              <a:t> </a:t>
            </a:r>
            <a:r>
              <a:rPr lang="en-GB" sz="1000" spc="-20" dirty="0">
                <a:latin typeface="Verdana"/>
                <a:cs typeface="Verdana"/>
              </a:rPr>
              <a:t>(2020,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-5" dirty="0">
                <a:latin typeface="Verdana"/>
                <a:cs typeface="Verdana"/>
              </a:rPr>
              <a:t>JKP)</a:t>
            </a:r>
            <a:r>
              <a:rPr lang="en-GB" sz="1000" spc="-45" dirty="0">
                <a:latin typeface="Verdana"/>
                <a:cs typeface="Verdana"/>
              </a:rPr>
              <a:t> </a:t>
            </a:r>
            <a:r>
              <a:rPr lang="en-GB" sz="1000" spc="-10" dirty="0">
                <a:latin typeface="Verdana"/>
                <a:cs typeface="Verdana"/>
              </a:rPr>
              <a:t>(ISBN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spc="-30" dirty="0">
                <a:latin typeface="Verdana"/>
                <a:cs typeface="Verdana"/>
              </a:rPr>
              <a:t>9781787751323)</a:t>
            </a:r>
            <a:endParaRPr lang="en-GB" sz="1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GB" sz="1000" dirty="0">
              <a:latin typeface="Verdana"/>
              <a:cs typeface="Verdana"/>
            </a:endParaRPr>
          </a:p>
          <a:p>
            <a:pPr marL="12700" marR="26034">
              <a:lnSpc>
                <a:spcPct val="119300"/>
              </a:lnSpc>
            </a:pPr>
            <a:r>
              <a:rPr lang="en-GB" sz="1000" spc="30" dirty="0">
                <a:latin typeface="Arial"/>
                <a:cs typeface="Arial"/>
              </a:rPr>
              <a:t>Practice</a:t>
            </a:r>
            <a:r>
              <a:rPr lang="en-GB" sz="1000" spc="-10" dirty="0">
                <a:latin typeface="Arial"/>
                <a:cs typeface="Arial"/>
              </a:rPr>
              <a:t> </a:t>
            </a:r>
            <a:r>
              <a:rPr lang="en-GB" sz="1000" spc="30" dirty="0">
                <a:latin typeface="Arial"/>
                <a:cs typeface="Arial"/>
              </a:rPr>
              <a:t>Leadership</a:t>
            </a:r>
            <a:r>
              <a:rPr lang="en-GB" sz="1000" spc="-10" dirty="0">
                <a:latin typeface="Arial"/>
                <a:cs typeface="Arial"/>
              </a:rPr>
              <a:t> </a:t>
            </a:r>
            <a:r>
              <a:rPr lang="en-GB" sz="1000" spc="10" dirty="0">
                <a:latin typeface="Verdana"/>
                <a:cs typeface="Verdana"/>
              </a:rPr>
              <a:t>in</a:t>
            </a:r>
            <a:r>
              <a:rPr lang="en-GB" sz="1000" spc="-35" dirty="0">
                <a:latin typeface="Verdana"/>
                <a:cs typeface="Verdana"/>
              </a:rPr>
              <a:t> </a:t>
            </a:r>
            <a:r>
              <a:rPr lang="en-GB" sz="1000" spc="10" dirty="0">
                <a:latin typeface="Verdana"/>
                <a:cs typeface="Verdana"/>
              </a:rPr>
              <a:t>Challenging</a:t>
            </a:r>
            <a:r>
              <a:rPr lang="en-GB" sz="1000" spc="-40" dirty="0">
                <a:latin typeface="Verdana"/>
                <a:cs typeface="Verdana"/>
              </a:rPr>
              <a:t> </a:t>
            </a:r>
            <a:r>
              <a:rPr lang="en-GB" sz="1000" spc="5" dirty="0">
                <a:latin typeface="Verdana"/>
                <a:cs typeface="Verdana"/>
              </a:rPr>
              <a:t>Behaviour</a:t>
            </a:r>
            <a:r>
              <a:rPr lang="en-GB" sz="1000" spc="-35" dirty="0">
                <a:latin typeface="Verdana"/>
                <a:cs typeface="Verdana"/>
              </a:rPr>
              <a:t>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5011" y="102272"/>
            <a:ext cx="1149988" cy="84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4855" y="984209"/>
            <a:ext cx="764854" cy="8687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6420" y="902346"/>
            <a:ext cx="1084641" cy="1059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0930" y="1999197"/>
            <a:ext cx="1165479" cy="952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3502" y="1704629"/>
            <a:ext cx="735330" cy="0"/>
          </a:xfrm>
          <a:custGeom>
            <a:avLst/>
            <a:gdLst/>
            <a:ahLst/>
            <a:cxnLst/>
            <a:rect l="l" t="t" r="r" b="b"/>
            <a:pathLst>
              <a:path w="735329">
                <a:moveTo>
                  <a:pt x="0" y="0"/>
                </a:moveTo>
                <a:lnTo>
                  <a:pt x="735244" y="0"/>
                </a:lnTo>
              </a:path>
            </a:pathLst>
          </a:custGeom>
          <a:ln w="77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3502" y="1704629"/>
            <a:ext cx="0" cy="514984"/>
          </a:xfrm>
          <a:custGeom>
            <a:avLst/>
            <a:gdLst/>
            <a:ahLst/>
            <a:cxnLst/>
            <a:rect l="l" t="t" r="r" b="b"/>
            <a:pathLst>
              <a:path h="514985">
                <a:moveTo>
                  <a:pt x="0" y="514695"/>
                </a:moveTo>
                <a:lnTo>
                  <a:pt x="0" y="0"/>
                </a:lnTo>
              </a:path>
            </a:pathLst>
          </a:custGeom>
          <a:ln w="77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7052" y="120665"/>
            <a:ext cx="4494848" cy="2895167"/>
          </a:xfrm>
          <a:custGeom>
            <a:avLst/>
            <a:gdLst/>
            <a:ahLst/>
            <a:cxnLst/>
            <a:rect l="l" t="t" r="r" b="b"/>
            <a:pathLst>
              <a:path w="2973704" h="1673860">
                <a:moveTo>
                  <a:pt x="0" y="1673859"/>
                </a:moveTo>
                <a:lnTo>
                  <a:pt x="2973282" y="1673859"/>
                </a:lnTo>
                <a:lnTo>
                  <a:pt x="2973282" y="0"/>
                </a:lnTo>
                <a:lnTo>
                  <a:pt x="0" y="0"/>
                </a:lnTo>
                <a:lnTo>
                  <a:pt x="0" y="16738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640" y="3016249"/>
            <a:ext cx="9596120" cy="145771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6609" y="3774725"/>
            <a:ext cx="4228610" cy="2953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547052" y="3974102"/>
            <a:ext cx="4178167" cy="2454133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88900" marR="145415">
              <a:lnSpc>
                <a:spcPct val="112900"/>
              </a:lnSpc>
            </a:pPr>
            <a:r>
              <a:rPr sz="1600" spc="-20" dirty="0">
                <a:solidFill>
                  <a:srgbClr val="5E5E5E"/>
                </a:solidFill>
                <a:latin typeface="Verdana"/>
                <a:cs typeface="Verdana"/>
              </a:rPr>
              <a:t>“The </a:t>
            </a:r>
            <a:r>
              <a:rPr sz="1600" spc="-10" dirty="0">
                <a:solidFill>
                  <a:srgbClr val="5E5E5E"/>
                </a:solidFill>
                <a:latin typeface="Verdana"/>
                <a:cs typeface="Verdana"/>
              </a:rPr>
              <a:t>sine </a:t>
            </a:r>
            <a:r>
              <a:rPr sz="1600" spc="-5" dirty="0">
                <a:solidFill>
                  <a:srgbClr val="5E5E5E"/>
                </a:solidFill>
                <a:latin typeface="Verdana"/>
                <a:cs typeface="Verdana"/>
              </a:rPr>
              <a:t>qua </a:t>
            </a:r>
            <a:r>
              <a:rPr sz="1600" spc="5" dirty="0">
                <a:solidFill>
                  <a:srgbClr val="5E5E5E"/>
                </a:solidFill>
                <a:latin typeface="Verdana"/>
                <a:cs typeface="Verdana"/>
              </a:rPr>
              <a:t>non </a:t>
            </a:r>
            <a:r>
              <a:rPr sz="1600" spc="-5" dirty="0">
                <a:solidFill>
                  <a:srgbClr val="5E5E5E"/>
                </a:solidFill>
                <a:latin typeface="Verdana"/>
                <a:cs typeface="Verdana"/>
              </a:rPr>
              <a:t>of </a:t>
            </a:r>
            <a:r>
              <a:rPr sz="1600" spc="-30" dirty="0">
                <a:solidFill>
                  <a:srgbClr val="5E5E5E"/>
                </a:solidFill>
                <a:latin typeface="Verdana"/>
                <a:cs typeface="Verdana"/>
              </a:rPr>
              <a:t>PBS </a:t>
            </a:r>
            <a:r>
              <a:rPr sz="1600" spc="-15" dirty="0">
                <a:solidFill>
                  <a:srgbClr val="5E5E5E"/>
                </a:solidFill>
                <a:latin typeface="Verdana"/>
                <a:cs typeface="Verdana"/>
              </a:rPr>
              <a:t>is </a:t>
            </a:r>
            <a:r>
              <a:rPr sz="1600" spc="-25" dirty="0">
                <a:solidFill>
                  <a:srgbClr val="5E5E5E"/>
                </a:solidFill>
                <a:latin typeface="Verdana"/>
                <a:cs typeface="Verdana"/>
              </a:rPr>
              <a:t>its </a:t>
            </a:r>
            <a:r>
              <a:rPr sz="1600" dirty="0">
                <a:solidFill>
                  <a:srgbClr val="5E5E5E"/>
                </a:solidFill>
                <a:latin typeface="Verdana"/>
                <a:cs typeface="Verdana"/>
              </a:rPr>
              <a:t>focus </a:t>
            </a:r>
            <a:r>
              <a:rPr sz="1600" spc="5" dirty="0">
                <a:solidFill>
                  <a:srgbClr val="5E5E5E"/>
                </a:solidFill>
                <a:latin typeface="Verdana"/>
                <a:cs typeface="Verdana"/>
              </a:rPr>
              <a:t>on </a:t>
            </a:r>
            <a:r>
              <a:rPr sz="1600" spc="-15" dirty="0">
                <a:solidFill>
                  <a:srgbClr val="5E5E5E"/>
                </a:solidFill>
                <a:latin typeface="Verdana"/>
                <a:cs typeface="Verdana"/>
              </a:rPr>
              <a:t>assisting  </a:t>
            </a:r>
            <a:r>
              <a:rPr sz="1600" spc="-5" dirty="0">
                <a:solidFill>
                  <a:srgbClr val="5E5E5E"/>
                </a:solidFill>
                <a:latin typeface="Verdana"/>
                <a:cs typeface="Verdana"/>
              </a:rPr>
              <a:t>individuals </a:t>
            </a:r>
            <a:r>
              <a:rPr sz="1600" spc="-25" dirty="0">
                <a:solidFill>
                  <a:srgbClr val="5E5E5E"/>
                </a:solidFill>
                <a:latin typeface="Verdana"/>
                <a:cs typeface="Verdana"/>
              </a:rPr>
              <a:t>to </a:t>
            </a:r>
            <a:r>
              <a:rPr sz="1600" spc="-10" dirty="0">
                <a:solidFill>
                  <a:srgbClr val="5E5E5E"/>
                </a:solidFill>
                <a:latin typeface="Verdana"/>
                <a:cs typeface="Verdana"/>
              </a:rPr>
              <a:t>achieve comprehensive </a:t>
            </a:r>
            <a:r>
              <a:rPr sz="1600" spc="-20" dirty="0">
                <a:solidFill>
                  <a:srgbClr val="5E5E5E"/>
                </a:solidFill>
                <a:latin typeface="Verdana"/>
                <a:cs typeface="Verdana"/>
              </a:rPr>
              <a:t>lifestyle </a:t>
            </a:r>
            <a:r>
              <a:rPr sz="1600" dirty="0">
                <a:solidFill>
                  <a:srgbClr val="5E5E5E"/>
                </a:solidFill>
                <a:latin typeface="Verdana"/>
                <a:cs typeface="Verdana"/>
              </a:rPr>
              <a:t>change  with </a:t>
            </a:r>
            <a:r>
              <a:rPr sz="1600" spc="-35" dirty="0">
                <a:solidFill>
                  <a:srgbClr val="5E5E5E"/>
                </a:solidFill>
                <a:latin typeface="Verdana"/>
                <a:cs typeface="Verdana"/>
              </a:rPr>
              <a:t>a </a:t>
            </a:r>
            <a:r>
              <a:rPr sz="1600" dirty="0">
                <a:solidFill>
                  <a:srgbClr val="5E5E5E"/>
                </a:solidFill>
                <a:latin typeface="Verdana"/>
                <a:cs typeface="Verdana"/>
              </a:rPr>
              <a:t>view </a:t>
            </a:r>
            <a:r>
              <a:rPr sz="1600" spc="-25" dirty="0">
                <a:solidFill>
                  <a:srgbClr val="5E5E5E"/>
                </a:solidFill>
                <a:latin typeface="Verdana"/>
                <a:cs typeface="Verdana"/>
              </a:rPr>
              <a:t>to </a:t>
            </a:r>
            <a:r>
              <a:rPr sz="1600" dirty="0">
                <a:solidFill>
                  <a:srgbClr val="5E5E5E"/>
                </a:solidFill>
                <a:latin typeface="Verdana"/>
                <a:cs typeface="Verdana"/>
              </a:rPr>
              <a:t>improving </a:t>
            </a:r>
            <a:r>
              <a:rPr sz="1600" spc="-10" dirty="0">
                <a:solidFill>
                  <a:srgbClr val="5E5E5E"/>
                </a:solidFill>
                <a:latin typeface="Verdana"/>
                <a:cs typeface="Verdana"/>
              </a:rPr>
              <a:t>quality </a:t>
            </a:r>
            <a:r>
              <a:rPr sz="1600" spc="-5" dirty="0">
                <a:solidFill>
                  <a:srgbClr val="5E5E5E"/>
                </a:solidFill>
                <a:latin typeface="Verdana"/>
                <a:cs typeface="Verdana"/>
              </a:rPr>
              <a:t>of </a:t>
            </a:r>
            <a:r>
              <a:rPr sz="1600" spc="-35" dirty="0">
                <a:solidFill>
                  <a:srgbClr val="5E5E5E"/>
                </a:solidFill>
                <a:latin typeface="Verdana"/>
                <a:cs typeface="Verdana"/>
              </a:rPr>
              <a:t>life, </a:t>
            </a:r>
            <a:r>
              <a:rPr sz="1600" spc="60" dirty="0">
                <a:solidFill>
                  <a:srgbClr val="5E5E5E"/>
                </a:solidFill>
                <a:latin typeface="Arial"/>
                <a:cs typeface="Arial"/>
              </a:rPr>
              <a:t>not </a:t>
            </a:r>
            <a:r>
              <a:rPr sz="1600" spc="55" dirty="0">
                <a:solidFill>
                  <a:srgbClr val="5E5E5E"/>
                </a:solidFill>
                <a:latin typeface="Arial"/>
                <a:cs typeface="Arial"/>
              </a:rPr>
              <a:t>only for  </a:t>
            </a:r>
            <a:r>
              <a:rPr sz="1600" spc="35" dirty="0">
                <a:solidFill>
                  <a:srgbClr val="5E5E5E"/>
                </a:solidFill>
                <a:latin typeface="Arial"/>
                <a:cs typeface="Arial"/>
              </a:rPr>
              <a:t>persons</a:t>
            </a:r>
            <a:r>
              <a:rPr sz="16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5E5E5E"/>
                </a:solidFill>
                <a:latin typeface="Arial"/>
                <a:cs typeface="Arial"/>
              </a:rPr>
              <a:t>with</a:t>
            </a:r>
            <a:r>
              <a:rPr sz="16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5E5E5E"/>
                </a:solidFill>
                <a:latin typeface="Arial"/>
                <a:cs typeface="Arial"/>
              </a:rPr>
              <a:t>disabilities</a:t>
            </a:r>
            <a:r>
              <a:rPr sz="16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5E5E5E"/>
                </a:solidFill>
                <a:latin typeface="Arial"/>
                <a:cs typeface="Arial"/>
              </a:rPr>
              <a:t>but</a:t>
            </a:r>
            <a:r>
              <a:rPr sz="16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E5E5E"/>
                </a:solidFill>
                <a:latin typeface="Arial"/>
                <a:cs typeface="Arial"/>
              </a:rPr>
              <a:t>also</a:t>
            </a:r>
            <a:r>
              <a:rPr sz="16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5E5E5E"/>
                </a:solidFill>
                <a:latin typeface="Arial"/>
                <a:cs typeface="Arial"/>
              </a:rPr>
              <a:t>for</a:t>
            </a:r>
            <a:r>
              <a:rPr sz="16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5E5E5E"/>
                </a:solidFill>
                <a:latin typeface="Arial"/>
                <a:cs typeface="Arial"/>
              </a:rPr>
              <a:t>those</a:t>
            </a:r>
            <a:r>
              <a:rPr sz="16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5E5E5E"/>
                </a:solidFill>
                <a:latin typeface="Arial"/>
                <a:cs typeface="Arial"/>
              </a:rPr>
              <a:t>who</a:t>
            </a:r>
            <a:r>
              <a:rPr sz="1600" spc="-3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5E5E5E"/>
                </a:solidFill>
                <a:latin typeface="Arial"/>
                <a:cs typeface="Arial"/>
              </a:rPr>
              <a:t>support  </a:t>
            </a:r>
            <a:r>
              <a:rPr sz="1600" spc="30" dirty="0">
                <a:solidFill>
                  <a:srgbClr val="5E5E5E"/>
                </a:solidFill>
                <a:latin typeface="Arial"/>
                <a:cs typeface="Arial"/>
              </a:rPr>
              <a:t>them</a:t>
            </a:r>
            <a:r>
              <a:rPr sz="1600" spc="30" dirty="0">
                <a:solidFill>
                  <a:srgbClr val="5E5E5E"/>
                </a:solidFill>
                <a:latin typeface="Verdana"/>
                <a:cs typeface="Verdana"/>
              </a:rPr>
              <a:t>”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 dirty="0">
              <a:latin typeface="Verdana"/>
              <a:cs typeface="Verdana"/>
            </a:endParaRPr>
          </a:p>
          <a:p>
            <a:pPr algn="r">
              <a:lnSpc>
                <a:spcPct val="100000"/>
              </a:lnSpc>
            </a:pPr>
            <a:endParaRPr sz="1400" dirty="0">
              <a:latin typeface="Verdana"/>
              <a:cs typeface="Verdana"/>
            </a:endParaRPr>
          </a:p>
          <a:p>
            <a:pPr marL="88900" algn="r">
              <a:lnSpc>
                <a:spcPct val="100000"/>
              </a:lnSpc>
            </a:pPr>
            <a:r>
              <a:rPr sz="900" spc="-20" dirty="0">
                <a:solidFill>
                  <a:srgbClr val="5E5E5E"/>
                </a:solidFill>
                <a:latin typeface="Century"/>
                <a:cs typeface="Century"/>
              </a:rPr>
              <a:t>(Carr, </a:t>
            </a:r>
            <a:r>
              <a:rPr sz="900" spc="10" dirty="0">
                <a:solidFill>
                  <a:srgbClr val="5E5E5E"/>
                </a:solidFill>
                <a:latin typeface="Century"/>
                <a:cs typeface="Century"/>
              </a:rPr>
              <a:t>et </a:t>
            </a:r>
            <a:r>
              <a:rPr sz="900" spc="-20" dirty="0">
                <a:solidFill>
                  <a:srgbClr val="5E5E5E"/>
                </a:solidFill>
                <a:latin typeface="Century"/>
                <a:cs typeface="Century"/>
              </a:rPr>
              <a:t>al. </a:t>
            </a:r>
            <a:r>
              <a:rPr sz="900" spc="15" dirty="0">
                <a:solidFill>
                  <a:srgbClr val="5E5E5E"/>
                </a:solidFill>
                <a:latin typeface="Century"/>
                <a:cs typeface="Century"/>
              </a:rPr>
              <a:t>2002,</a:t>
            </a:r>
            <a:r>
              <a:rPr sz="900" spc="-95" dirty="0">
                <a:solidFill>
                  <a:srgbClr val="5E5E5E"/>
                </a:solidFill>
                <a:latin typeface="Century"/>
                <a:cs typeface="Century"/>
              </a:rPr>
              <a:t> </a:t>
            </a:r>
            <a:r>
              <a:rPr sz="900" spc="-20" dirty="0">
                <a:solidFill>
                  <a:srgbClr val="5E5E5E"/>
                </a:solidFill>
                <a:latin typeface="Century"/>
                <a:cs typeface="Century"/>
              </a:rPr>
              <a:t>p.7)</a:t>
            </a:r>
            <a:endParaRPr sz="900" dirty="0">
              <a:latin typeface="Century"/>
              <a:cs typeface="Century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7100" y="3215208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5D6FA542-409C-DE6F-8F8F-46FE74AEEB11}"/>
              </a:ext>
            </a:extLst>
          </p:cNvPr>
          <p:cNvSpPr/>
          <p:nvPr/>
        </p:nvSpPr>
        <p:spPr>
          <a:xfrm>
            <a:off x="5426565" y="104966"/>
            <a:ext cx="4956532" cy="2895167"/>
          </a:xfrm>
          <a:custGeom>
            <a:avLst/>
            <a:gdLst/>
            <a:ahLst/>
            <a:cxnLst/>
            <a:rect l="l" t="t" r="r" b="b"/>
            <a:pathLst>
              <a:path w="2973704" h="1673860">
                <a:moveTo>
                  <a:pt x="0" y="1673859"/>
                </a:moveTo>
                <a:lnTo>
                  <a:pt x="2973282" y="1673859"/>
                </a:lnTo>
                <a:lnTo>
                  <a:pt x="2973282" y="0"/>
                </a:lnTo>
                <a:lnTo>
                  <a:pt x="0" y="0"/>
                </a:lnTo>
                <a:lnTo>
                  <a:pt x="0" y="16738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3A497820-F213-34D6-025B-6A3394FDA1C0}"/>
              </a:ext>
            </a:extLst>
          </p:cNvPr>
          <p:cNvSpPr txBox="1"/>
          <p:nvPr/>
        </p:nvSpPr>
        <p:spPr>
          <a:xfrm>
            <a:off x="6123877" y="267738"/>
            <a:ext cx="2733510" cy="1353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ts val="895"/>
              </a:lnSpc>
              <a:spcBef>
                <a:spcPts val="25"/>
              </a:spcBef>
            </a:pPr>
            <a:r>
              <a:rPr lang="cy-GB" sz="1400" dirty="0">
                <a:solidFill>
                  <a:srgbClr val="53585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Pwy mae’n feddwl yw e?</a:t>
            </a:r>
            <a:endParaRPr lang="en-GB" sz="1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A225E903-7661-229B-4356-402F77B67832}"/>
              </a:ext>
            </a:extLst>
          </p:cNvPr>
          <p:cNvSpPr txBox="1"/>
          <p:nvPr/>
        </p:nvSpPr>
        <p:spPr>
          <a:xfrm>
            <a:off x="5521436" y="438013"/>
            <a:ext cx="3671332" cy="25492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38100">
              <a:lnSpc>
                <a:spcPct val="117000"/>
              </a:lnSpc>
              <a:spcBef>
                <a:spcPts val="60"/>
              </a:spcBef>
              <a:spcAft>
                <a:spcPts val="0"/>
              </a:spcAft>
            </a:pPr>
            <a:r>
              <a:rPr lang="cy-GB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Uwch Ddarlithydd wedi ymddeol yn gynnar yn y maes Anableddau Deallus yng Nghanolfan Tizard, wedi gweithio yn y meysydd seicoleg, gwasanaethau uniongyrchol a gofalwr i’r teulu hefyd</a:t>
            </a:r>
            <a:endParaRPr lang="en-GB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55"/>
              </a:spcBef>
            </a:pP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GB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y-GB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Ymgynghorydd/awdur/mentor/goruchwyliwr Annibynnol</a:t>
            </a:r>
            <a:endParaRPr lang="en-GB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GB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38100">
              <a:lnSpc>
                <a:spcPct val="117000"/>
              </a:lnSpc>
            </a:pPr>
            <a:r>
              <a:rPr lang="cy-GB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Golygydd ar y cyd, a chyfrannwr i Understanding &amp; Responding to Behaviour (2019, Pavilion)</a:t>
            </a:r>
            <a:endParaRPr lang="en-GB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GB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y-GB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Supporting Positive Behaviour (2020, JKP) (ISBN 9781787751323)</a:t>
            </a:r>
            <a:endParaRPr lang="en-GB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20"/>
              </a:spcBef>
            </a:pPr>
            <a:r>
              <a: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GB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7000"/>
              </a:lnSpc>
              <a:spcBef>
                <a:spcPts val="5"/>
              </a:spcBef>
            </a:pPr>
            <a:r>
              <a:rPr lang="cy-GB" sz="1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Practice Leadership in Challenging Behaviour Services (March, 2022, JKP) (ISBN 9781839971006)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48985AA9-A867-7546-D1E1-388BF80640B6}"/>
              </a:ext>
            </a:extLst>
          </p:cNvPr>
          <p:cNvSpPr/>
          <p:nvPr/>
        </p:nvSpPr>
        <p:spPr>
          <a:xfrm>
            <a:off x="9257543" y="96436"/>
            <a:ext cx="1149988" cy="84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9D02223F-34E8-52AF-4FA0-06AD889210AA}"/>
              </a:ext>
            </a:extLst>
          </p:cNvPr>
          <p:cNvSpPr/>
          <p:nvPr/>
        </p:nvSpPr>
        <p:spPr>
          <a:xfrm>
            <a:off x="9278952" y="896510"/>
            <a:ext cx="1084641" cy="1059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E8510E8E-014D-5ED5-F95D-E7E07AD14F6C}"/>
              </a:ext>
            </a:extLst>
          </p:cNvPr>
          <p:cNvSpPr/>
          <p:nvPr/>
        </p:nvSpPr>
        <p:spPr>
          <a:xfrm>
            <a:off x="9263462" y="1993361"/>
            <a:ext cx="1165479" cy="952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1">
            <a:extLst>
              <a:ext uri="{FF2B5EF4-FFF2-40B4-BE49-F238E27FC236}">
                <a16:creationId xmlns:a16="http://schemas.microsoft.com/office/drawing/2014/main" id="{F8846E76-1E09-5075-828A-398DA3F2317A}"/>
              </a:ext>
            </a:extLst>
          </p:cNvPr>
          <p:cNvSpPr/>
          <p:nvPr/>
        </p:nvSpPr>
        <p:spPr>
          <a:xfrm>
            <a:off x="546100" y="577850"/>
            <a:ext cx="41910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84150" marR="147320">
              <a:lnSpc>
                <a:spcPct val="97000"/>
              </a:lnSpc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if</a:t>
            </a:r>
            <a:r>
              <a:rPr lang="en-US" sz="1800" spc="-9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positive</a:t>
            </a:r>
            <a:r>
              <a:rPr lang="en-US" sz="1800" spc="-9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behaviour</a:t>
            </a:r>
            <a:r>
              <a:rPr lang="en-US" sz="1800" spc="-9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support</a:t>
            </a:r>
            <a:r>
              <a:rPr lang="en-US" sz="1800" spc="-9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simply</a:t>
            </a:r>
            <a:r>
              <a:rPr lang="en-US" sz="1800" spc="-9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encourages</a:t>
            </a:r>
            <a:r>
              <a:rPr lang="en-US" sz="1800" spc="-9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you to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measure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behaviour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, and not get a sense of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who the person is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, what they need, how is it any more humane</a:t>
            </a:r>
            <a:r>
              <a:rPr lang="en-US" sz="1800" spc="-145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than</a:t>
            </a:r>
            <a:r>
              <a:rPr lang="en-US" sz="1800" spc="-145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what</a:t>
            </a:r>
            <a:r>
              <a:rPr lang="en-US" sz="1800" spc="-145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has</a:t>
            </a:r>
            <a:r>
              <a:rPr lang="en-US" sz="1800" spc="-145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not</a:t>
            </a:r>
            <a:r>
              <a:rPr lang="en-US" sz="1800" spc="-145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spc="-15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worked</a:t>
            </a:r>
            <a:r>
              <a:rPr lang="en-US" sz="1800" spc="-14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before?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3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48639" y="312632"/>
            <a:ext cx="3668607" cy="2551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57561" y="323553"/>
            <a:ext cx="3659685" cy="2404504"/>
          </a:xfrm>
          <a:prstGeom prst="rect">
            <a:avLst/>
          </a:prstGeom>
          <a:ln w="3175">
            <a:noFill/>
          </a:ln>
        </p:spPr>
        <p:txBody>
          <a:bodyPr vert="horz" wrap="square" lIns="0" tIns="381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</a:pPr>
            <a:r>
              <a:rPr spc="20" dirty="0">
                <a:solidFill>
                  <a:srgbClr val="5E5E5E"/>
                </a:solidFill>
                <a:latin typeface="Arial"/>
                <a:cs typeface="Arial"/>
              </a:rPr>
              <a:t>Prevent, Teach,</a:t>
            </a:r>
            <a:r>
              <a:rPr spc="-19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5E5E5E"/>
                </a:solidFill>
                <a:latin typeface="Arial"/>
                <a:cs typeface="Arial"/>
              </a:rPr>
              <a:t>Reinforce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Arial"/>
              <a:cs typeface="Arial"/>
            </a:endParaRPr>
          </a:p>
          <a:p>
            <a:pPr marL="154305" marR="245745"/>
            <a:r>
              <a:rPr sz="1600" spc="-25" dirty="0">
                <a:solidFill>
                  <a:srgbClr val="5E5E5E"/>
                </a:solidFill>
                <a:latin typeface="Verdana"/>
                <a:cs typeface="Verdana"/>
              </a:rPr>
              <a:t>avoid/amend</a:t>
            </a:r>
            <a:r>
              <a:rPr sz="1600" spc="-95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5E5E5E"/>
                </a:solidFill>
                <a:latin typeface="Verdana"/>
                <a:cs typeface="Verdana"/>
              </a:rPr>
              <a:t>predictors</a:t>
            </a:r>
            <a:r>
              <a:rPr sz="1600" spc="-9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5E5E5E"/>
                </a:solidFill>
                <a:latin typeface="Verdana"/>
                <a:cs typeface="Verdana"/>
              </a:rPr>
              <a:t>(establishing</a:t>
            </a:r>
            <a:r>
              <a:rPr sz="1600" spc="-9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5E5E5E"/>
                </a:solidFill>
                <a:latin typeface="Verdana"/>
                <a:cs typeface="Verdana"/>
              </a:rPr>
              <a:t>operations</a:t>
            </a:r>
            <a:r>
              <a:rPr sz="1600" spc="-9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E5E5E"/>
                </a:solidFill>
                <a:latin typeface="Verdana"/>
                <a:cs typeface="Verdana"/>
              </a:rPr>
              <a:t>and</a:t>
            </a:r>
            <a:r>
              <a:rPr sz="1600" spc="-9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5E5E5E"/>
                </a:solidFill>
                <a:latin typeface="Verdana"/>
                <a:cs typeface="Verdana"/>
              </a:rPr>
              <a:t>antecedents)  </a:t>
            </a:r>
            <a:r>
              <a:rPr sz="1600" spc="-15" dirty="0">
                <a:solidFill>
                  <a:srgbClr val="5E5E5E"/>
                </a:solidFill>
                <a:latin typeface="Verdana"/>
                <a:cs typeface="Verdana"/>
              </a:rPr>
              <a:t>teach</a:t>
            </a:r>
            <a:r>
              <a:rPr sz="1600" spc="-10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5E5E5E"/>
                </a:solidFill>
                <a:latin typeface="Verdana"/>
                <a:cs typeface="Verdana"/>
              </a:rPr>
              <a:t>replacement</a:t>
            </a:r>
            <a:r>
              <a:rPr sz="1600" spc="-95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5E5E5E"/>
                </a:solidFill>
                <a:latin typeface="Verdana"/>
                <a:cs typeface="Verdana"/>
              </a:rPr>
              <a:t>or</a:t>
            </a:r>
            <a:r>
              <a:rPr sz="1600" spc="-95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E5E5E"/>
                </a:solidFill>
                <a:latin typeface="Verdana"/>
                <a:cs typeface="Verdana"/>
              </a:rPr>
              <a:t>competing</a:t>
            </a:r>
            <a:r>
              <a:rPr sz="1600" spc="-95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5E5E5E"/>
                </a:solidFill>
                <a:latin typeface="Verdana"/>
                <a:cs typeface="Verdana"/>
              </a:rPr>
              <a:t>behaviour</a:t>
            </a:r>
            <a:endParaRPr sz="1600" dirty="0">
              <a:latin typeface="Verdana"/>
              <a:cs typeface="Verdana"/>
            </a:endParaRPr>
          </a:p>
          <a:p>
            <a:pPr>
              <a:spcBef>
                <a:spcPts val="15"/>
              </a:spcBef>
            </a:pPr>
            <a:endParaRPr sz="1600" dirty="0">
              <a:latin typeface="Verdana"/>
              <a:cs typeface="Verdana"/>
            </a:endParaRPr>
          </a:p>
          <a:p>
            <a:pPr marL="154305"/>
            <a:r>
              <a:rPr sz="1600" spc="-20" dirty="0">
                <a:solidFill>
                  <a:srgbClr val="5E5E5E"/>
                </a:solidFill>
                <a:latin typeface="Verdana"/>
                <a:cs typeface="Verdana"/>
              </a:rPr>
              <a:t>reinforce</a:t>
            </a:r>
            <a:r>
              <a:rPr sz="1600" spc="-10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5E5E5E"/>
                </a:solidFill>
                <a:latin typeface="Verdana"/>
                <a:cs typeface="Verdana"/>
              </a:rPr>
              <a:t>differentially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6100" y="272805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9168" y="3001011"/>
            <a:ext cx="10157773" cy="45719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168" y="3136801"/>
            <a:ext cx="4862923" cy="4250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0900" y="3418081"/>
            <a:ext cx="4146011" cy="3440557"/>
          </a:xfrm>
          <a:prstGeom prst="rect">
            <a:avLst/>
          </a:prstGeom>
          <a:ln w="3175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449580" marR="243840" indent="5715" algn="r">
              <a:lnSpc>
                <a:spcPct val="110700"/>
              </a:lnSpc>
              <a:spcBef>
                <a:spcPts val="100"/>
              </a:spcBef>
            </a:pPr>
            <a:r>
              <a:rPr sz="1050" spc="-30" dirty="0">
                <a:latin typeface="Verdana"/>
                <a:cs typeface="Verdana"/>
              </a:rPr>
              <a:t>Sometimes,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it’s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35" dirty="0">
                <a:latin typeface="Arial"/>
                <a:cs typeface="Arial"/>
              </a:rPr>
              <a:t>pretty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obvious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20" dirty="0">
                <a:latin typeface="Verdana"/>
                <a:cs typeface="Verdana"/>
              </a:rPr>
              <a:t>to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see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if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someone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is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30" dirty="0">
                <a:latin typeface="Arial"/>
                <a:cs typeface="Arial"/>
              </a:rPr>
              <a:t>ignored,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lonely,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or 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15" dirty="0">
                <a:latin typeface="Arial"/>
                <a:cs typeface="Arial"/>
              </a:rPr>
              <a:t>bored</a:t>
            </a:r>
            <a:r>
              <a:rPr sz="1050" spc="15" dirty="0">
                <a:latin typeface="Verdana"/>
                <a:cs typeface="Verdana"/>
              </a:rPr>
              <a:t>.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Try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to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see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the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obvious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things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(‘the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elephants’)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other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people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are </a:t>
            </a:r>
            <a:r>
              <a:rPr sz="1050" spc="-15" dirty="0">
                <a:latin typeface="Verdana"/>
                <a:cs typeface="Verdana"/>
              </a:rPr>
              <a:t> ignoring.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Elephants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will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squeeze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the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life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out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of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people</a:t>
            </a:r>
            <a:endParaRPr sz="1050" dirty="0">
              <a:latin typeface="Verdana"/>
              <a:cs typeface="Verdana"/>
            </a:endParaRPr>
          </a:p>
          <a:p>
            <a:pPr marL="657225" marR="236854" indent="24765" algn="r">
              <a:lnSpc>
                <a:spcPct val="110700"/>
              </a:lnSpc>
              <a:spcBef>
                <a:spcPts val="430"/>
              </a:spcBef>
            </a:pPr>
            <a:r>
              <a:rPr sz="1050" spc="-10" dirty="0">
                <a:latin typeface="Verdana"/>
                <a:cs typeface="Verdana"/>
              </a:rPr>
              <a:t>You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no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more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need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a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functional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assessment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to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sort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these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all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too </a:t>
            </a:r>
            <a:r>
              <a:rPr sz="1050" spc="-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common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situations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than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you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do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a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thermonuclear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detonation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to</a:t>
            </a:r>
            <a:endParaRPr sz="1050" dirty="0">
              <a:latin typeface="Verdana"/>
              <a:cs typeface="Verdana"/>
            </a:endParaRPr>
          </a:p>
          <a:p>
            <a:pPr marR="237490" algn="r">
              <a:lnSpc>
                <a:spcPct val="100000"/>
              </a:lnSpc>
              <a:spcBef>
                <a:spcPts val="75"/>
              </a:spcBef>
            </a:pPr>
            <a:r>
              <a:rPr sz="1050" spc="-15" dirty="0">
                <a:latin typeface="Verdana"/>
                <a:cs typeface="Verdana"/>
              </a:rPr>
              <a:t>get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a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level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playing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15" dirty="0">
                <a:latin typeface="Cambria"/>
                <a:cs typeface="Cambria"/>
              </a:rPr>
              <a:t>ﬁ</a:t>
            </a:r>
            <a:r>
              <a:rPr sz="1050" spc="-15" dirty="0">
                <a:latin typeface="Verdana"/>
                <a:cs typeface="Verdana"/>
              </a:rPr>
              <a:t>eld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Verdana"/>
              <a:cs typeface="Verdana"/>
            </a:endParaRPr>
          </a:p>
          <a:p>
            <a:pPr marL="616585" marR="234950" indent="190500" algn="r">
              <a:lnSpc>
                <a:spcPct val="110700"/>
              </a:lnSpc>
            </a:pPr>
            <a:r>
              <a:rPr sz="1050" spc="-20" dirty="0">
                <a:latin typeface="Verdana"/>
                <a:cs typeface="Verdana"/>
              </a:rPr>
              <a:t>Before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reaching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for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functional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analysis,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or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prescriptions,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or  technologically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enticing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interventions,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before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you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blame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the 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person,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work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out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whether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the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person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you’re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there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to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support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has</a:t>
            </a:r>
            <a:endParaRPr sz="1050" dirty="0">
              <a:latin typeface="Verdana"/>
              <a:cs typeface="Verdana"/>
            </a:endParaRPr>
          </a:p>
          <a:p>
            <a:pPr marR="234950" algn="r">
              <a:lnSpc>
                <a:spcPct val="100000"/>
              </a:lnSpc>
              <a:spcBef>
                <a:spcPts val="75"/>
              </a:spcBef>
            </a:pPr>
            <a:r>
              <a:rPr sz="1050" spc="-15" dirty="0">
                <a:latin typeface="Verdana"/>
                <a:cs typeface="Verdana"/>
              </a:rPr>
              <a:t>got</a:t>
            </a:r>
            <a:r>
              <a:rPr sz="1050" spc="-95" dirty="0">
                <a:latin typeface="Verdana"/>
                <a:cs typeface="Verdana"/>
              </a:rPr>
              <a:t> </a:t>
            </a:r>
            <a:r>
              <a:rPr sz="1050" spc="-5" dirty="0">
                <a:latin typeface="Arial"/>
                <a:cs typeface="Arial"/>
              </a:rPr>
              <a:t>a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good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life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Arial"/>
              <a:cs typeface="Arial"/>
            </a:endParaRPr>
          </a:p>
          <a:p>
            <a:pPr marL="1691639" marR="217804" indent="-217804" algn="r">
              <a:lnSpc>
                <a:spcPct val="117700"/>
              </a:lnSpc>
              <a:spcBef>
                <a:spcPts val="5"/>
              </a:spcBef>
            </a:pPr>
            <a:r>
              <a:rPr sz="1050" spc="5" dirty="0">
                <a:latin typeface="Verdana"/>
                <a:cs typeface="Verdana"/>
              </a:rPr>
              <a:t>Are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they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25" dirty="0">
                <a:latin typeface="Arial"/>
                <a:cs typeface="Arial"/>
              </a:rPr>
              <a:t>secure,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happy</a:t>
            </a:r>
            <a:r>
              <a:rPr sz="1050" spc="35" dirty="0">
                <a:latin typeface="Verdana"/>
                <a:cs typeface="Verdana"/>
              </a:rPr>
              <a:t>?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Are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they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25" dirty="0">
                <a:latin typeface="Arial"/>
                <a:cs typeface="Arial"/>
              </a:rPr>
              <a:t>loved</a:t>
            </a:r>
            <a:r>
              <a:rPr sz="1050" spc="25" dirty="0">
                <a:latin typeface="Verdana"/>
                <a:cs typeface="Verdana"/>
              </a:rPr>
              <a:t>? 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Are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they</a:t>
            </a:r>
            <a:r>
              <a:rPr sz="1050" spc="-60" dirty="0">
                <a:latin typeface="Verdana"/>
                <a:cs typeface="Verdana"/>
              </a:rPr>
              <a:t> </a:t>
            </a:r>
            <a:r>
              <a:rPr sz="1050" spc="45" dirty="0">
                <a:latin typeface="Arial"/>
                <a:cs typeface="Arial"/>
              </a:rPr>
              <a:t>living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Verdana"/>
                <a:cs typeface="Verdana"/>
              </a:rPr>
              <a:t>the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life</a:t>
            </a:r>
            <a:r>
              <a:rPr sz="1050" spc="-6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they</a:t>
            </a:r>
            <a:r>
              <a:rPr sz="1050" spc="-6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need?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80423" y="6963366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721F3E36-E201-EBD4-DADC-001417A7174E}"/>
              </a:ext>
            </a:extLst>
          </p:cNvPr>
          <p:cNvSpPr/>
          <p:nvPr/>
        </p:nvSpPr>
        <p:spPr>
          <a:xfrm>
            <a:off x="5956301" y="354642"/>
            <a:ext cx="4048554" cy="2551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153035"/>
            <a:r>
              <a:rPr lang="cy-GB" sz="1800" dirty="0">
                <a:solidFill>
                  <a:srgbClr val="5E5E5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Atal, Dysgu, Atgyfnerthu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3035" marR="244475">
              <a:spcBef>
                <a:spcPts val="5"/>
              </a:spcBef>
              <a:spcAft>
                <a:spcPts val="0"/>
              </a:spcAft>
            </a:pPr>
            <a:r>
              <a:rPr lang="cy-GB" sz="1600" spc="-20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osgoi/diwygio pethau i ragweld (sefydlu gweithredoedd a phethau blaenorol) dysgu ymddygiad i ddisodli neu gystadlu</a:t>
            </a:r>
          </a:p>
          <a:p>
            <a:pPr marL="153035" marR="244475">
              <a:spcBef>
                <a:spcPts val="5"/>
              </a:spcBef>
              <a:spcAft>
                <a:spcPts val="0"/>
              </a:spcAft>
            </a:pP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3035"/>
            <a:r>
              <a:rPr lang="cy-GB" sz="1600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atgyfnerthu’n wahanredol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3035" marR="244475">
              <a:lnSpc>
                <a:spcPct val="277000"/>
              </a:lnSpc>
              <a:spcBef>
                <a:spcPts val="5"/>
              </a:spcBef>
              <a:spcAft>
                <a:spcPts val="0"/>
              </a:spcAft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BB29B3AE-C24B-7636-5F7D-7B25A5BD4858}"/>
              </a:ext>
            </a:extLst>
          </p:cNvPr>
          <p:cNvSpPr/>
          <p:nvPr/>
        </p:nvSpPr>
        <p:spPr>
          <a:xfrm>
            <a:off x="5365102" y="3141884"/>
            <a:ext cx="5111840" cy="4245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447675" marR="248920" indent="5715" algn="r">
              <a:lnSpc>
                <a:spcPct val="108000"/>
              </a:lnSpc>
              <a:spcBef>
                <a:spcPts val="155"/>
              </a:spcBef>
              <a:spcAft>
                <a:spcPts val="0"/>
              </a:spcAft>
            </a:pPr>
            <a:r>
              <a:rPr lang="cy-GB" sz="10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Weithiau, mae’n eithaf amlwg gweld os yw rhywun yn cael eu hanwybyddu, yn unig, neu wedi diflasu. Ceisiwch weld y pethau amlwg (‘yr eleffantod’) y mae pobl eraill yn eu hanwybyddu. Bydd eleffantod yn gwasgu’r enaid allan o bobl</a:t>
            </a:r>
            <a:endParaRPr lang="en-GB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55955" marR="241935" indent="24765" algn="r">
              <a:lnSpc>
                <a:spcPct val="108000"/>
              </a:lnSpc>
              <a:spcBef>
                <a:spcPts val="435"/>
              </a:spcBef>
              <a:spcAft>
                <a:spcPts val="0"/>
              </a:spcAft>
            </a:pPr>
            <a:r>
              <a:rPr lang="cy-GB" sz="1050" spc="-2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Nid oes angen asesiad gweithredol arnoch mwyach i drefnu’r sefyllfaoedd cyffredin hyn nag sydd angen taniad thermoniwclear i</a:t>
            </a:r>
            <a:endParaRPr lang="en-GB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41935" algn="r">
              <a:spcBef>
                <a:spcPts val="5"/>
              </a:spcBef>
              <a:spcAft>
                <a:spcPts val="0"/>
              </a:spcAft>
            </a:pPr>
            <a:r>
              <a:rPr lang="cy-GB" sz="10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gael tegwch </a:t>
            </a:r>
            <a:endParaRPr lang="en-GB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spcBef>
                <a:spcPts val="5"/>
              </a:spcBef>
            </a:pPr>
            <a:r>
              <a:rPr lang="en-US" sz="105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 </a:t>
            </a:r>
            <a:endParaRPr lang="en-GB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14680" marR="239395" indent="190500" algn="r">
              <a:lnSpc>
                <a:spcPct val="108000"/>
              </a:lnSpc>
              <a:spcAft>
                <a:spcPts val="0"/>
              </a:spcAft>
            </a:pPr>
            <a:r>
              <a:rPr lang="cy-GB" sz="10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Cyn estyn am ddadansoddiad gweithredol, neu bresgripsiynau, neu ymyrraethau technolegol deniadol, cyn i chi roi bai ar yr unigolyn, ystyriwch a oes gan yr unigolyn yr ydych yno i’w cefnogi</a:t>
            </a:r>
            <a:endParaRPr lang="en-GB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39395" algn="r">
              <a:spcBef>
                <a:spcPts val="5"/>
              </a:spcBef>
              <a:spcAft>
                <a:spcPts val="0"/>
              </a:spcAft>
            </a:pPr>
            <a:r>
              <a:rPr lang="cy-GB" sz="10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fywyd da</a:t>
            </a:r>
            <a:endParaRPr lang="en-GB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spcBef>
                <a:spcPts val="50"/>
              </a:spcBef>
            </a:pPr>
            <a:r>
              <a:rPr lang="en-US" sz="10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/>
            <a:r>
              <a:rPr lang="cy-GB" sz="10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Ydyn nhw’n ddiogel, hapus? </a:t>
            </a:r>
          </a:p>
          <a:p>
            <a:pPr algn="r"/>
            <a:r>
              <a:rPr lang="cy-GB" sz="10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Ydyn nhw’n cael eu caru? </a:t>
            </a:r>
          </a:p>
          <a:p>
            <a:pPr algn="r"/>
            <a:r>
              <a:rPr lang="cy-GB" sz="10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Ydyn nhw’n byw y bywyd sydd ei angen arnynt</a:t>
            </a:r>
            <a:endParaRPr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6">
            <a:extLst>
              <a:ext uri="{FF2B5EF4-FFF2-40B4-BE49-F238E27FC236}">
                <a16:creationId xmlns:a16="http://schemas.microsoft.com/office/drawing/2014/main" id="{3FE0AF25-4103-3F00-D4DF-C6AD089406B1}"/>
              </a:ext>
            </a:extLst>
          </p:cNvPr>
          <p:cNvSpPr/>
          <p:nvPr/>
        </p:nvSpPr>
        <p:spPr>
          <a:xfrm>
            <a:off x="472440" y="94211"/>
            <a:ext cx="4836160" cy="2887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248629" y="675573"/>
            <a:ext cx="1143000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00" i="1" spc="3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H</a:t>
            </a:r>
            <a:r>
              <a:rPr sz="1400" i="1" spc="3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e</a:t>
            </a:r>
            <a:r>
              <a:rPr lang="en-GB" sz="1400" i="1" spc="-9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a</a:t>
            </a:r>
            <a:r>
              <a:rPr sz="1400" i="1" spc="-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lth</a:t>
            </a:r>
            <a:endParaRPr sz="1400" dirty="0">
              <a:latin typeface="Lucida Sans" panose="020B0602030504020204" pitchFamily="34" charset="0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520" y="619079"/>
            <a:ext cx="1809551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00" i="1" spc="-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F</a:t>
            </a:r>
            <a:r>
              <a:rPr lang="en-GB" sz="1400" i="1" spc="-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a</a:t>
            </a:r>
            <a:r>
              <a:rPr sz="1400" i="1" spc="-5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mily</a:t>
            </a:r>
            <a:r>
              <a:rPr sz="1400" i="1" spc="-9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400" i="1" spc="10" dirty="0">
                <a:solidFill>
                  <a:srgbClr val="53585F"/>
                </a:solidFill>
                <a:latin typeface="Lucida Sans"/>
                <a:cs typeface="Lucida Sans"/>
              </a:rPr>
              <a:t>&amp;</a:t>
            </a:r>
            <a:r>
              <a:rPr sz="1400" i="1" spc="-90" dirty="0">
                <a:solidFill>
                  <a:srgbClr val="53585F"/>
                </a:solidFill>
                <a:latin typeface="Lucida Sans"/>
                <a:cs typeface="Lucida Sans"/>
              </a:rPr>
              <a:t> </a:t>
            </a:r>
            <a:r>
              <a:rPr sz="1400" i="1" dirty="0">
                <a:solidFill>
                  <a:srgbClr val="53585F"/>
                </a:solidFill>
                <a:latin typeface="Lucida Sans"/>
                <a:cs typeface="Lucida Sans"/>
              </a:rPr>
              <a:t>Friends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006" y="1109659"/>
            <a:ext cx="4607427" cy="177978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20"/>
              </a:spcBef>
              <a:tabLst>
                <a:tab pos="1398905" algn="l"/>
              </a:tabLst>
            </a:pPr>
            <a:r>
              <a:rPr sz="1400" i="1" spc="1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Service</a:t>
            </a:r>
            <a:r>
              <a:rPr sz="1400" i="1" spc="-5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400" i="1" spc="2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competency	</a:t>
            </a:r>
            <a:r>
              <a:rPr lang="en-GB" sz="1400" i="1" spc="2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      </a:t>
            </a:r>
            <a:r>
              <a:rPr sz="1400" i="1" spc="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Person-</a:t>
            </a:r>
            <a:r>
              <a:rPr sz="1400" i="1" spc="5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centred</a:t>
            </a:r>
            <a:r>
              <a:rPr sz="1400" i="1" spc="-7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400" i="1" spc="-2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pl</a:t>
            </a:r>
            <a:r>
              <a:rPr lang="en-GB" sz="1400" i="1" spc="-2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a</a:t>
            </a:r>
            <a:r>
              <a:rPr sz="1400" i="1" spc="-25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nning</a:t>
            </a:r>
            <a:endParaRPr sz="1400" dirty="0">
              <a:latin typeface="Lucida Sans" panose="020B0602030504020204" pitchFamily="34" charset="0"/>
              <a:cs typeface="Lucida Sans"/>
            </a:endParaRPr>
          </a:p>
          <a:p>
            <a:pPr marL="35560" algn="ctr">
              <a:lnSpc>
                <a:spcPct val="100000"/>
              </a:lnSpc>
              <a:spcBef>
                <a:spcPts val="5"/>
              </a:spcBef>
            </a:pPr>
            <a:endParaRPr lang="en-GB" sz="1400" dirty="0">
              <a:latin typeface="Lucida Sans" panose="020B0602030504020204" pitchFamily="34" charset="0"/>
              <a:cs typeface="Lucida Sans"/>
            </a:endParaRPr>
          </a:p>
          <a:p>
            <a:pPr marL="35560">
              <a:lnSpc>
                <a:spcPct val="100000"/>
              </a:lnSpc>
              <a:spcBef>
                <a:spcPts val="5"/>
              </a:spcBef>
            </a:pPr>
            <a:r>
              <a:rPr sz="1400" i="1" spc="2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An</a:t>
            </a:r>
            <a:r>
              <a:rPr sz="1400" i="1" spc="-6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400" i="1" spc="-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interesting</a:t>
            </a:r>
            <a:r>
              <a:rPr sz="1400" i="1" spc="-5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lang="en-GB" sz="1400" i="1" spc="-2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a</a:t>
            </a:r>
            <a:r>
              <a:rPr sz="1400" i="1" spc="-20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nd</a:t>
            </a:r>
            <a:r>
              <a:rPr sz="1400" i="1" spc="-5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lang="en-GB" sz="1400" i="1" spc="-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a</a:t>
            </a:r>
            <a:r>
              <a:rPr sz="1400" i="1" spc="-5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ctive</a:t>
            </a:r>
            <a:r>
              <a:rPr sz="1400" i="1" spc="-5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400" i="1" spc="-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life</a:t>
            </a:r>
            <a:endParaRPr sz="1400" dirty="0">
              <a:latin typeface="Lucida Sans" panose="020B0602030504020204" pitchFamily="34" charset="0"/>
              <a:cs typeface="Lucida Sans"/>
            </a:endParaRPr>
          </a:p>
          <a:p>
            <a:pPr marL="189230" algn="r">
              <a:lnSpc>
                <a:spcPct val="100000"/>
              </a:lnSpc>
              <a:spcBef>
                <a:spcPts val="484"/>
              </a:spcBef>
              <a:tabLst>
                <a:tab pos="1497965" algn="l"/>
              </a:tabLst>
            </a:pPr>
            <a:r>
              <a:rPr sz="1400" i="1" spc="1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Belonging	</a:t>
            </a:r>
            <a:r>
              <a:rPr sz="1400" i="1" spc="2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Time</a:t>
            </a:r>
            <a:r>
              <a:rPr sz="1400" i="1" spc="-6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400" i="1" spc="-1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for</a:t>
            </a:r>
            <a:r>
              <a:rPr sz="1400" i="1" spc="-6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400" i="1" spc="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the</a:t>
            </a:r>
            <a:r>
              <a:rPr sz="1400" i="1" spc="-6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400" i="1" spc="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person</a:t>
            </a:r>
            <a:endParaRPr sz="1400" dirty="0">
              <a:latin typeface="Lucida Sans" panose="020B0602030504020204" pitchFamily="34" charset="0"/>
              <a:cs typeface="Lucida Sans"/>
            </a:endParaRPr>
          </a:p>
          <a:p>
            <a:pPr marL="1057910" marR="342900" indent="-640715" algn="ctr">
              <a:lnSpc>
                <a:spcPct val="205399"/>
              </a:lnSpc>
              <a:spcBef>
                <a:spcPts val="70"/>
              </a:spcBef>
              <a:tabLst>
                <a:tab pos="1677035" algn="l"/>
              </a:tabLst>
            </a:pPr>
            <a:r>
              <a:rPr sz="1400" i="1" spc="35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C</a:t>
            </a:r>
            <a:r>
              <a:rPr sz="1400" i="1" spc="15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om</a:t>
            </a:r>
            <a:r>
              <a:rPr sz="1400" i="1" spc="10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m</a:t>
            </a:r>
            <a:r>
              <a:rPr sz="1400" i="1" spc="15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unic</a:t>
            </a:r>
            <a:r>
              <a:rPr lang="en-GB" sz="1400" i="1" spc="-9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a</a:t>
            </a:r>
            <a:r>
              <a:rPr sz="1400" i="1" spc="5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tion</a:t>
            </a:r>
            <a:r>
              <a:rPr sz="1400" i="1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		</a:t>
            </a:r>
            <a:r>
              <a:rPr sz="1400" i="1" spc="0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R</a:t>
            </a:r>
            <a:r>
              <a:rPr lang="en-GB" sz="1400" i="1" spc="-114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a</a:t>
            </a:r>
            <a:r>
              <a:rPr sz="1400" i="1" spc="-25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pport</a:t>
            </a:r>
            <a:r>
              <a:rPr sz="1400" i="1" spc="-25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400" i="1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 </a:t>
            </a:r>
            <a:endParaRPr lang="en-GB" sz="1400" i="1" dirty="0">
              <a:solidFill>
                <a:srgbClr val="53585F"/>
              </a:solidFill>
              <a:latin typeface="Lucida Sans" panose="020B0602030504020204" pitchFamily="34" charset="0"/>
              <a:cs typeface="Lucida Sans"/>
            </a:endParaRPr>
          </a:p>
          <a:p>
            <a:pPr marL="1057910" marR="342900" indent="-640715" algn="ctr">
              <a:lnSpc>
                <a:spcPct val="205399"/>
              </a:lnSpc>
              <a:spcBef>
                <a:spcPts val="70"/>
              </a:spcBef>
              <a:tabLst>
                <a:tab pos="1677035" algn="l"/>
              </a:tabLst>
            </a:pPr>
            <a:r>
              <a:rPr sz="1400" i="1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H</a:t>
            </a:r>
            <a:r>
              <a:rPr lang="en-GB" sz="1400" i="1" dirty="0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a</a:t>
            </a:r>
            <a:r>
              <a:rPr sz="1400" i="1" dirty="0" err="1">
                <a:solidFill>
                  <a:srgbClr val="53585F"/>
                </a:solidFill>
                <a:latin typeface="Lucida Sans" panose="020B0602030504020204" pitchFamily="34" charset="0"/>
                <a:cs typeface="Lucida Sans"/>
              </a:rPr>
              <a:t>ppiness</a:t>
            </a:r>
            <a:endParaRPr sz="1400" dirty="0">
              <a:latin typeface="Lucida Sans" panose="020B0602030504020204" pitchFamily="34" charset="0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730" y="264645"/>
            <a:ext cx="421964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i="1" spc="25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The</a:t>
            </a:r>
            <a:r>
              <a:rPr sz="1400" b="1" i="1" spc="-114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 </a:t>
            </a:r>
            <a:r>
              <a:rPr sz="1400" b="1" i="1" spc="-25" dirty="0" err="1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Eleph</a:t>
            </a:r>
            <a:r>
              <a:rPr lang="en-GB" sz="1400" b="1" i="1" spc="-25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a</a:t>
            </a:r>
            <a:r>
              <a:rPr sz="1400" b="1" i="1" spc="-25" dirty="0" err="1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nts</a:t>
            </a:r>
            <a:r>
              <a:rPr sz="1400" b="1" i="1" spc="-114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 </a:t>
            </a:r>
            <a:r>
              <a:rPr sz="1400" b="1" i="1" spc="-10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in</a:t>
            </a:r>
            <a:r>
              <a:rPr sz="1400" b="1" i="1" spc="-110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 </a:t>
            </a:r>
            <a:r>
              <a:rPr sz="1400" b="1" i="1" spc="-15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the</a:t>
            </a:r>
            <a:r>
              <a:rPr sz="1400" b="1" i="1" spc="-114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 </a:t>
            </a:r>
            <a:r>
              <a:rPr sz="1400" b="1" i="1" spc="-25" dirty="0">
                <a:solidFill>
                  <a:srgbClr val="53585F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"/>
              </a:rPr>
              <a:t>Room</a:t>
            </a:r>
            <a:endParaRPr sz="1400" b="1" dirty="0">
              <a:latin typeface="Verdana" panose="020B0604030504040204" pitchFamily="34" charset="0"/>
              <a:ea typeface="Verdana" panose="020B0604030504040204" pitchFamily="34" charset="0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945" y="54705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9</a:t>
            </a:r>
          </a:p>
        </p:txBody>
      </p:sp>
      <p:sp>
        <p:nvSpPr>
          <p:cNvPr id="8" name="object 8"/>
          <p:cNvSpPr/>
          <p:nvPr/>
        </p:nvSpPr>
        <p:spPr>
          <a:xfrm>
            <a:off x="547052" y="303807"/>
            <a:ext cx="4799648" cy="2585635"/>
          </a:xfrm>
          <a:custGeom>
            <a:avLst/>
            <a:gdLst/>
            <a:ahLst/>
            <a:cxnLst/>
            <a:rect l="l" t="t" r="r" b="b"/>
            <a:pathLst>
              <a:path w="2973704" h="1673860">
                <a:moveTo>
                  <a:pt x="0" y="1673859"/>
                </a:moveTo>
                <a:lnTo>
                  <a:pt x="2973282" y="1673859"/>
                </a:lnTo>
                <a:lnTo>
                  <a:pt x="2973282" y="0"/>
                </a:lnTo>
                <a:lnTo>
                  <a:pt x="0" y="0"/>
                </a:lnTo>
                <a:lnTo>
                  <a:pt x="0" y="1673859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flipV="1">
            <a:off x="510786" y="2970531"/>
            <a:ext cx="9788913" cy="45719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" y="3108032"/>
            <a:ext cx="9977120" cy="1737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0730" y="3140297"/>
            <a:ext cx="9255740" cy="1668149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325120" marR="131445" indent="-83820" algn="just">
              <a:lnSpc>
                <a:spcPct val="114999"/>
              </a:lnSpc>
            </a:pPr>
            <a:r>
              <a:rPr sz="1400" spc="-30" dirty="0">
                <a:latin typeface="Verdana"/>
                <a:cs typeface="Verdana"/>
              </a:rPr>
              <a:t>If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the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behaviour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guy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says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I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have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to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35" dirty="0">
                <a:latin typeface="Arial"/>
                <a:cs typeface="Arial"/>
              </a:rPr>
              <a:t>earn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Verdana"/>
                <a:cs typeface="Verdana"/>
              </a:rPr>
              <a:t>soda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rather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than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just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have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it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in  </a:t>
            </a:r>
            <a:r>
              <a:rPr sz="1400" spc="-10" dirty="0">
                <a:latin typeface="Verdana"/>
                <a:cs typeface="Verdana"/>
              </a:rPr>
              <a:t>the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fridge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that’s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what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happens.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If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the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legalised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drug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dealer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says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that  </a:t>
            </a:r>
            <a:r>
              <a:rPr sz="1400" spc="-55" dirty="0">
                <a:latin typeface="Verdana"/>
                <a:cs typeface="Verdana"/>
              </a:rPr>
              <a:t>I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should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take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this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pill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then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that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is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what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will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happen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Verdana"/>
              <a:cs typeface="Verdana"/>
            </a:endParaRPr>
          </a:p>
          <a:p>
            <a:pPr marL="325120" marR="124460" indent="-83820">
              <a:lnSpc>
                <a:spcPct val="114999"/>
              </a:lnSpc>
            </a:pPr>
            <a:r>
              <a:rPr sz="1400" spc="-30" dirty="0">
                <a:latin typeface="Verdana"/>
                <a:cs typeface="Verdana"/>
              </a:rPr>
              <a:t>If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I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spit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it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out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it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will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be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buried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in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my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ice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cream.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That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is,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if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I’m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allowed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ice  </a:t>
            </a:r>
            <a:r>
              <a:rPr sz="1400" dirty="0">
                <a:latin typeface="Verdana"/>
                <a:cs typeface="Verdana"/>
              </a:rPr>
              <a:t>cream </a:t>
            </a:r>
            <a:r>
              <a:rPr sz="1400" spc="5" dirty="0">
                <a:latin typeface="Verdana"/>
                <a:cs typeface="Verdana"/>
              </a:rPr>
              <a:t>and </a:t>
            </a:r>
            <a:r>
              <a:rPr sz="1400" spc="-20" dirty="0">
                <a:latin typeface="Verdana"/>
                <a:cs typeface="Verdana"/>
              </a:rPr>
              <a:t>haven’t </a:t>
            </a:r>
            <a:endParaRPr lang="en-GB" sz="1400" spc="-20" dirty="0">
              <a:latin typeface="Verdana"/>
              <a:cs typeface="Verdana"/>
            </a:endParaRPr>
          </a:p>
          <a:p>
            <a:pPr marL="325120" marR="124460" indent="-83820">
              <a:lnSpc>
                <a:spcPct val="114999"/>
              </a:lnSpc>
            </a:pPr>
            <a:r>
              <a:rPr sz="1400" spc="5" dirty="0">
                <a:latin typeface="Verdana"/>
                <a:cs typeface="Verdana"/>
              </a:rPr>
              <a:t>been </a:t>
            </a:r>
            <a:r>
              <a:rPr sz="1400" dirty="0">
                <a:latin typeface="Verdana"/>
                <a:cs typeface="Verdana"/>
              </a:rPr>
              <a:t>put </a:t>
            </a:r>
            <a:r>
              <a:rPr sz="1400" spc="10" dirty="0">
                <a:latin typeface="Verdana"/>
                <a:cs typeface="Verdana"/>
              </a:rPr>
              <a:t>on </a:t>
            </a:r>
            <a:r>
              <a:rPr sz="1400" spc="-20" dirty="0">
                <a:latin typeface="Verdana"/>
                <a:cs typeface="Verdana"/>
              </a:rPr>
              <a:t>a </a:t>
            </a:r>
            <a:r>
              <a:rPr sz="1400" spc="-5" dirty="0">
                <a:latin typeface="Verdana"/>
                <a:cs typeface="Verdana"/>
              </a:rPr>
              <a:t>diet </a:t>
            </a:r>
            <a:r>
              <a:rPr sz="1400" spc="5" dirty="0">
                <a:latin typeface="Verdana"/>
                <a:cs typeface="Verdana"/>
              </a:rPr>
              <a:t>by </a:t>
            </a:r>
            <a:r>
              <a:rPr sz="1400" spc="-20" dirty="0">
                <a:latin typeface="Verdana"/>
                <a:cs typeface="Verdana"/>
              </a:rPr>
              <a:t>a </a:t>
            </a:r>
            <a:r>
              <a:rPr sz="1400" spc="20" dirty="0">
                <a:latin typeface="Verdana"/>
                <a:cs typeface="Verdana"/>
              </a:rPr>
              <a:t>bunch </a:t>
            </a:r>
            <a:r>
              <a:rPr sz="1400" dirty="0">
                <a:latin typeface="Verdana"/>
                <a:cs typeface="Verdana"/>
              </a:rPr>
              <a:t>of </a:t>
            </a:r>
            <a:r>
              <a:rPr sz="1400" spc="45" dirty="0">
                <a:latin typeface="Arial"/>
                <a:cs typeface="Arial"/>
              </a:rPr>
              <a:t>overweight  </a:t>
            </a:r>
            <a:r>
              <a:rPr sz="1400" spc="30" dirty="0">
                <a:latin typeface="Arial"/>
                <a:cs typeface="Arial"/>
              </a:rPr>
              <a:t>suits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calling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themselves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team</a:t>
            </a:r>
            <a:endParaRPr sz="14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lang="en-GB" sz="800" spc="-15" dirty="0">
                <a:latin typeface="Verdana"/>
                <a:cs typeface="Verdana"/>
              </a:rPr>
              <a:t> </a:t>
            </a:r>
          </a:p>
          <a:p>
            <a:pPr marL="241300">
              <a:lnSpc>
                <a:spcPct val="100000"/>
              </a:lnSpc>
            </a:pPr>
            <a:r>
              <a:rPr sz="1400" spc="-15" dirty="0">
                <a:latin typeface="Verdana"/>
                <a:cs typeface="Verdana"/>
              </a:rPr>
              <a:t>-</a:t>
            </a:r>
            <a:r>
              <a:rPr sz="1100" spc="-15" dirty="0">
                <a:latin typeface="Verdana"/>
                <a:cs typeface="Verdana"/>
              </a:rPr>
              <a:t>John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Clements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&amp;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Neil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Martin,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2002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80500" y="3441133"/>
            <a:ext cx="1407160" cy="1308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4938" y="3263333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10</a:t>
            </a:r>
          </a:p>
        </p:txBody>
      </p:sp>
      <p:sp>
        <p:nvSpPr>
          <p:cNvPr id="15" name="object 15"/>
          <p:cNvSpPr/>
          <p:nvPr/>
        </p:nvSpPr>
        <p:spPr>
          <a:xfrm>
            <a:off x="510539" y="5028352"/>
            <a:ext cx="9977119" cy="80929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540" y="5028353"/>
            <a:ext cx="4836160" cy="2331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0540" y="5028353"/>
            <a:ext cx="4912360" cy="2219838"/>
          </a:xfrm>
          <a:prstGeom prst="rect">
            <a:avLst/>
          </a:prstGeom>
          <a:ln w="3175">
            <a:noFill/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54305"/>
            <a:r>
              <a:rPr sz="1200" b="1" spc="-45" dirty="0">
                <a:latin typeface="Verdana"/>
                <a:cs typeface="Verdana"/>
              </a:rPr>
              <a:t>Person-centredness</a:t>
            </a:r>
            <a:r>
              <a:rPr sz="1200" b="1" spc="-160" dirty="0">
                <a:latin typeface="Verdana"/>
                <a:cs typeface="Verdana"/>
              </a:rPr>
              <a:t> </a:t>
            </a:r>
            <a:r>
              <a:rPr sz="1200" b="1" spc="-110" dirty="0">
                <a:latin typeface="Verdana"/>
                <a:cs typeface="Verdana"/>
              </a:rPr>
              <a:t>-</a:t>
            </a:r>
            <a:r>
              <a:rPr sz="1200" b="1" spc="-155" dirty="0">
                <a:latin typeface="Verdana"/>
                <a:cs typeface="Verdana"/>
              </a:rPr>
              <a:t> </a:t>
            </a:r>
            <a:r>
              <a:rPr sz="1200" b="1" spc="-45" dirty="0">
                <a:latin typeface="Verdana"/>
                <a:cs typeface="Verdana"/>
              </a:rPr>
              <a:t>less</a:t>
            </a:r>
            <a:r>
              <a:rPr sz="1200" b="1" spc="-160" dirty="0">
                <a:latin typeface="Verdana"/>
                <a:cs typeface="Verdana"/>
              </a:rPr>
              <a:t> </a:t>
            </a:r>
            <a:r>
              <a:rPr sz="1200" b="1" spc="-60" dirty="0">
                <a:latin typeface="Verdana"/>
                <a:cs typeface="Verdana"/>
              </a:rPr>
              <a:t>assessment,</a:t>
            </a:r>
            <a:r>
              <a:rPr sz="1200" b="1" spc="-155" dirty="0">
                <a:latin typeface="Verdana"/>
                <a:cs typeface="Verdana"/>
              </a:rPr>
              <a:t> </a:t>
            </a:r>
            <a:r>
              <a:rPr sz="1200" b="1" spc="-40" dirty="0">
                <a:latin typeface="Verdana"/>
                <a:cs typeface="Verdana"/>
              </a:rPr>
              <a:t>more</a:t>
            </a:r>
            <a:r>
              <a:rPr sz="1200" b="1" spc="-160" dirty="0">
                <a:latin typeface="Verdana"/>
                <a:cs typeface="Verdana"/>
              </a:rPr>
              <a:t> </a:t>
            </a:r>
            <a:r>
              <a:rPr sz="1200" b="1" spc="35" dirty="0">
                <a:latin typeface="Arial"/>
                <a:cs typeface="Arial"/>
              </a:rPr>
              <a:t>ally</a:t>
            </a:r>
            <a:endParaRPr sz="1200" b="1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200" dirty="0">
              <a:latin typeface="Arial"/>
              <a:cs typeface="Arial"/>
            </a:endParaRPr>
          </a:p>
          <a:p>
            <a:pPr marL="154305"/>
            <a:r>
              <a:rPr sz="1200" spc="-20" dirty="0">
                <a:latin typeface="Verdana"/>
                <a:cs typeface="Verdana"/>
              </a:rPr>
              <a:t>Don’t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begin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with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what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is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‘wrong’,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begin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with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who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the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person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is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and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wishes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to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be</a:t>
            </a:r>
          </a:p>
          <a:p>
            <a:pPr>
              <a:spcBef>
                <a:spcPts val="40"/>
              </a:spcBef>
            </a:pPr>
            <a:endParaRPr sz="1200" dirty="0">
              <a:latin typeface="Verdana"/>
              <a:cs typeface="Verdana"/>
            </a:endParaRPr>
          </a:p>
          <a:p>
            <a:pPr marL="325755" marR="248285" indent="-171450">
              <a:buFont typeface="Arial" panose="020B0604020202020204" pitchFamily="34" charset="0"/>
              <a:buChar char="•"/>
            </a:pPr>
            <a:r>
              <a:rPr sz="1200" spc="-5" dirty="0">
                <a:latin typeface="Verdana"/>
                <a:cs typeface="Verdana"/>
              </a:rPr>
              <a:t>Build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support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around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the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25" dirty="0">
                <a:latin typeface="Arial"/>
                <a:cs typeface="Arial"/>
              </a:rPr>
              <a:t>preferences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the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person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(get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off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their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case,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get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on  </a:t>
            </a:r>
            <a:r>
              <a:rPr sz="1200" spc="-10" dirty="0">
                <a:latin typeface="Verdana"/>
                <a:cs typeface="Verdana"/>
              </a:rPr>
              <a:t>their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side)</a:t>
            </a:r>
            <a:endParaRPr sz="1200" dirty="0">
              <a:latin typeface="Verdana"/>
              <a:cs typeface="Verdana"/>
            </a:endParaRPr>
          </a:p>
          <a:p>
            <a:pPr marL="325755" marR="403225" indent="-17145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200" spc="-5" dirty="0">
                <a:latin typeface="Verdana"/>
                <a:cs typeface="Verdana"/>
              </a:rPr>
              <a:t>What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is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a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40" dirty="0">
                <a:latin typeface="Arial"/>
                <a:cs typeface="Arial"/>
              </a:rPr>
              <a:t>good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day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Verdana"/>
                <a:cs typeface="Verdana"/>
              </a:rPr>
              <a:t>for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the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person?</a:t>
            </a:r>
            <a:r>
              <a:rPr sz="1200" spc="-75" dirty="0">
                <a:latin typeface="Verdana"/>
                <a:cs typeface="Verdana"/>
              </a:rPr>
              <a:t> </a:t>
            </a:r>
            <a:endParaRPr lang="en-GB" sz="1200" spc="-75" dirty="0">
              <a:latin typeface="Verdana"/>
              <a:cs typeface="Verdana"/>
            </a:endParaRPr>
          </a:p>
          <a:p>
            <a:pPr marL="325755" marR="403225" indent="-17145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200" spc="-5" dirty="0">
                <a:latin typeface="Verdana"/>
                <a:cs typeface="Verdana"/>
              </a:rPr>
              <a:t>What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do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they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hope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from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the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25" dirty="0">
                <a:latin typeface="Arial"/>
                <a:cs typeface="Arial"/>
              </a:rPr>
              <a:t>future</a:t>
            </a:r>
            <a:r>
              <a:rPr sz="1200" spc="25" dirty="0">
                <a:latin typeface="Verdana"/>
                <a:cs typeface="Verdana"/>
              </a:rPr>
              <a:t>?  </a:t>
            </a:r>
            <a:endParaRPr lang="en-GB" sz="1200" spc="25" dirty="0">
              <a:latin typeface="Verdana"/>
              <a:cs typeface="Verdana"/>
            </a:endParaRPr>
          </a:p>
          <a:p>
            <a:pPr marL="325755" marR="403225" indent="-17145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200" dirty="0">
                <a:latin typeface="Verdana"/>
                <a:cs typeface="Verdana"/>
              </a:rPr>
              <a:t>Would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someone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who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loves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the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person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recognise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them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from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your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notes?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6385" y="5037440"/>
            <a:ext cx="1479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latin typeface="Arial"/>
                <a:cs typeface="Arial"/>
              </a:rPr>
              <a:t>11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AEEB01E-12AF-F5A4-6FCA-29822A1E45B6}"/>
              </a:ext>
            </a:extLst>
          </p:cNvPr>
          <p:cNvSpPr/>
          <p:nvPr/>
        </p:nvSpPr>
        <p:spPr>
          <a:xfrm>
            <a:off x="5575300" y="5037440"/>
            <a:ext cx="4912360" cy="2322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153035">
              <a:spcBef>
                <a:spcPts val="5"/>
              </a:spcBef>
              <a:spcAft>
                <a:spcPts val="0"/>
              </a:spcAft>
            </a:pPr>
            <a:r>
              <a:rPr lang="cy-GB" sz="1200" b="1" spc="-2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Canolbwyntio ar yr unigolyn - llai o asesiad, mwy o gynghreirio</a:t>
            </a:r>
            <a:endParaRPr lang="en-GB" sz="1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5"/>
              </a:spcBef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3035"/>
            <a:r>
              <a:rPr lang="cy-GB" sz="1200" spc="-15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Peidiwch â dechrau efo beth sy’n ‘anghywir’, dechreuwch gyda phwy yw’r unigolyn a phwy maent yn dymuno bod</a:t>
            </a:r>
            <a:endParaRPr lang="en-GB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"/>
              </a:spcBef>
            </a:pPr>
            <a:r>
              <a:rPr lang="en-US" sz="12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3035" marR="147320">
              <a:lnSpc>
                <a:spcPct val="112000"/>
              </a:lnSpc>
              <a:spcAft>
                <a:spcPts val="0"/>
              </a:spcAft>
            </a:pPr>
            <a:r>
              <a:rPr lang="cy-GB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Adeiladwch gefnogaeth o amgylch dewisiadau yr unigolyn (peidio cwyno, bod ar eu hochr nhw)</a:t>
            </a:r>
            <a:endParaRPr lang="en-GB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40"/>
              </a:spcBef>
            </a:pPr>
            <a:r>
              <a:rPr lang="en-US" sz="12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cy-GB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Beth yw diwrnod da ar gyfer yr unigolyn? Beth yw eu dyheadau ar gyer y dyfodol? A fyddai rhywun sy’n caru’r unigolyn eu hadnabod </a:t>
            </a:r>
            <a:endParaRPr sz="1200" dirty="0"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89822BC9-002A-8F99-C985-8B5CCE02955B}"/>
              </a:ext>
            </a:extLst>
          </p:cNvPr>
          <p:cNvSpPr/>
          <p:nvPr/>
        </p:nvSpPr>
        <p:spPr>
          <a:xfrm>
            <a:off x="5623324" y="88865"/>
            <a:ext cx="4836160" cy="2887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25" name="Text Box 255">
            <a:extLst>
              <a:ext uri="{FF2B5EF4-FFF2-40B4-BE49-F238E27FC236}">
                <a16:creationId xmlns:a16="http://schemas.microsoft.com/office/drawing/2014/main" id="{02E0DA2D-4D8F-5F9F-9262-CD81345F4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899" y="264644"/>
            <a:ext cx="3922007" cy="28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/>
          <a:lstStyle/>
          <a:p>
            <a:pPr algn="ctr">
              <a:lnSpc>
                <a:spcPts val="1300"/>
              </a:lnSpc>
              <a:spcBef>
                <a:spcPts val="90"/>
              </a:spcBef>
            </a:pPr>
            <a:r>
              <a:rPr lang="cy-GB" sz="1600" b="1" i="1" dirty="0">
                <a:solidFill>
                  <a:srgbClr val="53585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</a:rPr>
              <a:t>Yr Eleffantod yn yr ystafell</a:t>
            </a:r>
            <a:endParaRPr lang="en-GB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Text Box 256">
            <a:extLst>
              <a:ext uri="{FF2B5EF4-FFF2-40B4-BE49-F238E27FC236}">
                <a16:creationId xmlns:a16="http://schemas.microsoft.com/office/drawing/2014/main" id="{8F2E4163-9D6D-56B6-A4C7-044488508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344" y="755349"/>
            <a:ext cx="499110" cy="1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/>
          <a:lstStyle/>
          <a:p>
            <a:pPr>
              <a:lnSpc>
                <a:spcPts val="715"/>
              </a:lnSpc>
              <a:spcBef>
                <a:spcPts val="75"/>
              </a:spcBef>
            </a:pPr>
            <a:r>
              <a:rPr lang="cy-GB" sz="1200" i="1" spc="-10">
                <a:solidFill>
                  <a:srgbClr val="53585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</a:rPr>
              <a:t>Iechyd</a:t>
            </a:r>
            <a:endParaRPr lang="en-GB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Text Box 257">
            <a:extLst>
              <a:ext uri="{FF2B5EF4-FFF2-40B4-BE49-F238E27FC236}">
                <a16:creationId xmlns:a16="http://schemas.microsoft.com/office/drawing/2014/main" id="{4646159A-6AF5-44F8-CCF8-28D89C9E3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492" y="784653"/>
            <a:ext cx="2060504" cy="22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/>
          <a:lstStyle/>
          <a:p>
            <a:pPr>
              <a:lnSpc>
                <a:spcPts val="715"/>
              </a:lnSpc>
              <a:spcBef>
                <a:spcPts val="75"/>
              </a:spcBef>
            </a:pPr>
            <a:r>
              <a:rPr lang="cy-GB" sz="1400" i="1" dirty="0">
                <a:solidFill>
                  <a:srgbClr val="53585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</a:rPr>
              <a:t>Teulu a Ffrindiau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Text Box 258">
            <a:extLst>
              <a:ext uri="{FF2B5EF4-FFF2-40B4-BE49-F238E27FC236}">
                <a16:creationId xmlns:a16="http://schemas.microsoft.com/office/drawing/2014/main" id="{C51C6D35-B214-56E1-377A-94A7F64DB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185" y="1130504"/>
            <a:ext cx="984250" cy="36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/>
          <a:lstStyle/>
          <a:p>
            <a:pPr>
              <a:spcBef>
                <a:spcPts val="75"/>
              </a:spcBef>
            </a:pPr>
            <a:r>
              <a:rPr lang="cy-GB" sz="1200" i="1">
                <a:solidFill>
                  <a:srgbClr val="53585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</a:rPr>
              <a:t>Cymhwysedd gwasanaeth</a:t>
            </a:r>
            <a:endParaRPr lang="en-GB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" name="Text Box 259">
            <a:extLst>
              <a:ext uri="{FF2B5EF4-FFF2-40B4-BE49-F238E27FC236}">
                <a16:creationId xmlns:a16="http://schemas.microsoft.com/office/drawing/2014/main" id="{E21AEEE5-B343-FF5A-2D08-BA5782BA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627" y="1077904"/>
            <a:ext cx="2382696" cy="6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/>
          <a:lstStyle/>
          <a:p>
            <a:pPr>
              <a:spcBef>
                <a:spcPts val="75"/>
              </a:spcBef>
            </a:pPr>
            <a:r>
              <a:rPr lang="cy-GB" sz="1200" dirty="0">
                <a:solidFill>
                  <a:srgbClr val="53585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</a:rPr>
              <a:t>Cynllunio sy’n canolbwyntio ar yr unigolyn</a:t>
            </a:r>
            <a:endParaRPr lang="en-GB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" name="Text Box 260">
            <a:extLst>
              <a:ext uri="{FF2B5EF4-FFF2-40B4-BE49-F238E27FC236}">
                <a16:creationId xmlns:a16="http://schemas.microsoft.com/office/drawing/2014/main" id="{0292C335-9B39-BDF4-A367-23E3C51E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1572907"/>
            <a:ext cx="4724399" cy="13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/>
          <a:lstStyle/>
          <a:p>
            <a:pPr marR="52705" algn="ctr">
              <a:spcBef>
                <a:spcPts val="75"/>
              </a:spcBef>
              <a:spcAft>
                <a:spcPts val="0"/>
              </a:spcAft>
            </a:pPr>
            <a:r>
              <a:rPr lang="cy-GB" sz="1200" i="1" dirty="0">
                <a:solidFill>
                  <a:srgbClr val="53585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</a:rPr>
              <a:t>Bywyd diddorol ac egniol </a:t>
            </a:r>
            <a:endParaRPr lang="cy-GB" sz="800" i="1" dirty="0">
              <a:solidFill>
                <a:srgbClr val="53585F"/>
              </a:solidFill>
              <a:effectLst/>
              <a:latin typeface="Lucida Sans" panose="020B0602030504020204" pitchFamily="34" charset="0"/>
              <a:ea typeface="Lucida Sans" panose="020B0602030504020204" pitchFamily="34" charset="0"/>
            </a:endParaRPr>
          </a:p>
          <a:p>
            <a:pPr marR="52705" algn="ctr">
              <a:spcBef>
                <a:spcPts val="75"/>
              </a:spcBef>
              <a:spcAft>
                <a:spcPts val="0"/>
              </a:spcAft>
            </a:pPr>
            <a:endParaRPr lang="en-GB" sz="1200" dirty="0">
              <a:latin typeface="Arial" panose="020B0604020202020204" pitchFamily="34" charset="0"/>
              <a:ea typeface="Lucida Sans" panose="020B0602030504020204" pitchFamily="34" charset="0"/>
            </a:endParaRPr>
          </a:p>
          <a:p>
            <a:pPr marR="52705" algn="ctr">
              <a:spcBef>
                <a:spcPts val="75"/>
              </a:spcBef>
              <a:spcAft>
                <a:spcPts val="0"/>
              </a:spcAft>
            </a:pPr>
            <a:r>
              <a:rPr lang="cy-GB" sz="1200" i="1" dirty="0">
                <a:solidFill>
                  <a:srgbClr val="53585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</a:rPr>
              <a:t>Perthyn		Amser i’r </a:t>
            </a:r>
          </a:p>
          <a:p>
            <a:pPr marR="11430" algn="ctr">
              <a:lnSpc>
                <a:spcPct val="218000"/>
              </a:lnSpc>
              <a:spcBef>
                <a:spcPts val="490"/>
              </a:spcBef>
              <a:spcAft>
                <a:spcPts val="0"/>
              </a:spcAft>
              <a:tabLst>
                <a:tab pos="1259205" algn="l"/>
                <a:tab pos="1308735" algn="l"/>
              </a:tabLst>
            </a:pPr>
            <a:r>
              <a:rPr lang="cy-GB" sz="1200" i="1" dirty="0">
                <a:solidFill>
                  <a:srgbClr val="53585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</a:rPr>
              <a:t>Unigolyn Cyfathrebu	Perthynas </a:t>
            </a:r>
          </a:p>
          <a:p>
            <a:pPr marL="565150" marR="473710" algn="ctr">
              <a:lnSpc>
                <a:spcPts val="630"/>
              </a:lnSpc>
              <a:spcAft>
                <a:spcPts val="0"/>
              </a:spcAft>
            </a:pPr>
            <a:endParaRPr lang="cy-GB" sz="1200" i="1" dirty="0">
              <a:solidFill>
                <a:srgbClr val="53585F"/>
              </a:solidFill>
              <a:latin typeface="Lucida Sans" panose="020B0602030504020204" pitchFamily="34" charset="0"/>
              <a:ea typeface="Lucida Sans" panose="020B0602030504020204" pitchFamily="34" charset="0"/>
            </a:endParaRPr>
          </a:p>
          <a:p>
            <a:pPr marL="565150" marR="473710" algn="ctr">
              <a:lnSpc>
                <a:spcPts val="630"/>
              </a:lnSpc>
              <a:spcAft>
                <a:spcPts val="0"/>
              </a:spcAft>
            </a:pPr>
            <a:endParaRPr lang="cy-GB" sz="1200" i="1" dirty="0">
              <a:solidFill>
                <a:srgbClr val="53585F"/>
              </a:solidFill>
              <a:effectLst/>
              <a:latin typeface="Lucida Sans" panose="020B0602030504020204" pitchFamily="34" charset="0"/>
              <a:ea typeface="Lucida Sans" panose="020B0602030504020204" pitchFamily="34" charset="0"/>
            </a:endParaRPr>
          </a:p>
          <a:p>
            <a:pPr marL="565150" marR="473710" algn="ctr">
              <a:lnSpc>
                <a:spcPts val="630"/>
              </a:lnSpc>
              <a:spcAft>
                <a:spcPts val="0"/>
              </a:spcAft>
            </a:pPr>
            <a:endParaRPr lang="cy-GB" sz="1200" i="1" dirty="0">
              <a:solidFill>
                <a:srgbClr val="53585F"/>
              </a:solidFill>
              <a:latin typeface="Lucida Sans" panose="020B0602030504020204" pitchFamily="34" charset="0"/>
              <a:ea typeface="Lucida Sans" panose="020B0602030504020204" pitchFamily="34" charset="0"/>
            </a:endParaRPr>
          </a:p>
          <a:p>
            <a:pPr marL="565150" marR="473710" algn="ctr">
              <a:lnSpc>
                <a:spcPts val="630"/>
              </a:lnSpc>
              <a:spcAft>
                <a:spcPts val="0"/>
              </a:spcAft>
            </a:pPr>
            <a:r>
              <a:rPr lang="cy-GB" sz="1200" i="1" dirty="0">
                <a:solidFill>
                  <a:srgbClr val="53585F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</a:rPr>
              <a:t>Hapusrwydd</a:t>
            </a:r>
            <a:endParaRPr lang="en-GB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F90CBAB-F08D-0A1C-EA4A-E619818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28" y="137834"/>
            <a:ext cx="4493472" cy="2346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A7AD0D-0F39-399A-117E-9B8403086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868" y="137834"/>
            <a:ext cx="4486136" cy="2346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2950358" y="1639812"/>
            <a:ext cx="1053465" cy="760730"/>
          </a:xfrm>
          <a:custGeom>
            <a:avLst/>
            <a:gdLst/>
            <a:ahLst/>
            <a:cxnLst/>
            <a:rect l="l" t="t" r="r" b="b"/>
            <a:pathLst>
              <a:path w="1053464" h="760730">
                <a:moveTo>
                  <a:pt x="1021378" y="64170"/>
                </a:moveTo>
                <a:lnTo>
                  <a:pt x="31591" y="64170"/>
                </a:lnTo>
                <a:lnTo>
                  <a:pt x="0" y="390533"/>
                </a:lnTo>
                <a:lnTo>
                  <a:pt x="1053052" y="390533"/>
                </a:lnTo>
                <a:lnTo>
                  <a:pt x="1048006" y="338540"/>
                </a:lnTo>
                <a:lnTo>
                  <a:pt x="425828" y="338540"/>
                </a:lnTo>
                <a:lnTo>
                  <a:pt x="425828" y="283337"/>
                </a:lnTo>
                <a:lnTo>
                  <a:pt x="453619" y="267870"/>
                </a:lnTo>
                <a:lnTo>
                  <a:pt x="393825" y="267870"/>
                </a:lnTo>
                <a:lnTo>
                  <a:pt x="393825" y="226653"/>
                </a:lnTo>
                <a:lnTo>
                  <a:pt x="526526" y="152774"/>
                </a:lnTo>
                <a:lnTo>
                  <a:pt x="1029977" y="152774"/>
                </a:lnTo>
                <a:lnTo>
                  <a:pt x="1021378" y="64170"/>
                </a:lnTo>
                <a:close/>
              </a:path>
              <a:path w="1053464" h="760730">
                <a:moveTo>
                  <a:pt x="657813" y="267129"/>
                </a:moveTo>
                <a:lnTo>
                  <a:pt x="598018" y="267129"/>
                </a:lnTo>
                <a:lnTo>
                  <a:pt x="627142" y="283337"/>
                </a:lnTo>
                <a:lnTo>
                  <a:pt x="627142" y="338540"/>
                </a:lnTo>
                <a:lnTo>
                  <a:pt x="1048006" y="338540"/>
                </a:lnTo>
                <a:lnTo>
                  <a:pt x="1041147" y="267870"/>
                </a:lnTo>
                <a:lnTo>
                  <a:pt x="659145" y="267870"/>
                </a:lnTo>
                <a:lnTo>
                  <a:pt x="657813" y="267129"/>
                </a:lnTo>
                <a:close/>
              </a:path>
              <a:path w="1053464" h="760730">
                <a:moveTo>
                  <a:pt x="598018" y="267129"/>
                </a:moveTo>
                <a:lnTo>
                  <a:pt x="454952" y="267129"/>
                </a:lnTo>
                <a:lnTo>
                  <a:pt x="454952" y="309416"/>
                </a:lnTo>
                <a:lnTo>
                  <a:pt x="598018" y="309416"/>
                </a:lnTo>
                <a:lnTo>
                  <a:pt x="598018" y="267129"/>
                </a:lnTo>
                <a:close/>
              </a:path>
              <a:path w="1053464" h="760730">
                <a:moveTo>
                  <a:pt x="526526" y="193992"/>
                </a:moveTo>
                <a:lnTo>
                  <a:pt x="393825" y="267870"/>
                </a:lnTo>
                <a:lnTo>
                  <a:pt x="453619" y="267870"/>
                </a:lnTo>
                <a:lnTo>
                  <a:pt x="454952" y="267129"/>
                </a:lnTo>
                <a:lnTo>
                  <a:pt x="657813" y="267129"/>
                </a:lnTo>
                <a:lnTo>
                  <a:pt x="526526" y="193992"/>
                </a:lnTo>
                <a:close/>
              </a:path>
              <a:path w="1053464" h="760730">
                <a:moveTo>
                  <a:pt x="1029977" y="152774"/>
                </a:moveTo>
                <a:lnTo>
                  <a:pt x="526526" y="152774"/>
                </a:lnTo>
                <a:lnTo>
                  <a:pt x="659145" y="226653"/>
                </a:lnTo>
                <a:lnTo>
                  <a:pt x="659145" y="267870"/>
                </a:lnTo>
                <a:lnTo>
                  <a:pt x="1041147" y="267870"/>
                </a:lnTo>
                <a:lnTo>
                  <a:pt x="1029977" y="152774"/>
                </a:lnTo>
                <a:close/>
              </a:path>
              <a:path w="1053464" h="760730">
                <a:moveTo>
                  <a:pt x="886950" y="0"/>
                </a:moveTo>
                <a:lnTo>
                  <a:pt x="800648" y="0"/>
                </a:lnTo>
                <a:lnTo>
                  <a:pt x="800648" y="64170"/>
                </a:lnTo>
                <a:lnTo>
                  <a:pt x="886950" y="64170"/>
                </a:lnTo>
                <a:lnTo>
                  <a:pt x="886950" y="0"/>
                </a:lnTo>
                <a:close/>
              </a:path>
              <a:path w="1053464" h="760730">
                <a:moveTo>
                  <a:pt x="1006816" y="419246"/>
                </a:moveTo>
                <a:lnTo>
                  <a:pt x="46235" y="419246"/>
                </a:lnTo>
                <a:lnTo>
                  <a:pt x="46235" y="760172"/>
                </a:lnTo>
                <a:lnTo>
                  <a:pt x="1006816" y="760172"/>
                </a:lnTo>
                <a:lnTo>
                  <a:pt x="1006816" y="701102"/>
                </a:lnTo>
                <a:lnTo>
                  <a:pt x="457337" y="701102"/>
                </a:lnTo>
                <a:lnTo>
                  <a:pt x="457337" y="628787"/>
                </a:lnTo>
                <a:lnTo>
                  <a:pt x="165280" y="628787"/>
                </a:lnTo>
                <a:lnTo>
                  <a:pt x="165280" y="476506"/>
                </a:lnTo>
                <a:lnTo>
                  <a:pt x="1006816" y="476506"/>
                </a:lnTo>
                <a:lnTo>
                  <a:pt x="1006816" y="419246"/>
                </a:lnTo>
                <a:close/>
              </a:path>
              <a:path w="1053464" h="760730">
                <a:moveTo>
                  <a:pt x="697236" y="476506"/>
                </a:moveTo>
                <a:lnTo>
                  <a:pt x="595632" y="476506"/>
                </a:lnTo>
                <a:lnTo>
                  <a:pt x="595632" y="701102"/>
                </a:lnTo>
                <a:lnTo>
                  <a:pt x="1006816" y="701102"/>
                </a:lnTo>
                <a:lnTo>
                  <a:pt x="1006816" y="628787"/>
                </a:lnTo>
                <a:lnTo>
                  <a:pt x="697236" y="628787"/>
                </a:lnTo>
                <a:lnTo>
                  <a:pt x="697236" y="476506"/>
                </a:lnTo>
                <a:close/>
              </a:path>
              <a:path w="1053464" h="760730">
                <a:moveTo>
                  <a:pt x="457337" y="476506"/>
                </a:moveTo>
                <a:lnTo>
                  <a:pt x="355815" y="476506"/>
                </a:lnTo>
                <a:lnTo>
                  <a:pt x="355815" y="628787"/>
                </a:lnTo>
                <a:lnTo>
                  <a:pt x="457337" y="628787"/>
                </a:lnTo>
                <a:lnTo>
                  <a:pt x="457337" y="476506"/>
                </a:lnTo>
                <a:close/>
              </a:path>
              <a:path w="1053464" h="760730">
                <a:moveTo>
                  <a:pt x="1006816" y="476506"/>
                </a:moveTo>
                <a:lnTo>
                  <a:pt x="887690" y="476506"/>
                </a:lnTo>
                <a:lnTo>
                  <a:pt x="887690" y="628787"/>
                </a:lnTo>
                <a:lnTo>
                  <a:pt x="1006816" y="628787"/>
                </a:lnTo>
                <a:lnTo>
                  <a:pt x="1006816" y="476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7547" y="1942552"/>
            <a:ext cx="1292225" cy="154940"/>
          </a:xfrm>
          <a:custGeom>
            <a:avLst/>
            <a:gdLst/>
            <a:ahLst/>
            <a:cxnLst/>
            <a:rect l="l" t="t" r="r" b="b"/>
            <a:pathLst>
              <a:path w="1292225" h="154939">
                <a:moveTo>
                  <a:pt x="68064" y="0"/>
                </a:moveTo>
                <a:lnTo>
                  <a:pt x="0" y="77345"/>
                </a:lnTo>
                <a:lnTo>
                  <a:pt x="68064" y="154692"/>
                </a:lnTo>
                <a:lnTo>
                  <a:pt x="68064" y="102096"/>
                </a:lnTo>
                <a:lnTo>
                  <a:pt x="1270412" y="102096"/>
                </a:lnTo>
                <a:lnTo>
                  <a:pt x="1292192" y="77345"/>
                </a:lnTo>
                <a:lnTo>
                  <a:pt x="1270413" y="52595"/>
                </a:lnTo>
                <a:lnTo>
                  <a:pt x="68064" y="52595"/>
                </a:lnTo>
                <a:lnTo>
                  <a:pt x="68064" y="0"/>
                </a:lnTo>
                <a:close/>
              </a:path>
              <a:path w="1292225" h="154939">
                <a:moveTo>
                  <a:pt x="1270412" y="102096"/>
                </a:moveTo>
                <a:lnTo>
                  <a:pt x="1224128" y="102096"/>
                </a:lnTo>
                <a:lnTo>
                  <a:pt x="1224128" y="154692"/>
                </a:lnTo>
                <a:lnTo>
                  <a:pt x="1270412" y="102096"/>
                </a:lnTo>
                <a:close/>
              </a:path>
              <a:path w="1292225" h="154939">
                <a:moveTo>
                  <a:pt x="1224128" y="0"/>
                </a:moveTo>
                <a:lnTo>
                  <a:pt x="1224128" y="52595"/>
                </a:lnTo>
                <a:lnTo>
                  <a:pt x="1270413" y="52595"/>
                </a:lnTo>
                <a:lnTo>
                  <a:pt x="1224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3578" y="1603086"/>
            <a:ext cx="316230" cy="781050"/>
          </a:xfrm>
          <a:custGeom>
            <a:avLst/>
            <a:gdLst/>
            <a:ahLst/>
            <a:cxnLst/>
            <a:rect l="l" t="t" r="r" b="b"/>
            <a:pathLst>
              <a:path w="316230" h="781050">
                <a:moveTo>
                  <a:pt x="222392" y="364489"/>
                </a:moveTo>
                <a:lnTo>
                  <a:pt x="67222" y="364489"/>
                </a:lnTo>
                <a:lnTo>
                  <a:pt x="67022" y="364537"/>
                </a:lnTo>
                <a:lnTo>
                  <a:pt x="65626" y="382270"/>
                </a:lnTo>
                <a:lnTo>
                  <a:pt x="65691" y="401320"/>
                </a:lnTo>
                <a:lnTo>
                  <a:pt x="67005" y="420370"/>
                </a:lnTo>
                <a:lnTo>
                  <a:pt x="69353" y="440689"/>
                </a:lnTo>
                <a:lnTo>
                  <a:pt x="74343" y="464820"/>
                </a:lnTo>
                <a:lnTo>
                  <a:pt x="83277" y="502920"/>
                </a:lnTo>
                <a:lnTo>
                  <a:pt x="91955" y="541020"/>
                </a:lnTo>
                <a:lnTo>
                  <a:pt x="96173" y="563879"/>
                </a:lnTo>
                <a:lnTo>
                  <a:pt x="98966" y="612139"/>
                </a:lnTo>
                <a:lnTo>
                  <a:pt x="103215" y="654050"/>
                </a:lnTo>
                <a:lnTo>
                  <a:pt x="108015" y="688339"/>
                </a:lnTo>
                <a:lnTo>
                  <a:pt x="112462" y="713739"/>
                </a:lnTo>
                <a:lnTo>
                  <a:pt x="112853" y="716279"/>
                </a:lnTo>
                <a:lnTo>
                  <a:pt x="113649" y="717550"/>
                </a:lnTo>
                <a:lnTo>
                  <a:pt x="116993" y="717550"/>
                </a:lnTo>
                <a:lnTo>
                  <a:pt x="117666" y="726439"/>
                </a:lnTo>
                <a:lnTo>
                  <a:pt x="118426" y="730250"/>
                </a:lnTo>
                <a:lnTo>
                  <a:pt x="117826" y="734060"/>
                </a:lnTo>
                <a:lnTo>
                  <a:pt x="114421" y="740410"/>
                </a:lnTo>
                <a:lnTo>
                  <a:pt x="110556" y="745489"/>
                </a:lnTo>
                <a:lnTo>
                  <a:pt x="106124" y="750570"/>
                </a:lnTo>
                <a:lnTo>
                  <a:pt x="102610" y="758189"/>
                </a:lnTo>
                <a:lnTo>
                  <a:pt x="101501" y="765810"/>
                </a:lnTo>
                <a:lnTo>
                  <a:pt x="101697" y="770889"/>
                </a:lnTo>
                <a:lnTo>
                  <a:pt x="102689" y="773429"/>
                </a:lnTo>
                <a:lnTo>
                  <a:pt x="106216" y="775970"/>
                </a:lnTo>
                <a:lnTo>
                  <a:pt x="111715" y="779779"/>
                </a:lnTo>
                <a:lnTo>
                  <a:pt x="120373" y="781050"/>
                </a:lnTo>
                <a:lnTo>
                  <a:pt x="131015" y="781050"/>
                </a:lnTo>
                <a:lnTo>
                  <a:pt x="142466" y="774700"/>
                </a:lnTo>
                <a:lnTo>
                  <a:pt x="146251" y="769620"/>
                </a:lnTo>
                <a:lnTo>
                  <a:pt x="147052" y="763270"/>
                </a:lnTo>
                <a:lnTo>
                  <a:pt x="146679" y="758189"/>
                </a:lnTo>
                <a:lnTo>
                  <a:pt x="146936" y="753110"/>
                </a:lnTo>
                <a:lnTo>
                  <a:pt x="149092" y="748029"/>
                </a:lnTo>
                <a:lnTo>
                  <a:pt x="152019" y="744220"/>
                </a:lnTo>
                <a:lnTo>
                  <a:pt x="149667" y="726439"/>
                </a:lnTo>
                <a:lnTo>
                  <a:pt x="148333" y="721360"/>
                </a:lnTo>
                <a:lnTo>
                  <a:pt x="147548" y="717550"/>
                </a:lnTo>
                <a:lnTo>
                  <a:pt x="149508" y="716279"/>
                </a:lnTo>
                <a:lnTo>
                  <a:pt x="151039" y="716279"/>
                </a:lnTo>
                <a:lnTo>
                  <a:pt x="151175" y="703579"/>
                </a:lnTo>
                <a:lnTo>
                  <a:pt x="151159" y="681989"/>
                </a:lnTo>
                <a:lnTo>
                  <a:pt x="150855" y="666750"/>
                </a:lnTo>
                <a:lnTo>
                  <a:pt x="150534" y="654050"/>
                </a:lnTo>
                <a:lnTo>
                  <a:pt x="150329" y="642620"/>
                </a:lnTo>
                <a:lnTo>
                  <a:pt x="147769" y="598170"/>
                </a:lnTo>
                <a:lnTo>
                  <a:pt x="146725" y="590550"/>
                </a:lnTo>
                <a:lnTo>
                  <a:pt x="145589" y="579120"/>
                </a:lnTo>
                <a:lnTo>
                  <a:pt x="145164" y="572770"/>
                </a:lnTo>
                <a:lnTo>
                  <a:pt x="144860" y="566420"/>
                </a:lnTo>
                <a:lnTo>
                  <a:pt x="144814" y="560070"/>
                </a:lnTo>
                <a:lnTo>
                  <a:pt x="145234" y="552450"/>
                </a:lnTo>
                <a:lnTo>
                  <a:pt x="146936" y="523239"/>
                </a:lnTo>
                <a:lnTo>
                  <a:pt x="147352" y="497839"/>
                </a:lnTo>
                <a:lnTo>
                  <a:pt x="149006" y="457200"/>
                </a:lnTo>
                <a:lnTo>
                  <a:pt x="152423" y="426720"/>
                </a:lnTo>
                <a:lnTo>
                  <a:pt x="236042" y="426720"/>
                </a:lnTo>
                <a:lnTo>
                  <a:pt x="233337" y="406400"/>
                </a:lnTo>
                <a:lnTo>
                  <a:pt x="231043" y="394970"/>
                </a:lnTo>
                <a:lnTo>
                  <a:pt x="228187" y="384810"/>
                </a:lnTo>
                <a:lnTo>
                  <a:pt x="225074" y="373379"/>
                </a:lnTo>
                <a:lnTo>
                  <a:pt x="222392" y="364489"/>
                </a:lnTo>
                <a:close/>
              </a:path>
              <a:path w="316230" h="781050">
                <a:moveTo>
                  <a:pt x="236042" y="426720"/>
                </a:moveTo>
                <a:lnTo>
                  <a:pt x="152423" y="426720"/>
                </a:lnTo>
                <a:lnTo>
                  <a:pt x="160956" y="445770"/>
                </a:lnTo>
                <a:lnTo>
                  <a:pt x="166849" y="459739"/>
                </a:lnTo>
                <a:lnTo>
                  <a:pt x="172339" y="473710"/>
                </a:lnTo>
                <a:lnTo>
                  <a:pt x="178288" y="490220"/>
                </a:lnTo>
                <a:lnTo>
                  <a:pt x="184910" y="508000"/>
                </a:lnTo>
                <a:lnTo>
                  <a:pt x="192880" y="532129"/>
                </a:lnTo>
                <a:lnTo>
                  <a:pt x="199784" y="552450"/>
                </a:lnTo>
                <a:lnTo>
                  <a:pt x="203210" y="566420"/>
                </a:lnTo>
                <a:lnTo>
                  <a:pt x="204835" y="577850"/>
                </a:lnTo>
                <a:lnTo>
                  <a:pt x="206676" y="590550"/>
                </a:lnTo>
                <a:lnTo>
                  <a:pt x="208590" y="603250"/>
                </a:lnTo>
                <a:lnTo>
                  <a:pt x="210436" y="618489"/>
                </a:lnTo>
                <a:lnTo>
                  <a:pt x="215289" y="646429"/>
                </a:lnTo>
                <a:lnTo>
                  <a:pt x="221911" y="674370"/>
                </a:lnTo>
                <a:lnTo>
                  <a:pt x="231623" y="711200"/>
                </a:lnTo>
                <a:lnTo>
                  <a:pt x="232014" y="712470"/>
                </a:lnTo>
                <a:lnTo>
                  <a:pt x="232198" y="713739"/>
                </a:lnTo>
                <a:lnTo>
                  <a:pt x="232786" y="715010"/>
                </a:lnTo>
                <a:lnTo>
                  <a:pt x="232982" y="716279"/>
                </a:lnTo>
                <a:lnTo>
                  <a:pt x="237072" y="716279"/>
                </a:lnTo>
                <a:lnTo>
                  <a:pt x="237481" y="722629"/>
                </a:lnTo>
                <a:lnTo>
                  <a:pt x="237262" y="728979"/>
                </a:lnTo>
                <a:lnTo>
                  <a:pt x="236015" y="736600"/>
                </a:lnTo>
                <a:lnTo>
                  <a:pt x="233337" y="744220"/>
                </a:lnTo>
                <a:lnTo>
                  <a:pt x="229222" y="751839"/>
                </a:lnTo>
                <a:lnTo>
                  <a:pt x="236276" y="763270"/>
                </a:lnTo>
                <a:lnTo>
                  <a:pt x="240587" y="767079"/>
                </a:lnTo>
                <a:lnTo>
                  <a:pt x="245486" y="768350"/>
                </a:lnTo>
                <a:lnTo>
                  <a:pt x="258223" y="768350"/>
                </a:lnTo>
                <a:lnTo>
                  <a:pt x="262154" y="770889"/>
                </a:lnTo>
                <a:lnTo>
                  <a:pt x="263525" y="772160"/>
                </a:lnTo>
                <a:lnTo>
                  <a:pt x="264309" y="772160"/>
                </a:lnTo>
                <a:lnTo>
                  <a:pt x="264689" y="773429"/>
                </a:lnTo>
                <a:lnTo>
                  <a:pt x="268030" y="774700"/>
                </a:lnTo>
                <a:lnTo>
                  <a:pt x="276997" y="777239"/>
                </a:lnTo>
                <a:lnTo>
                  <a:pt x="290005" y="778510"/>
                </a:lnTo>
                <a:lnTo>
                  <a:pt x="305471" y="777239"/>
                </a:lnTo>
                <a:lnTo>
                  <a:pt x="314680" y="777239"/>
                </a:lnTo>
                <a:lnTo>
                  <a:pt x="288346" y="746760"/>
                </a:lnTo>
                <a:lnTo>
                  <a:pt x="283732" y="741679"/>
                </a:lnTo>
                <a:lnTo>
                  <a:pt x="277894" y="734060"/>
                </a:lnTo>
                <a:lnTo>
                  <a:pt x="273323" y="727710"/>
                </a:lnTo>
                <a:lnTo>
                  <a:pt x="270038" y="721360"/>
                </a:lnTo>
                <a:lnTo>
                  <a:pt x="268057" y="715010"/>
                </a:lnTo>
                <a:lnTo>
                  <a:pt x="270408" y="713739"/>
                </a:lnTo>
                <a:lnTo>
                  <a:pt x="271792" y="713739"/>
                </a:lnTo>
                <a:lnTo>
                  <a:pt x="271020" y="703579"/>
                </a:lnTo>
                <a:lnTo>
                  <a:pt x="270201" y="693420"/>
                </a:lnTo>
                <a:lnTo>
                  <a:pt x="269220" y="683260"/>
                </a:lnTo>
                <a:lnTo>
                  <a:pt x="266979" y="662939"/>
                </a:lnTo>
                <a:lnTo>
                  <a:pt x="265304" y="642620"/>
                </a:lnTo>
                <a:lnTo>
                  <a:pt x="264260" y="628650"/>
                </a:lnTo>
                <a:lnTo>
                  <a:pt x="263342" y="614679"/>
                </a:lnTo>
                <a:lnTo>
                  <a:pt x="261109" y="595629"/>
                </a:lnTo>
                <a:lnTo>
                  <a:pt x="257990" y="580389"/>
                </a:lnTo>
                <a:lnTo>
                  <a:pt x="252932" y="561339"/>
                </a:lnTo>
                <a:lnTo>
                  <a:pt x="249111" y="539750"/>
                </a:lnTo>
                <a:lnTo>
                  <a:pt x="246172" y="524510"/>
                </a:lnTo>
                <a:lnTo>
                  <a:pt x="243673" y="509270"/>
                </a:lnTo>
                <a:lnTo>
                  <a:pt x="241175" y="487679"/>
                </a:lnTo>
                <a:lnTo>
                  <a:pt x="238726" y="454660"/>
                </a:lnTo>
                <a:lnTo>
                  <a:pt x="236380" y="429260"/>
                </a:lnTo>
                <a:lnTo>
                  <a:pt x="236042" y="426720"/>
                </a:lnTo>
                <a:close/>
              </a:path>
              <a:path w="316230" h="781050">
                <a:moveTo>
                  <a:pt x="223640" y="363220"/>
                </a:moveTo>
                <a:lnTo>
                  <a:pt x="222009" y="363220"/>
                </a:lnTo>
                <a:lnTo>
                  <a:pt x="223184" y="367029"/>
                </a:lnTo>
                <a:lnTo>
                  <a:pt x="223640" y="363220"/>
                </a:lnTo>
                <a:close/>
              </a:path>
              <a:path w="316230" h="781050">
                <a:moveTo>
                  <a:pt x="163384" y="0"/>
                </a:moveTo>
                <a:lnTo>
                  <a:pt x="150597" y="0"/>
                </a:lnTo>
                <a:lnTo>
                  <a:pt x="141734" y="2539"/>
                </a:lnTo>
                <a:lnTo>
                  <a:pt x="132349" y="7620"/>
                </a:lnTo>
                <a:lnTo>
                  <a:pt x="123239" y="16510"/>
                </a:lnTo>
                <a:lnTo>
                  <a:pt x="119020" y="24129"/>
                </a:lnTo>
                <a:lnTo>
                  <a:pt x="116074" y="33020"/>
                </a:lnTo>
                <a:lnTo>
                  <a:pt x="112210" y="44450"/>
                </a:lnTo>
                <a:lnTo>
                  <a:pt x="105236" y="62229"/>
                </a:lnTo>
                <a:lnTo>
                  <a:pt x="99908" y="82550"/>
                </a:lnTo>
                <a:lnTo>
                  <a:pt x="104526" y="107950"/>
                </a:lnTo>
                <a:lnTo>
                  <a:pt x="97765" y="120650"/>
                </a:lnTo>
                <a:lnTo>
                  <a:pt x="90123" y="128270"/>
                </a:lnTo>
                <a:lnTo>
                  <a:pt x="95806" y="140970"/>
                </a:lnTo>
                <a:lnTo>
                  <a:pt x="89927" y="140970"/>
                </a:lnTo>
                <a:lnTo>
                  <a:pt x="83592" y="143510"/>
                </a:lnTo>
                <a:lnTo>
                  <a:pt x="76885" y="146050"/>
                </a:lnTo>
                <a:lnTo>
                  <a:pt x="70177" y="151129"/>
                </a:lnTo>
                <a:lnTo>
                  <a:pt x="63842" y="160020"/>
                </a:lnTo>
                <a:lnTo>
                  <a:pt x="52669" y="177800"/>
                </a:lnTo>
                <a:lnTo>
                  <a:pt x="20859" y="226060"/>
                </a:lnTo>
                <a:lnTo>
                  <a:pt x="4506" y="250189"/>
                </a:lnTo>
                <a:lnTo>
                  <a:pt x="4090" y="251460"/>
                </a:lnTo>
                <a:lnTo>
                  <a:pt x="3894" y="251460"/>
                </a:lnTo>
                <a:lnTo>
                  <a:pt x="3122" y="252729"/>
                </a:lnTo>
                <a:lnTo>
                  <a:pt x="2731" y="254000"/>
                </a:lnTo>
                <a:lnTo>
                  <a:pt x="379" y="259079"/>
                </a:lnTo>
                <a:lnTo>
                  <a:pt x="0" y="264160"/>
                </a:lnTo>
                <a:lnTo>
                  <a:pt x="2547" y="269239"/>
                </a:lnTo>
                <a:lnTo>
                  <a:pt x="5225" y="275589"/>
                </a:lnTo>
                <a:lnTo>
                  <a:pt x="7531" y="281939"/>
                </a:lnTo>
                <a:lnTo>
                  <a:pt x="10131" y="289560"/>
                </a:lnTo>
                <a:lnTo>
                  <a:pt x="13691" y="299720"/>
                </a:lnTo>
                <a:lnTo>
                  <a:pt x="19009" y="311150"/>
                </a:lnTo>
                <a:lnTo>
                  <a:pt x="26079" y="322579"/>
                </a:lnTo>
                <a:lnTo>
                  <a:pt x="33920" y="334010"/>
                </a:lnTo>
                <a:lnTo>
                  <a:pt x="41553" y="345439"/>
                </a:lnTo>
                <a:lnTo>
                  <a:pt x="43904" y="349250"/>
                </a:lnTo>
                <a:lnTo>
                  <a:pt x="43684" y="353060"/>
                </a:lnTo>
                <a:lnTo>
                  <a:pt x="49758" y="360679"/>
                </a:lnTo>
                <a:lnTo>
                  <a:pt x="53089" y="365760"/>
                </a:lnTo>
                <a:lnTo>
                  <a:pt x="61907" y="365760"/>
                </a:lnTo>
                <a:lnTo>
                  <a:pt x="67022" y="364537"/>
                </a:lnTo>
                <a:lnTo>
                  <a:pt x="222392" y="364489"/>
                </a:lnTo>
                <a:lnTo>
                  <a:pt x="222009" y="363220"/>
                </a:lnTo>
                <a:lnTo>
                  <a:pt x="223640" y="363220"/>
                </a:lnTo>
                <a:lnTo>
                  <a:pt x="223944" y="360679"/>
                </a:lnTo>
                <a:lnTo>
                  <a:pt x="228255" y="359410"/>
                </a:lnTo>
                <a:lnTo>
                  <a:pt x="237660" y="358139"/>
                </a:lnTo>
                <a:lnTo>
                  <a:pt x="241579" y="353060"/>
                </a:lnTo>
                <a:lnTo>
                  <a:pt x="246870" y="345439"/>
                </a:lnTo>
                <a:lnTo>
                  <a:pt x="258275" y="331470"/>
                </a:lnTo>
                <a:lnTo>
                  <a:pt x="61148" y="331470"/>
                </a:lnTo>
                <a:lnTo>
                  <a:pt x="54225" y="317500"/>
                </a:lnTo>
                <a:lnTo>
                  <a:pt x="48564" y="298450"/>
                </a:lnTo>
                <a:lnTo>
                  <a:pt x="43454" y="279400"/>
                </a:lnTo>
                <a:lnTo>
                  <a:pt x="38185" y="265429"/>
                </a:lnTo>
                <a:lnTo>
                  <a:pt x="38060" y="259079"/>
                </a:lnTo>
                <a:lnTo>
                  <a:pt x="42312" y="252729"/>
                </a:lnTo>
                <a:lnTo>
                  <a:pt x="49062" y="245110"/>
                </a:lnTo>
                <a:lnTo>
                  <a:pt x="56433" y="237489"/>
                </a:lnTo>
                <a:lnTo>
                  <a:pt x="61231" y="232410"/>
                </a:lnTo>
                <a:lnTo>
                  <a:pt x="65305" y="228600"/>
                </a:lnTo>
                <a:lnTo>
                  <a:pt x="69490" y="223520"/>
                </a:lnTo>
                <a:lnTo>
                  <a:pt x="74619" y="217170"/>
                </a:lnTo>
                <a:lnTo>
                  <a:pt x="75207" y="215900"/>
                </a:lnTo>
                <a:lnTo>
                  <a:pt x="77460" y="214629"/>
                </a:lnTo>
                <a:lnTo>
                  <a:pt x="79640" y="214629"/>
                </a:lnTo>
                <a:lnTo>
                  <a:pt x="81820" y="213360"/>
                </a:lnTo>
                <a:lnTo>
                  <a:pt x="219551" y="213360"/>
                </a:lnTo>
                <a:lnTo>
                  <a:pt x="220012" y="212089"/>
                </a:lnTo>
                <a:lnTo>
                  <a:pt x="223506" y="207010"/>
                </a:lnTo>
                <a:lnTo>
                  <a:pt x="227520" y="205739"/>
                </a:lnTo>
                <a:lnTo>
                  <a:pt x="229458" y="204470"/>
                </a:lnTo>
                <a:lnTo>
                  <a:pt x="286214" y="204470"/>
                </a:lnTo>
                <a:lnTo>
                  <a:pt x="280160" y="196850"/>
                </a:lnTo>
                <a:lnTo>
                  <a:pt x="273617" y="189229"/>
                </a:lnTo>
                <a:lnTo>
                  <a:pt x="266191" y="181610"/>
                </a:lnTo>
                <a:lnTo>
                  <a:pt x="256483" y="170179"/>
                </a:lnTo>
                <a:lnTo>
                  <a:pt x="224144" y="138429"/>
                </a:lnTo>
                <a:lnTo>
                  <a:pt x="215089" y="137160"/>
                </a:lnTo>
                <a:lnTo>
                  <a:pt x="204925" y="137160"/>
                </a:lnTo>
                <a:lnTo>
                  <a:pt x="207080" y="128270"/>
                </a:lnTo>
                <a:lnTo>
                  <a:pt x="199842" y="124460"/>
                </a:lnTo>
                <a:lnTo>
                  <a:pt x="199842" y="114300"/>
                </a:lnTo>
                <a:lnTo>
                  <a:pt x="202819" y="102870"/>
                </a:lnTo>
                <a:lnTo>
                  <a:pt x="207913" y="93979"/>
                </a:lnTo>
                <a:lnTo>
                  <a:pt x="209370" y="80010"/>
                </a:lnTo>
                <a:lnTo>
                  <a:pt x="201434" y="49529"/>
                </a:lnTo>
                <a:lnTo>
                  <a:pt x="199478" y="41910"/>
                </a:lnTo>
                <a:lnTo>
                  <a:pt x="196101" y="31750"/>
                </a:lnTo>
                <a:lnTo>
                  <a:pt x="190629" y="20320"/>
                </a:lnTo>
                <a:lnTo>
                  <a:pt x="182391" y="11429"/>
                </a:lnTo>
                <a:lnTo>
                  <a:pt x="180627" y="10160"/>
                </a:lnTo>
                <a:lnTo>
                  <a:pt x="176904" y="10160"/>
                </a:lnTo>
                <a:lnTo>
                  <a:pt x="175532" y="7620"/>
                </a:lnTo>
                <a:lnTo>
                  <a:pt x="173181" y="5079"/>
                </a:lnTo>
                <a:lnTo>
                  <a:pt x="169654" y="2539"/>
                </a:lnTo>
                <a:lnTo>
                  <a:pt x="163384" y="0"/>
                </a:lnTo>
                <a:close/>
              </a:path>
              <a:path w="316230" h="781050">
                <a:moveTo>
                  <a:pt x="67222" y="364489"/>
                </a:moveTo>
                <a:lnTo>
                  <a:pt x="67026" y="364489"/>
                </a:lnTo>
                <a:lnTo>
                  <a:pt x="67222" y="364489"/>
                </a:lnTo>
                <a:close/>
              </a:path>
              <a:path w="316230" h="781050">
                <a:moveTo>
                  <a:pt x="78783" y="323850"/>
                </a:moveTo>
                <a:lnTo>
                  <a:pt x="69573" y="327660"/>
                </a:lnTo>
                <a:lnTo>
                  <a:pt x="61148" y="331470"/>
                </a:lnTo>
                <a:lnTo>
                  <a:pt x="258275" y="331470"/>
                </a:lnTo>
                <a:lnTo>
                  <a:pt x="262406" y="326389"/>
                </a:lnTo>
                <a:lnTo>
                  <a:pt x="230030" y="326389"/>
                </a:lnTo>
                <a:lnTo>
                  <a:pt x="224373" y="325120"/>
                </a:lnTo>
                <a:lnTo>
                  <a:pt x="79763" y="325120"/>
                </a:lnTo>
                <a:lnTo>
                  <a:pt x="78783" y="323850"/>
                </a:lnTo>
                <a:close/>
              </a:path>
              <a:path w="316230" h="781050">
                <a:moveTo>
                  <a:pt x="286214" y="204470"/>
                </a:moveTo>
                <a:lnTo>
                  <a:pt x="229458" y="204470"/>
                </a:lnTo>
                <a:lnTo>
                  <a:pt x="231635" y="205739"/>
                </a:lnTo>
                <a:lnTo>
                  <a:pt x="234133" y="208279"/>
                </a:lnTo>
                <a:lnTo>
                  <a:pt x="245342" y="218439"/>
                </a:lnTo>
                <a:lnTo>
                  <a:pt x="259110" y="233679"/>
                </a:lnTo>
                <a:lnTo>
                  <a:pt x="270785" y="247650"/>
                </a:lnTo>
                <a:lnTo>
                  <a:pt x="275711" y="255270"/>
                </a:lnTo>
                <a:lnTo>
                  <a:pt x="274820" y="259079"/>
                </a:lnTo>
                <a:lnTo>
                  <a:pt x="255978" y="293370"/>
                </a:lnTo>
                <a:lnTo>
                  <a:pt x="244950" y="308610"/>
                </a:lnTo>
                <a:lnTo>
                  <a:pt x="238481" y="318770"/>
                </a:lnTo>
                <a:lnTo>
                  <a:pt x="237893" y="320039"/>
                </a:lnTo>
                <a:lnTo>
                  <a:pt x="234145" y="326389"/>
                </a:lnTo>
                <a:lnTo>
                  <a:pt x="262406" y="326389"/>
                </a:lnTo>
                <a:lnTo>
                  <a:pt x="294000" y="285750"/>
                </a:lnTo>
                <a:lnTo>
                  <a:pt x="310933" y="241300"/>
                </a:lnTo>
                <a:lnTo>
                  <a:pt x="303707" y="233679"/>
                </a:lnTo>
                <a:lnTo>
                  <a:pt x="301552" y="228600"/>
                </a:lnTo>
                <a:lnTo>
                  <a:pt x="298651" y="223520"/>
                </a:lnTo>
                <a:lnTo>
                  <a:pt x="294828" y="217170"/>
                </a:lnTo>
                <a:lnTo>
                  <a:pt x="290784" y="210820"/>
                </a:lnTo>
                <a:lnTo>
                  <a:pt x="287223" y="205739"/>
                </a:lnTo>
                <a:lnTo>
                  <a:pt x="286214" y="204470"/>
                </a:lnTo>
                <a:close/>
              </a:path>
              <a:path w="316230" h="781050">
                <a:moveTo>
                  <a:pt x="219551" y="213360"/>
                </a:moveTo>
                <a:lnTo>
                  <a:pt x="81820" y="213360"/>
                </a:lnTo>
                <a:lnTo>
                  <a:pt x="83927" y="214629"/>
                </a:lnTo>
                <a:lnTo>
                  <a:pt x="84416" y="219710"/>
                </a:lnTo>
                <a:lnTo>
                  <a:pt x="84808" y="222250"/>
                </a:lnTo>
                <a:lnTo>
                  <a:pt x="86021" y="228600"/>
                </a:lnTo>
                <a:lnTo>
                  <a:pt x="86805" y="233679"/>
                </a:lnTo>
                <a:lnTo>
                  <a:pt x="88982" y="242570"/>
                </a:lnTo>
                <a:lnTo>
                  <a:pt x="91317" y="250189"/>
                </a:lnTo>
                <a:lnTo>
                  <a:pt x="93249" y="255270"/>
                </a:lnTo>
                <a:lnTo>
                  <a:pt x="94214" y="262889"/>
                </a:lnTo>
                <a:lnTo>
                  <a:pt x="93609" y="288289"/>
                </a:lnTo>
                <a:lnTo>
                  <a:pt x="89928" y="302260"/>
                </a:lnTo>
                <a:lnTo>
                  <a:pt x="84776" y="312420"/>
                </a:lnTo>
                <a:lnTo>
                  <a:pt x="79763" y="325120"/>
                </a:lnTo>
                <a:lnTo>
                  <a:pt x="224373" y="325120"/>
                </a:lnTo>
                <a:lnTo>
                  <a:pt x="218886" y="321310"/>
                </a:lnTo>
                <a:lnTo>
                  <a:pt x="215490" y="318770"/>
                </a:lnTo>
                <a:lnTo>
                  <a:pt x="208109" y="318770"/>
                </a:lnTo>
                <a:lnTo>
                  <a:pt x="207288" y="317500"/>
                </a:lnTo>
                <a:lnTo>
                  <a:pt x="205512" y="312420"/>
                </a:lnTo>
                <a:lnTo>
                  <a:pt x="203810" y="303529"/>
                </a:lnTo>
                <a:lnTo>
                  <a:pt x="203210" y="292100"/>
                </a:lnTo>
                <a:lnTo>
                  <a:pt x="204496" y="269239"/>
                </a:lnTo>
                <a:lnTo>
                  <a:pt x="207062" y="252729"/>
                </a:lnTo>
                <a:lnTo>
                  <a:pt x="210288" y="241300"/>
                </a:lnTo>
                <a:lnTo>
                  <a:pt x="213559" y="231139"/>
                </a:lnTo>
                <a:lnTo>
                  <a:pt x="216782" y="220979"/>
                </a:lnTo>
                <a:lnTo>
                  <a:pt x="219551" y="213360"/>
                </a:lnTo>
                <a:close/>
              </a:path>
              <a:path w="316230" h="781050">
                <a:moveTo>
                  <a:pt x="213791" y="317500"/>
                </a:moveTo>
                <a:lnTo>
                  <a:pt x="208109" y="317500"/>
                </a:lnTo>
                <a:lnTo>
                  <a:pt x="208109" y="318770"/>
                </a:lnTo>
                <a:lnTo>
                  <a:pt x="215490" y="318770"/>
                </a:lnTo>
                <a:lnTo>
                  <a:pt x="213791" y="317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924" y="137264"/>
            <a:ext cx="4264872" cy="1409360"/>
          </a:xfrm>
          <a:prstGeom prst="rect">
            <a:avLst/>
          </a:prstGeom>
          <a:ln w="3175">
            <a:noFill/>
          </a:ln>
        </p:spPr>
        <p:txBody>
          <a:bodyPr vert="horz" wrap="square" lIns="0" tIns="8509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670"/>
              </a:spcBef>
            </a:pPr>
            <a:r>
              <a:rPr lang="en-GB" sz="1600" b="1" spc="30" dirty="0">
                <a:latin typeface="Arial"/>
                <a:cs typeface="Arial"/>
              </a:rPr>
              <a:t>S</a:t>
            </a:r>
            <a:r>
              <a:rPr sz="1600" b="1" spc="30" dirty="0" err="1">
                <a:latin typeface="Arial"/>
                <a:cs typeface="Arial"/>
              </a:rPr>
              <a:t>uit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you,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sir?</a:t>
            </a:r>
            <a:endParaRPr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Does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person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‘have’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challenging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behaviour?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Verdana"/>
                <a:cs typeface="Verdana"/>
              </a:rPr>
              <a:t>Behaviours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are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by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and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large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in</a:t>
            </a:r>
            <a:r>
              <a:rPr sz="1400" spc="10" dirty="0">
                <a:latin typeface="Cambria"/>
                <a:cs typeface="Cambria"/>
              </a:rPr>
              <a:t>ﬂ</a:t>
            </a:r>
            <a:r>
              <a:rPr sz="1400" spc="10" dirty="0">
                <a:latin typeface="Verdana"/>
                <a:cs typeface="Verdana"/>
              </a:rPr>
              <a:t>uenced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by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the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environment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–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and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learned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1300" y="552473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12</a:t>
            </a:r>
          </a:p>
        </p:txBody>
      </p:sp>
      <p:sp>
        <p:nvSpPr>
          <p:cNvPr id="8" name="object 8"/>
          <p:cNvSpPr/>
          <p:nvPr/>
        </p:nvSpPr>
        <p:spPr>
          <a:xfrm>
            <a:off x="548640" y="2528147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" y="2642447"/>
            <a:ext cx="4493260" cy="2142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7052" y="2640858"/>
            <a:ext cx="4276744" cy="1912062"/>
          </a:xfrm>
          <a:prstGeom prst="rect">
            <a:avLst/>
          </a:prstGeom>
          <a:ln w="3175">
            <a:noFill/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</a:pPr>
            <a:r>
              <a:rPr sz="1600" b="1" spc="20" dirty="0">
                <a:solidFill>
                  <a:srgbClr val="5E5E5E"/>
                </a:solidFill>
                <a:latin typeface="Arial"/>
                <a:cs typeface="Arial"/>
              </a:rPr>
              <a:t>Prevent, Teach,</a:t>
            </a:r>
            <a:r>
              <a:rPr sz="1600" b="1" spc="-19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5E5E5E"/>
                </a:solidFill>
                <a:latin typeface="Arial"/>
                <a:cs typeface="Arial"/>
              </a:rPr>
              <a:t>Reinforce</a:t>
            </a:r>
            <a:endParaRPr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Arial"/>
              <a:cs typeface="Arial"/>
            </a:endParaRPr>
          </a:p>
          <a:p>
            <a:pPr marL="154305" marR="245745"/>
            <a:r>
              <a:rPr sz="1600" spc="-25" dirty="0">
                <a:solidFill>
                  <a:srgbClr val="5E5E5E"/>
                </a:solidFill>
                <a:latin typeface="Verdana"/>
                <a:cs typeface="Verdana"/>
              </a:rPr>
              <a:t>avoid/amend</a:t>
            </a:r>
            <a:r>
              <a:rPr sz="1600" spc="-95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5E5E5E"/>
                </a:solidFill>
                <a:latin typeface="Verdana"/>
                <a:cs typeface="Verdana"/>
              </a:rPr>
              <a:t>predictors</a:t>
            </a:r>
            <a:r>
              <a:rPr sz="1600" spc="-9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5E5E5E"/>
                </a:solidFill>
                <a:latin typeface="Verdana"/>
                <a:cs typeface="Verdana"/>
              </a:rPr>
              <a:t>(establishing</a:t>
            </a:r>
            <a:r>
              <a:rPr sz="1600" spc="-9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5E5E5E"/>
                </a:solidFill>
                <a:latin typeface="Verdana"/>
                <a:cs typeface="Verdana"/>
              </a:rPr>
              <a:t>operations</a:t>
            </a:r>
            <a:r>
              <a:rPr sz="1600" spc="-9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E5E5E"/>
                </a:solidFill>
                <a:latin typeface="Verdana"/>
                <a:cs typeface="Verdana"/>
              </a:rPr>
              <a:t>and</a:t>
            </a:r>
            <a:r>
              <a:rPr sz="1600" spc="-9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5E5E5E"/>
                </a:solidFill>
                <a:latin typeface="Verdana"/>
                <a:cs typeface="Verdana"/>
              </a:rPr>
              <a:t>antecedents)  </a:t>
            </a:r>
            <a:r>
              <a:rPr sz="1600" spc="-15" dirty="0">
                <a:solidFill>
                  <a:srgbClr val="5E5E5E"/>
                </a:solidFill>
                <a:latin typeface="Verdana"/>
                <a:cs typeface="Verdana"/>
              </a:rPr>
              <a:t>teach</a:t>
            </a:r>
            <a:r>
              <a:rPr sz="1600" spc="-95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5E5E5E"/>
                </a:solidFill>
                <a:latin typeface="Verdana"/>
                <a:cs typeface="Verdana"/>
              </a:rPr>
              <a:t>replacement</a:t>
            </a:r>
            <a:r>
              <a:rPr sz="1600" spc="-95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5E5E5E"/>
                </a:solidFill>
                <a:latin typeface="Verdana"/>
                <a:cs typeface="Verdana"/>
              </a:rPr>
              <a:t>or</a:t>
            </a:r>
            <a:r>
              <a:rPr sz="1600" spc="-95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E5E5E"/>
                </a:solidFill>
                <a:latin typeface="Verdana"/>
                <a:cs typeface="Verdana"/>
              </a:rPr>
              <a:t>completing</a:t>
            </a:r>
            <a:r>
              <a:rPr sz="1600" spc="-95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5E5E5E"/>
                </a:solidFill>
                <a:latin typeface="Verdana"/>
                <a:cs typeface="Verdana"/>
              </a:rPr>
              <a:t>behaviour</a:t>
            </a:r>
            <a:endParaRPr sz="1600" dirty="0">
              <a:latin typeface="Verdana"/>
              <a:cs typeface="Verdana"/>
            </a:endParaRPr>
          </a:p>
          <a:p>
            <a:pPr>
              <a:spcBef>
                <a:spcPts val="15"/>
              </a:spcBef>
            </a:pPr>
            <a:endParaRPr sz="1600" dirty="0">
              <a:latin typeface="Verdana"/>
              <a:cs typeface="Verdana"/>
            </a:endParaRPr>
          </a:p>
          <a:p>
            <a:pPr marL="154305"/>
            <a:r>
              <a:rPr sz="1600" spc="-20" dirty="0">
                <a:solidFill>
                  <a:srgbClr val="5E5E5E"/>
                </a:solidFill>
                <a:latin typeface="Verdana"/>
                <a:cs typeface="Verdana"/>
              </a:rPr>
              <a:t>reinforce</a:t>
            </a:r>
            <a:r>
              <a:rPr sz="1600" spc="-100" dirty="0">
                <a:solidFill>
                  <a:srgbClr val="5E5E5E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5E5E5E"/>
                </a:solidFill>
                <a:latin typeface="Verdana"/>
                <a:cs typeface="Verdana"/>
              </a:rPr>
              <a:t>differentially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702" y="276076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13</a:t>
            </a:r>
          </a:p>
        </p:txBody>
      </p:sp>
      <p:sp>
        <p:nvSpPr>
          <p:cNvPr id="13" name="object 13"/>
          <p:cNvSpPr/>
          <p:nvPr/>
        </p:nvSpPr>
        <p:spPr>
          <a:xfrm>
            <a:off x="519720" y="4828570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720" y="5060125"/>
            <a:ext cx="4522180" cy="2438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19720" y="5060125"/>
            <a:ext cx="4522180" cy="1562607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67005">
              <a:lnSpc>
                <a:spcPct val="100000"/>
              </a:lnSpc>
            </a:pPr>
            <a:r>
              <a:rPr sz="1400" spc="-30" dirty="0">
                <a:latin typeface="Verdana"/>
                <a:cs typeface="Verdana"/>
              </a:rPr>
              <a:t>PBS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strives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to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be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25" dirty="0">
                <a:latin typeface="Arial"/>
                <a:cs typeface="Arial"/>
              </a:rPr>
              <a:t>functional</a:t>
            </a:r>
            <a:r>
              <a:rPr sz="1400" spc="25" dirty="0">
                <a:latin typeface="Verdana"/>
                <a:cs typeface="Verdana"/>
              </a:rPr>
              <a:t>,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35" dirty="0">
                <a:latin typeface="Arial"/>
                <a:cs typeface="Arial"/>
              </a:rPr>
              <a:t>constructional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Verdana"/>
                <a:cs typeface="Verdana"/>
              </a:rPr>
              <a:t>and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25" dirty="0">
                <a:latin typeface="Arial"/>
                <a:cs typeface="Arial"/>
              </a:rPr>
              <a:t>socially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valid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Arial"/>
              <a:cs typeface="Arial"/>
            </a:endParaRPr>
          </a:p>
          <a:p>
            <a:pPr marL="167005" marR="239395">
              <a:lnSpc>
                <a:spcPct val="111700"/>
              </a:lnSpc>
            </a:pPr>
            <a:r>
              <a:rPr sz="1400" spc="-20" dirty="0">
                <a:latin typeface="Verdana"/>
                <a:cs typeface="Verdana"/>
              </a:rPr>
              <a:t>Intervention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is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related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to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identi</a:t>
            </a:r>
            <a:r>
              <a:rPr sz="1400" spc="-10" dirty="0">
                <a:latin typeface="Cambria"/>
                <a:cs typeface="Cambria"/>
              </a:rPr>
              <a:t>ﬁ</a:t>
            </a:r>
            <a:r>
              <a:rPr sz="1400" spc="-10" dirty="0">
                <a:latin typeface="Verdana"/>
                <a:cs typeface="Verdana"/>
              </a:rPr>
              <a:t>ed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functional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relationships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between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the  </a:t>
            </a:r>
            <a:r>
              <a:rPr sz="1400" spc="-15" dirty="0">
                <a:latin typeface="Verdana"/>
                <a:cs typeface="Verdana"/>
              </a:rPr>
              <a:t>behaviour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and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antecedents,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consequences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etc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66051" y="6703353"/>
            <a:ext cx="1673536" cy="709990"/>
          </a:xfrm>
          <a:custGeom>
            <a:avLst/>
            <a:gdLst/>
            <a:ahLst/>
            <a:cxnLst/>
            <a:rect l="l" t="t" r="r" b="b"/>
            <a:pathLst>
              <a:path w="1043939" h="608329">
                <a:moveTo>
                  <a:pt x="42489" y="0"/>
                </a:moveTo>
                <a:lnTo>
                  <a:pt x="4184" y="0"/>
                </a:lnTo>
                <a:lnTo>
                  <a:pt x="0" y="2539"/>
                </a:lnTo>
                <a:lnTo>
                  <a:pt x="0" y="607060"/>
                </a:lnTo>
                <a:lnTo>
                  <a:pt x="4184" y="608330"/>
                </a:lnTo>
                <a:lnTo>
                  <a:pt x="1035592" y="608330"/>
                </a:lnTo>
                <a:lnTo>
                  <a:pt x="1039775" y="607060"/>
                </a:lnTo>
                <a:lnTo>
                  <a:pt x="1039775" y="584200"/>
                </a:lnTo>
                <a:lnTo>
                  <a:pt x="1035592" y="581660"/>
                </a:lnTo>
                <a:lnTo>
                  <a:pt x="50857" y="581660"/>
                </a:lnTo>
                <a:lnTo>
                  <a:pt x="46672" y="579120"/>
                </a:lnTo>
                <a:lnTo>
                  <a:pt x="46672" y="2539"/>
                </a:lnTo>
                <a:lnTo>
                  <a:pt x="42489" y="0"/>
                </a:lnTo>
                <a:close/>
              </a:path>
              <a:path w="1043939" h="608329">
                <a:moveTo>
                  <a:pt x="259154" y="163830"/>
                </a:moveTo>
                <a:lnTo>
                  <a:pt x="222670" y="163830"/>
                </a:lnTo>
                <a:lnTo>
                  <a:pt x="223989" y="173990"/>
                </a:lnTo>
                <a:lnTo>
                  <a:pt x="224614" y="179070"/>
                </a:lnTo>
                <a:lnTo>
                  <a:pt x="226998" y="204470"/>
                </a:lnTo>
                <a:lnTo>
                  <a:pt x="228982" y="231140"/>
                </a:lnTo>
                <a:lnTo>
                  <a:pt x="230754" y="261620"/>
                </a:lnTo>
                <a:lnTo>
                  <a:pt x="235440" y="347980"/>
                </a:lnTo>
                <a:lnTo>
                  <a:pt x="237205" y="374650"/>
                </a:lnTo>
                <a:lnTo>
                  <a:pt x="242197" y="422910"/>
                </a:lnTo>
                <a:lnTo>
                  <a:pt x="252978" y="461010"/>
                </a:lnTo>
                <a:lnTo>
                  <a:pt x="281984" y="477520"/>
                </a:lnTo>
                <a:lnTo>
                  <a:pt x="298040" y="473710"/>
                </a:lnTo>
                <a:lnTo>
                  <a:pt x="308343" y="463550"/>
                </a:lnTo>
                <a:lnTo>
                  <a:pt x="314642" y="449580"/>
                </a:lnTo>
                <a:lnTo>
                  <a:pt x="317610" y="435610"/>
                </a:lnTo>
                <a:lnTo>
                  <a:pt x="281254" y="435610"/>
                </a:lnTo>
                <a:lnTo>
                  <a:pt x="279836" y="429260"/>
                </a:lnTo>
                <a:lnTo>
                  <a:pt x="274883" y="391160"/>
                </a:lnTo>
                <a:lnTo>
                  <a:pt x="267357" y="267970"/>
                </a:lnTo>
                <a:lnTo>
                  <a:pt x="266742" y="256540"/>
                </a:lnTo>
                <a:lnTo>
                  <a:pt x="264834" y="224790"/>
                </a:lnTo>
                <a:lnTo>
                  <a:pt x="262546" y="195580"/>
                </a:lnTo>
                <a:lnTo>
                  <a:pt x="259701" y="167640"/>
                </a:lnTo>
                <a:lnTo>
                  <a:pt x="259154" y="163830"/>
                </a:lnTo>
                <a:close/>
              </a:path>
              <a:path w="1043939" h="608329">
                <a:moveTo>
                  <a:pt x="340893" y="182880"/>
                </a:moveTo>
                <a:lnTo>
                  <a:pt x="310017" y="208280"/>
                </a:lnTo>
                <a:lnTo>
                  <a:pt x="300906" y="256540"/>
                </a:lnTo>
                <a:lnTo>
                  <a:pt x="295361" y="306070"/>
                </a:lnTo>
                <a:lnTo>
                  <a:pt x="294706" y="312420"/>
                </a:lnTo>
                <a:lnTo>
                  <a:pt x="293735" y="321310"/>
                </a:lnTo>
                <a:lnTo>
                  <a:pt x="291942" y="341630"/>
                </a:lnTo>
                <a:lnTo>
                  <a:pt x="290848" y="355600"/>
                </a:lnTo>
                <a:lnTo>
                  <a:pt x="289372" y="373380"/>
                </a:lnTo>
                <a:lnTo>
                  <a:pt x="287241" y="394970"/>
                </a:lnTo>
                <a:lnTo>
                  <a:pt x="284568" y="416560"/>
                </a:lnTo>
                <a:lnTo>
                  <a:pt x="281254" y="435610"/>
                </a:lnTo>
                <a:lnTo>
                  <a:pt x="317610" y="435610"/>
                </a:lnTo>
                <a:lnTo>
                  <a:pt x="323672" y="394970"/>
                </a:lnTo>
                <a:lnTo>
                  <a:pt x="329962" y="322580"/>
                </a:lnTo>
                <a:lnTo>
                  <a:pt x="334643" y="279400"/>
                </a:lnTo>
                <a:lnTo>
                  <a:pt x="336704" y="261620"/>
                </a:lnTo>
                <a:lnTo>
                  <a:pt x="339076" y="243840"/>
                </a:lnTo>
                <a:lnTo>
                  <a:pt x="341783" y="228600"/>
                </a:lnTo>
                <a:lnTo>
                  <a:pt x="378258" y="228600"/>
                </a:lnTo>
                <a:lnTo>
                  <a:pt x="375897" y="217170"/>
                </a:lnTo>
                <a:lnTo>
                  <a:pt x="372946" y="207010"/>
                </a:lnTo>
                <a:lnTo>
                  <a:pt x="367299" y="195580"/>
                </a:lnTo>
                <a:lnTo>
                  <a:pt x="357200" y="186690"/>
                </a:lnTo>
                <a:lnTo>
                  <a:pt x="340893" y="182880"/>
                </a:lnTo>
                <a:close/>
              </a:path>
              <a:path w="1043939" h="608329">
                <a:moveTo>
                  <a:pt x="378258" y="228600"/>
                </a:moveTo>
                <a:lnTo>
                  <a:pt x="341783" y="228600"/>
                </a:lnTo>
                <a:lnTo>
                  <a:pt x="343731" y="240030"/>
                </a:lnTo>
                <a:lnTo>
                  <a:pt x="345427" y="252730"/>
                </a:lnTo>
                <a:lnTo>
                  <a:pt x="349304" y="285750"/>
                </a:lnTo>
                <a:lnTo>
                  <a:pt x="350398" y="295910"/>
                </a:lnTo>
                <a:lnTo>
                  <a:pt x="351561" y="304800"/>
                </a:lnTo>
                <a:lnTo>
                  <a:pt x="357591" y="345440"/>
                </a:lnTo>
                <a:lnTo>
                  <a:pt x="368904" y="389890"/>
                </a:lnTo>
                <a:lnTo>
                  <a:pt x="400692" y="412750"/>
                </a:lnTo>
                <a:lnTo>
                  <a:pt x="416028" y="408940"/>
                </a:lnTo>
                <a:lnTo>
                  <a:pt x="425693" y="401320"/>
                </a:lnTo>
                <a:lnTo>
                  <a:pt x="431346" y="389890"/>
                </a:lnTo>
                <a:lnTo>
                  <a:pt x="434644" y="379730"/>
                </a:lnTo>
                <a:lnTo>
                  <a:pt x="436773" y="370840"/>
                </a:lnTo>
                <a:lnTo>
                  <a:pt x="399882" y="370840"/>
                </a:lnTo>
                <a:lnTo>
                  <a:pt x="397308" y="360680"/>
                </a:lnTo>
                <a:lnTo>
                  <a:pt x="388943" y="312420"/>
                </a:lnTo>
                <a:lnTo>
                  <a:pt x="386624" y="293370"/>
                </a:lnTo>
                <a:lnTo>
                  <a:pt x="382713" y="259080"/>
                </a:lnTo>
                <a:lnTo>
                  <a:pt x="380745" y="243840"/>
                </a:lnTo>
                <a:lnTo>
                  <a:pt x="378520" y="229870"/>
                </a:lnTo>
                <a:lnTo>
                  <a:pt x="378258" y="228600"/>
                </a:lnTo>
                <a:close/>
              </a:path>
              <a:path w="1043939" h="608329">
                <a:moveTo>
                  <a:pt x="495668" y="259080"/>
                </a:moveTo>
                <a:lnTo>
                  <a:pt x="459196" y="259080"/>
                </a:lnTo>
                <a:lnTo>
                  <a:pt x="463606" y="271780"/>
                </a:lnTo>
                <a:lnTo>
                  <a:pt x="467276" y="287020"/>
                </a:lnTo>
                <a:lnTo>
                  <a:pt x="470168" y="302260"/>
                </a:lnTo>
                <a:lnTo>
                  <a:pt x="474535" y="326390"/>
                </a:lnTo>
                <a:lnTo>
                  <a:pt x="477088" y="337820"/>
                </a:lnTo>
                <a:lnTo>
                  <a:pt x="501012" y="374650"/>
                </a:lnTo>
                <a:lnTo>
                  <a:pt x="514864" y="377190"/>
                </a:lnTo>
                <a:lnTo>
                  <a:pt x="526935" y="375920"/>
                </a:lnTo>
                <a:lnTo>
                  <a:pt x="552695" y="345440"/>
                </a:lnTo>
                <a:lnTo>
                  <a:pt x="553263" y="344170"/>
                </a:lnTo>
                <a:lnTo>
                  <a:pt x="515917" y="344170"/>
                </a:lnTo>
                <a:lnTo>
                  <a:pt x="514076" y="337820"/>
                </a:lnTo>
                <a:lnTo>
                  <a:pt x="512170" y="331470"/>
                </a:lnTo>
                <a:lnTo>
                  <a:pt x="510254" y="322580"/>
                </a:lnTo>
                <a:lnTo>
                  <a:pt x="508382" y="312420"/>
                </a:lnTo>
                <a:lnTo>
                  <a:pt x="501997" y="278130"/>
                </a:lnTo>
                <a:lnTo>
                  <a:pt x="495668" y="259080"/>
                </a:lnTo>
                <a:close/>
              </a:path>
              <a:path w="1043939" h="608329">
                <a:moveTo>
                  <a:pt x="460006" y="229870"/>
                </a:moveTo>
                <a:lnTo>
                  <a:pt x="438391" y="236220"/>
                </a:lnTo>
                <a:lnTo>
                  <a:pt x="424538" y="252730"/>
                </a:lnTo>
                <a:lnTo>
                  <a:pt x="415859" y="278130"/>
                </a:lnTo>
                <a:lnTo>
                  <a:pt x="409768" y="312420"/>
                </a:lnTo>
                <a:lnTo>
                  <a:pt x="409063" y="316230"/>
                </a:lnTo>
                <a:lnTo>
                  <a:pt x="402265" y="359410"/>
                </a:lnTo>
                <a:lnTo>
                  <a:pt x="399882" y="370840"/>
                </a:lnTo>
                <a:lnTo>
                  <a:pt x="436773" y="370840"/>
                </a:lnTo>
                <a:lnTo>
                  <a:pt x="445207" y="318770"/>
                </a:lnTo>
                <a:lnTo>
                  <a:pt x="445907" y="313690"/>
                </a:lnTo>
                <a:lnTo>
                  <a:pt x="449038" y="295910"/>
                </a:lnTo>
                <a:lnTo>
                  <a:pt x="452300" y="280670"/>
                </a:lnTo>
                <a:lnTo>
                  <a:pt x="455687" y="267970"/>
                </a:lnTo>
                <a:lnTo>
                  <a:pt x="459196" y="259080"/>
                </a:lnTo>
                <a:lnTo>
                  <a:pt x="495668" y="259080"/>
                </a:lnTo>
                <a:lnTo>
                  <a:pt x="493558" y="252730"/>
                </a:lnTo>
                <a:lnTo>
                  <a:pt x="480437" y="236220"/>
                </a:lnTo>
                <a:lnTo>
                  <a:pt x="460006" y="229870"/>
                </a:lnTo>
                <a:close/>
              </a:path>
              <a:path w="1043939" h="608329">
                <a:moveTo>
                  <a:pt x="616757" y="284480"/>
                </a:moveTo>
                <a:lnTo>
                  <a:pt x="578553" y="284480"/>
                </a:lnTo>
                <a:lnTo>
                  <a:pt x="581694" y="289560"/>
                </a:lnTo>
                <a:lnTo>
                  <a:pt x="585159" y="295910"/>
                </a:lnTo>
                <a:lnTo>
                  <a:pt x="588947" y="304800"/>
                </a:lnTo>
                <a:lnTo>
                  <a:pt x="593058" y="314960"/>
                </a:lnTo>
                <a:lnTo>
                  <a:pt x="601432" y="334010"/>
                </a:lnTo>
                <a:lnTo>
                  <a:pt x="611285" y="346710"/>
                </a:lnTo>
                <a:lnTo>
                  <a:pt x="622923" y="353060"/>
                </a:lnTo>
                <a:lnTo>
                  <a:pt x="636652" y="355600"/>
                </a:lnTo>
                <a:lnTo>
                  <a:pt x="651599" y="353060"/>
                </a:lnTo>
                <a:lnTo>
                  <a:pt x="664602" y="345440"/>
                </a:lnTo>
                <a:lnTo>
                  <a:pt x="675622" y="332740"/>
                </a:lnTo>
                <a:lnTo>
                  <a:pt x="676908" y="330200"/>
                </a:lnTo>
                <a:lnTo>
                  <a:pt x="638191" y="330200"/>
                </a:lnTo>
                <a:lnTo>
                  <a:pt x="635422" y="326390"/>
                </a:lnTo>
                <a:lnTo>
                  <a:pt x="631943" y="320040"/>
                </a:lnTo>
                <a:lnTo>
                  <a:pt x="628549" y="311150"/>
                </a:lnTo>
                <a:lnTo>
                  <a:pt x="621104" y="292100"/>
                </a:lnTo>
                <a:lnTo>
                  <a:pt x="616757" y="284480"/>
                </a:lnTo>
                <a:close/>
              </a:path>
              <a:path w="1043939" h="608329">
                <a:moveTo>
                  <a:pt x="578229" y="260350"/>
                </a:moveTo>
                <a:lnTo>
                  <a:pt x="538544" y="284480"/>
                </a:lnTo>
                <a:lnTo>
                  <a:pt x="524796" y="321310"/>
                </a:lnTo>
                <a:lnTo>
                  <a:pt x="521822" y="330200"/>
                </a:lnTo>
                <a:lnTo>
                  <a:pt x="518833" y="337820"/>
                </a:lnTo>
                <a:lnTo>
                  <a:pt x="515917" y="344170"/>
                </a:lnTo>
                <a:lnTo>
                  <a:pt x="553263" y="344170"/>
                </a:lnTo>
                <a:lnTo>
                  <a:pt x="556675" y="336550"/>
                </a:lnTo>
                <a:lnTo>
                  <a:pt x="560330" y="326390"/>
                </a:lnTo>
                <a:lnTo>
                  <a:pt x="563562" y="314960"/>
                </a:lnTo>
                <a:lnTo>
                  <a:pt x="566975" y="303530"/>
                </a:lnTo>
                <a:lnTo>
                  <a:pt x="570866" y="295910"/>
                </a:lnTo>
                <a:lnTo>
                  <a:pt x="574852" y="288290"/>
                </a:lnTo>
                <a:lnTo>
                  <a:pt x="578553" y="284480"/>
                </a:lnTo>
                <a:lnTo>
                  <a:pt x="616757" y="284480"/>
                </a:lnTo>
                <a:lnTo>
                  <a:pt x="611685" y="275590"/>
                </a:lnTo>
                <a:lnTo>
                  <a:pt x="598117" y="264160"/>
                </a:lnTo>
                <a:lnTo>
                  <a:pt x="578229" y="260350"/>
                </a:lnTo>
                <a:close/>
              </a:path>
              <a:path w="1043939" h="608329">
                <a:moveTo>
                  <a:pt x="735258" y="298450"/>
                </a:moveTo>
                <a:lnTo>
                  <a:pt x="695156" y="298450"/>
                </a:lnTo>
                <a:lnTo>
                  <a:pt x="697974" y="302260"/>
                </a:lnTo>
                <a:lnTo>
                  <a:pt x="705749" y="311150"/>
                </a:lnTo>
                <a:lnTo>
                  <a:pt x="708254" y="314960"/>
                </a:lnTo>
                <a:lnTo>
                  <a:pt x="710956" y="317500"/>
                </a:lnTo>
                <a:lnTo>
                  <a:pt x="719866" y="327660"/>
                </a:lnTo>
                <a:lnTo>
                  <a:pt x="729308" y="335280"/>
                </a:lnTo>
                <a:lnTo>
                  <a:pt x="740776" y="340360"/>
                </a:lnTo>
                <a:lnTo>
                  <a:pt x="755765" y="342900"/>
                </a:lnTo>
                <a:lnTo>
                  <a:pt x="770294" y="340360"/>
                </a:lnTo>
                <a:lnTo>
                  <a:pt x="781340" y="335280"/>
                </a:lnTo>
                <a:lnTo>
                  <a:pt x="789707" y="328930"/>
                </a:lnTo>
                <a:lnTo>
                  <a:pt x="796199" y="322580"/>
                </a:lnTo>
                <a:lnTo>
                  <a:pt x="797543" y="321310"/>
                </a:lnTo>
                <a:lnTo>
                  <a:pt x="798979" y="320040"/>
                </a:lnTo>
                <a:lnTo>
                  <a:pt x="755685" y="320040"/>
                </a:lnTo>
                <a:lnTo>
                  <a:pt x="752428" y="318770"/>
                </a:lnTo>
                <a:lnTo>
                  <a:pt x="746931" y="312420"/>
                </a:lnTo>
                <a:lnTo>
                  <a:pt x="740840" y="306070"/>
                </a:lnTo>
                <a:lnTo>
                  <a:pt x="736319" y="299720"/>
                </a:lnTo>
                <a:lnTo>
                  <a:pt x="735258" y="298450"/>
                </a:lnTo>
                <a:close/>
              </a:path>
              <a:path w="1043939" h="608329">
                <a:moveTo>
                  <a:pt x="859078" y="306070"/>
                </a:moveTo>
                <a:lnTo>
                  <a:pt x="813297" y="306070"/>
                </a:lnTo>
                <a:lnTo>
                  <a:pt x="816893" y="307340"/>
                </a:lnTo>
                <a:lnTo>
                  <a:pt x="826990" y="316230"/>
                </a:lnTo>
                <a:lnTo>
                  <a:pt x="829097" y="318770"/>
                </a:lnTo>
                <a:lnTo>
                  <a:pt x="830169" y="318770"/>
                </a:lnTo>
                <a:lnTo>
                  <a:pt x="831275" y="320040"/>
                </a:lnTo>
                <a:lnTo>
                  <a:pt x="873583" y="339090"/>
                </a:lnTo>
                <a:lnTo>
                  <a:pt x="887411" y="337820"/>
                </a:lnTo>
                <a:lnTo>
                  <a:pt x="898040" y="334010"/>
                </a:lnTo>
                <a:lnTo>
                  <a:pt x="906184" y="328930"/>
                </a:lnTo>
                <a:lnTo>
                  <a:pt x="912558" y="323850"/>
                </a:lnTo>
                <a:lnTo>
                  <a:pt x="914353" y="322580"/>
                </a:lnTo>
                <a:lnTo>
                  <a:pt x="915987" y="321310"/>
                </a:lnTo>
                <a:lnTo>
                  <a:pt x="921171" y="317500"/>
                </a:lnTo>
                <a:lnTo>
                  <a:pt x="874232" y="317500"/>
                </a:lnTo>
                <a:lnTo>
                  <a:pt x="871138" y="316230"/>
                </a:lnTo>
                <a:lnTo>
                  <a:pt x="860235" y="307340"/>
                </a:lnTo>
                <a:lnTo>
                  <a:pt x="859078" y="306070"/>
                </a:lnTo>
                <a:close/>
              </a:path>
              <a:path w="1043939" h="608329">
                <a:moveTo>
                  <a:pt x="695561" y="275590"/>
                </a:moveTo>
                <a:lnTo>
                  <a:pt x="686047" y="275590"/>
                </a:lnTo>
                <a:lnTo>
                  <a:pt x="673580" y="280670"/>
                </a:lnTo>
                <a:lnTo>
                  <a:pt x="660536" y="292100"/>
                </a:lnTo>
                <a:lnTo>
                  <a:pt x="649292" y="311150"/>
                </a:lnTo>
                <a:lnTo>
                  <a:pt x="645528" y="320040"/>
                </a:lnTo>
                <a:lnTo>
                  <a:pt x="641459" y="326390"/>
                </a:lnTo>
                <a:lnTo>
                  <a:pt x="638191" y="330200"/>
                </a:lnTo>
                <a:lnTo>
                  <a:pt x="676908" y="330200"/>
                </a:lnTo>
                <a:lnTo>
                  <a:pt x="684621" y="314960"/>
                </a:lnTo>
                <a:lnTo>
                  <a:pt x="687738" y="307340"/>
                </a:lnTo>
                <a:lnTo>
                  <a:pt x="691920" y="302260"/>
                </a:lnTo>
                <a:lnTo>
                  <a:pt x="695156" y="298450"/>
                </a:lnTo>
                <a:lnTo>
                  <a:pt x="735258" y="298450"/>
                </a:lnTo>
                <a:lnTo>
                  <a:pt x="728895" y="290830"/>
                </a:lnTo>
                <a:lnTo>
                  <a:pt x="720317" y="283210"/>
                </a:lnTo>
                <a:lnTo>
                  <a:pt x="709552" y="276860"/>
                </a:lnTo>
                <a:lnTo>
                  <a:pt x="695561" y="275590"/>
                </a:lnTo>
                <a:close/>
              </a:path>
              <a:path w="1043939" h="608329">
                <a:moveTo>
                  <a:pt x="1040504" y="312420"/>
                </a:moveTo>
                <a:lnTo>
                  <a:pt x="929412" y="312420"/>
                </a:lnTo>
                <a:lnTo>
                  <a:pt x="932033" y="313690"/>
                </a:lnTo>
                <a:lnTo>
                  <a:pt x="937719" y="314960"/>
                </a:lnTo>
                <a:lnTo>
                  <a:pt x="948293" y="321310"/>
                </a:lnTo>
                <a:lnTo>
                  <a:pt x="959487" y="325120"/>
                </a:lnTo>
                <a:lnTo>
                  <a:pt x="970984" y="327660"/>
                </a:lnTo>
                <a:lnTo>
                  <a:pt x="981994" y="328930"/>
                </a:lnTo>
                <a:lnTo>
                  <a:pt x="998820" y="328930"/>
                </a:lnTo>
                <a:lnTo>
                  <a:pt x="1007178" y="327660"/>
                </a:lnTo>
                <a:lnTo>
                  <a:pt x="1017006" y="326390"/>
                </a:lnTo>
                <a:lnTo>
                  <a:pt x="1028513" y="323850"/>
                </a:lnTo>
                <a:lnTo>
                  <a:pt x="1040776" y="321310"/>
                </a:lnTo>
                <a:lnTo>
                  <a:pt x="1043908" y="321310"/>
                </a:lnTo>
                <a:lnTo>
                  <a:pt x="1040504" y="312420"/>
                </a:lnTo>
                <a:close/>
              </a:path>
              <a:path w="1043939" h="608329">
                <a:moveTo>
                  <a:pt x="812892" y="284480"/>
                </a:moveTo>
                <a:lnTo>
                  <a:pt x="772539" y="303530"/>
                </a:lnTo>
                <a:lnTo>
                  <a:pt x="770354" y="306070"/>
                </a:lnTo>
                <a:lnTo>
                  <a:pt x="767520" y="308610"/>
                </a:lnTo>
                <a:lnTo>
                  <a:pt x="765950" y="311150"/>
                </a:lnTo>
                <a:lnTo>
                  <a:pt x="762048" y="314960"/>
                </a:lnTo>
                <a:lnTo>
                  <a:pt x="758236" y="318770"/>
                </a:lnTo>
                <a:lnTo>
                  <a:pt x="755685" y="320040"/>
                </a:lnTo>
                <a:lnTo>
                  <a:pt x="798979" y="320040"/>
                </a:lnTo>
                <a:lnTo>
                  <a:pt x="801670" y="317500"/>
                </a:lnTo>
                <a:lnTo>
                  <a:pt x="802783" y="316230"/>
                </a:lnTo>
                <a:lnTo>
                  <a:pt x="811035" y="307340"/>
                </a:lnTo>
                <a:lnTo>
                  <a:pt x="813297" y="306070"/>
                </a:lnTo>
                <a:lnTo>
                  <a:pt x="859078" y="306070"/>
                </a:lnTo>
                <a:lnTo>
                  <a:pt x="857053" y="304800"/>
                </a:lnTo>
                <a:lnTo>
                  <a:pt x="848879" y="297180"/>
                </a:lnTo>
                <a:lnTo>
                  <a:pt x="839187" y="290830"/>
                </a:lnTo>
                <a:lnTo>
                  <a:pt x="827388" y="287020"/>
                </a:lnTo>
                <a:lnTo>
                  <a:pt x="812892" y="284480"/>
                </a:lnTo>
                <a:close/>
              </a:path>
              <a:path w="1043939" h="608329">
                <a:moveTo>
                  <a:pt x="928359" y="290830"/>
                </a:moveTo>
                <a:lnTo>
                  <a:pt x="889140" y="306070"/>
                </a:lnTo>
                <a:lnTo>
                  <a:pt x="886688" y="308610"/>
                </a:lnTo>
                <a:lnTo>
                  <a:pt x="884434" y="309880"/>
                </a:lnTo>
                <a:lnTo>
                  <a:pt x="880243" y="313690"/>
                </a:lnTo>
                <a:lnTo>
                  <a:pt x="876233" y="317500"/>
                </a:lnTo>
                <a:lnTo>
                  <a:pt x="921171" y="317500"/>
                </a:lnTo>
                <a:lnTo>
                  <a:pt x="922900" y="316230"/>
                </a:lnTo>
                <a:lnTo>
                  <a:pt x="927105" y="313690"/>
                </a:lnTo>
                <a:lnTo>
                  <a:pt x="929412" y="312420"/>
                </a:lnTo>
                <a:lnTo>
                  <a:pt x="1040504" y="312420"/>
                </a:lnTo>
                <a:lnTo>
                  <a:pt x="1039046" y="308610"/>
                </a:lnTo>
                <a:lnTo>
                  <a:pt x="982169" y="308610"/>
                </a:lnTo>
                <a:lnTo>
                  <a:pt x="976631" y="307340"/>
                </a:lnTo>
                <a:lnTo>
                  <a:pt x="972602" y="304800"/>
                </a:lnTo>
                <a:lnTo>
                  <a:pt x="959369" y="298450"/>
                </a:lnTo>
                <a:lnTo>
                  <a:pt x="947952" y="294640"/>
                </a:lnTo>
                <a:lnTo>
                  <a:pt x="937800" y="292100"/>
                </a:lnTo>
                <a:lnTo>
                  <a:pt x="928359" y="290830"/>
                </a:lnTo>
                <a:close/>
              </a:path>
              <a:path w="1043939" h="608329">
                <a:moveTo>
                  <a:pt x="221292" y="102870"/>
                </a:moveTo>
                <a:lnTo>
                  <a:pt x="191504" y="129539"/>
                </a:lnTo>
                <a:lnTo>
                  <a:pt x="184162" y="187960"/>
                </a:lnTo>
                <a:lnTo>
                  <a:pt x="180156" y="248920"/>
                </a:lnTo>
                <a:lnTo>
                  <a:pt x="179155" y="264160"/>
                </a:lnTo>
                <a:lnTo>
                  <a:pt x="177975" y="280670"/>
                </a:lnTo>
                <a:lnTo>
                  <a:pt x="176888" y="294640"/>
                </a:lnTo>
                <a:lnTo>
                  <a:pt x="69118" y="294640"/>
                </a:lnTo>
                <a:lnTo>
                  <a:pt x="69118" y="316230"/>
                </a:lnTo>
                <a:lnTo>
                  <a:pt x="211406" y="316230"/>
                </a:lnTo>
                <a:lnTo>
                  <a:pt x="213775" y="288290"/>
                </a:lnTo>
                <a:lnTo>
                  <a:pt x="215230" y="267970"/>
                </a:lnTo>
                <a:lnTo>
                  <a:pt x="216225" y="252730"/>
                </a:lnTo>
                <a:lnTo>
                  <a:pt x="218437" y="217170"/>
                </a:lnTo>
                <a:lnTo>
                  <a:pt x="219667" y="198120"/>
                </a:lnTo>
                <a:lnTo>
                  <a:pt x="221062" y="180340"/>
                </a:lnTo>
                <a:lnTo>
                  <a:pt x="222670" y="163830"/>
                </a:lnTo>
                <a:lnTo>
                  <a:pt x="259154" y="163830"/>
                </a:lnTo>
                <a:lnTo>
                  <a:pt x="257880" y="154940"/>
                </a:lnTo>
                <a:lnTo>
                  <a:pt x="243623" y="111760"/>
                </a:lnTo>
                <a:lnTo>
                  <a:pt x="234907" y="105410"/>
                </a:lnTo>
                <a:lnTo>
                  <a:pt x="221292" y="102870"/>
                </a:lnTo>
                <a:close/>
              </a:path>
              <a:path w="1043939" h="608329">
                <a:moveTo>
                  <a:pt x="1035643" y="299720"/>
                </a:moveTo>
                <a:lnTo>
                  <a:pt x="1030683" y="300990"/>
                </a:lnTo>
                <a:lnTo>
                  <a:pt x="1024191" y="302260"/>
                </a:lnTo>
                <a:lnTo>
                  <a:pt x="995645" y="307340"/>
                </a:lnTo>
                <a:lnTo>
                  <a:pt x="991725" y="308610"/>
                </a:lnTo>
                <a:lnTo>
                  <a:pt x="1039046" y="308610"/>
                </a:lnTo>
                <a:lnTo>
                  <a:pt x="1035643" y="299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99807" y="5169572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14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20" name="Text Box 242">
            <a:extLst>
              <a:ext uri="{FF2B5EF4-FFF2-40B4-BE49-F238E27FC236}">
                <a16:creationId xmlns:a16="http://schemas.microsoft.com/office/drawing/2014/main" id="{93902B2A-78C4-B6C1-763F-35FEF5BE3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352" y="137834"/>
            <a:ext cx="4171651" cy="2083078"/>
          </a:xfrm>
          <a:prstGeom prst="rect">
            <a:avLst/>
          </a:prstGeom>
          <a:noFill/>
          <a:ln w="317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/>
          <a:lstStyle/>
          <a:p>
            <a:pPr marL="58420">
              <a:spcBef>
                <a:spcPts val="705"/>
              </a:spcBef>
              <a:spcAft>
                <a:spcPts val="0"/>
              </a:spcAft>
            </a:pPr>
            <a:r>
              <a:rPr lang="cy-GB" sz="1600" b="1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cy-GB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ich siwtio chi?</a:t>
            </a:r>
            <a:endParaRPr lang="en-GB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5"/>
              </a:spcBef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2100" marR="292100" algn="ctr">
              <a:spcAft>
                <a:spcPts val="0"/>
              </a:spcAft>
            </a:pPr>
            <a:r>
              <a:rPr lang="cy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Oes gan yr unigolyn ymddygiad heriol?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5"/>
              </a:spcBef>
            </a:pPr>
            <a:r>
              <a:rPr lang="en-US" sz="1400" dirty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 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92100" marR="292100" algn="ctr">
              <a:spcBef>
                <a:spcPts val="5"/>
              </a:spcBef>
              <a:spcAft>
                <a:spcPts val="0"/>
              </a:spcAft>
            </a:pPr>
            <a:r>
              <a:rPr lang="cy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Mae ymddygiadau yn bennaf yn cael eu dylanwadu gan yr amgylchedd - a’u dysgu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AutoShape 243">
            <a:extLst>
              <a:ext uri="{FF2B5EF4-FFF2-40B4-BE49-F238E27FC236}">
                <a16:creationId xmlns:a16="http://schemas.microsoft.com/office/drawing/2014/main" id="{A288D63E-09DA-1669-02BF-596F7AA7DFAC}"/>
              </a:ext>
            </a:extLst>
          </p:cNvPr>
          <p:cNvSpPr/>
          <p:nvPr/>
        </p:nvSpPr>
        <p:spPr bwMode="auto">
          <a:xfrm>
            <a:off x="6924275" y="1620802"/>
            <a:ext cx="2909782" cy="798439"/>
          </a:xfrm>
          <a:custGeom>
            <a:avLst/>
            <a:gdLst>
              <a:gd name="T0" fmla="+- 0 1492 1045"/>
              <a:gd name="T1" fmla="*/ T0 w 4347"/>
              <a:gd name="T2" fmla="+- 0 2452 1284"/>
              <a:gd name="T3" fmla="*/ 2452 h 1255"/>
              <a:gd name="T4" fmla="+- 0 1473 1045"/>
              <a:gd name="T5" fmla="*/ T4 w 4347"/>
              <a:gd name="T6" fmla="+- 0 2408 1284"/>
              <a:gd name="T7" fmla="*/ 2408 h 1255"/>
              <a:gd name="T8" fmla="+- 0 1461 1045"/>
              <a:gd name="T9" fmla="*/ T8 w 4347"/>
              <a:gd name="T10" fmla="+- 0 2274 1284"/>
              <a:gd name="T11" fmla="*/ 2274 h 1255"/>
              <a:gd name="T12" fmla="+- 0 1432 1045"/>
              <a:gd name="T13" fmla="*/ T12 w 4347"/>
              <a:gd name="T14" fmla="+- 0 2110 1284"/>
              <a:gd name="T15" fmla="*/ 2110 h 1255"/>
              <a:gd name="T16" fmla="+- 0 1412 1045"/>
              <a:gd name="T17" fmla="*/ T16 w 4347"/>
              <a:gd name="T18" fmla="+- 0 1924 1284"/>
              <a:gd name="T19" fmla="*/ 1924 h 1255"/>
              <a:gd name="T20" fmla="+- 0 1397 1045"/>
              <a:gd name="T21" fmla="*/ T20 w 4347"/>
              <a:gd name="T22" fmla="+- 0 1856 1284"/>
              <a:gd name="T23" fmla="*/ 1856 h 1255"/>
              <a:gd name="T24" fmla="+- 0 1452 1045"/>
              <a:gd name="T25" fmla="*/ T24 w 4347"/>
              <a:gd name="T26" fmla="+- 0 1806 1284"/>
              <a:gd name="T27" fmla="*/ 1806 h 1255"/>
              <a:gd name="T28" fmla="+- 0 1534 1045"/>
              <a:gd name="T29" fmla="*/ T28 w 4347"/>
              <a:gd name="T30" fmla="+- 0 1686 1284"/>
              <a:gd name="T31" fmla="*/ 1686 h 1255"/>
              <a:gd name="T32" fmla="+- 0 1503 1045"/>
              <a:gd name="T33" fmla="*/ T32 w 4347"/>
              <a:gd name="T34" fmla="+- 0 1616 1284"/>
              <a:gd name="T35" fmla="*/ 1616 h 1255"/>
              <a:gd name="T36" fmla="+- 0 1478 1045"/>
              <a:gd name="T37" fmla="*/ T36 w 4347"/>
              <a:gd name="T38" fmla="+- 0 1692 1284"/>
              <a:gd name="T39" fmla="*/ 1692 h 1255"/>
              <a:gd name="T40" fmla="+- 0 1431 1045"/>
              <a:gd name="T41" fmla="*/ T40 w 4347"/>
              <a:gd name="T42" fmla="+- 0 1770 1284"/>
              <a:gd name="T43" fmla="*/ 1770 h 1255"/>
              <a:gd name="T44" fmla="+- 0 1389 1045"/>
              <a:gd name="T45" fmla="*/ T44 w 4347"/>
              <a:gd name="T46" fmla="+- 0 1790 1284"/>
              <a:gd name="T47" fmla="*/ 1790 h 1255"/>
              <a:gd name="T48" fmla="+- 0 1368 1045"/>
              <a:gd name="T49" fmla="*/ T48 w 4347"/>
              <a:gd name="T50" fmla="+- 0 1776 1284"/>
              <a:gd name="T51" fmla="*/ 1776 h 1255"/>
              <a:gd name="T52" fmla="+- 0 1381 1045"/>
              <a:gd name="T53" fmla="*/ T52 w 4347"/>
              <a:gd name="T54" fmla="+- 0 1648 1284"/>
              <a:gd name="T55" fmla="*/ 1648 h 1255"/>
              <a:gd name="T56" fmla="+- 0 1406 1045"/>
              <a:gd name="T57" fmla="*/ T56 w 4347"/>
              <a:gd name="T58" fmla="+- 0 1606 1284"/>
              <a:gd name="T59" fmla="*/ 1606 h 1255"/>
              <a:gd name="T60" fmla="+- 0 1479 1045"/>
              <a:gd name="T61" fmla="*/ T60 w 4347"/>
              <a:gd name="T62" fmla="+- 0 1686 1284"/>
              <a:gd name="T63" fmla="*/ 1686 h 1255"/>
              <a:gd name="T64" fmla="+- 0 1423 1045"/>
              <a:gd name="T65" fmla="*/ T64 w 4347"/>
              <a:gd name="T66" fmla="+- 0 1516 1284"/>
              <a:gd name="T67" fmla="*/ 1516 h 1255"/>
              <a:gd name="T68" fmla="+- 0 1360 1045"/>
              <a:gd name="T69" fmla="*/ T68 w 4347"/>
              <a:gd name="T70" fmla="+- 0 1480 1284"/>
              <a:gd name="T71" fmla="*/ 1480 h 1255"/>
              <a:gd name="T72" fmla="+- 0 1359 1045"/>
              <a:gd name="T73" fmla="*/ T72 w 4347"/>
              <a:gd name="T74" fmla="+- 0 1350 1284"/>
              <a:gd name="T75" fmla="*/ 1350 h 1255"/>
              <a:gd name="T76" fmla="+- 0 1321 1045"/>
              <a:gd name="T77" fmla="*/ T76 w 4347"/>
              <a:gd name="T78" fmla="+- 0 1296 1284"/>
              <a:gd name="T79" fmla="*/ 1296 h 1255"/>
              <a:gd name="T80" fmla="+- 0 1253 1045"/>
              <a:gd name="T81" fmla="*/ T80 w 4347"/>
              <a:gd name="T82" fmla="+- 0 1296 1284"/>
              <a:gd name="T83" fmla="*/ 1296 h 1255"/>
              <a:gd name="T84" fmla="+- 0 1202 1045"/>
              <a:gd name="T85" fmla="*/ T84 w 4347"/>
              <a:gd name="T86" fmla="+- 0 1414 1284"/>
              <a:gd name="T87" fmla="*/ 1414 h 1255"/>
              <a:gd name="T88" fmla="+- 0 1193 1045"/>
              <a:gd name="T89" fmla="*/ T88 w 4347"/>
              <a:gd name="T90" fmla="+- 0 1698 1284"/>
              <a:gd name="T91" fmla="*/ 1698 h 1255"/>
              <a:gd name="T92" fmla="+- 0 1154 1045"/>
              <a:gd name="T93" fmla="*/ T92 w 4347"/>
              <a:gd name="T94" fmla="+- 0 1800 1284"/>
              <a:gd name="T95" fmla="*/ 1800 h 1255"/>
              <a:gd name="T96" fmla="+- 0 1105 1045"/>
              <a:gd name="T97" fmla="*/ T96 w 4347"/>
              <a:gd name="T98" fmla="+- 0 1692 1284"/>
              <a:gd name="T99" fmla="*/ 1692 h 1255"/>
              <a:gd name="T100" fmla="+- 0 1154 1045"/>
              <a:gd name="T101" fmla="*/ T100 w 4347"/>
              <a:gd name="T102" fmla="+- 0 1636 1284"/>
              <a:gd name="T103" fmla="*/ 1636 h 1255"/>
              <a:gd name="T104" fmla="+- 0 1177 1045"/>
              <a:gd name="T105" fmla="*/ T104 w 4347"/>
              <a:gd name="T106" fmla="+- 0 1622 1284"/>
              <a:gd name="T107" fmla="*/ 1622 h 1255"/>
              <a:gd name="T108" fmla="+- 0 1189 1045"/>
              <a:gd name="T109" fmla="*/ T108 w 4347"/>
              <a:gd name="T110" fmla="+- 0 1678 1284"/>
              <a:gd name="T111" fmla="*/ 1678 h 1255"/>
              <a:gd name="T112" fmla="+- 0 1166 1045"/>
              <a:gd name="T113" fmla="*/ T112 w 4347"/>
              <a:gd name="T114" fmla="+- 0 1514 1284"/>
              <a:gd name="T115" fmla="*/ 1514 h 1255"/>
              <a:gd name="T116" fmla="+- 0 1051 1045"/>
              <a:gd name="T117" fmla="*/ T116 w 4347"/>
              <a:gd name="T118" fmla="+- 0 1680 1284"/>
              <a:gd name="T119" fmla="*/ 1680 h 1255"/>
              <a:gd name="T120" fmla="+- 0 1049 1045"/>
              <a:gd name="T121" fmla="*/ T120 w 4347"/>
              <a:gd name="T122" fmla="+- 0 1708 1284"/>
              <a:gd name="T123" fmla="*/ 1708 h 1255"/>
              <a:gd name="T124" fmla="+- 0 1086 1045"/>
              <a:gd name="T125" fmla="*/ T124 w 4347"/>
              <a:gd name="T126" fmla="+- 0 1792 1284"/>
              <a:gd name="T127" fmla="*/ 1792 h 1255"/>
              <a:gd name="T128" fmla="+- 0 1128 1045"/>
              <a:gd name="T129" fmla="*/ T128 w 4347"/>
              <a:gd name="T130" fmla="+- 0 1860 1284"/>
              <a:gd name="T131" fmla="*/ 1860 h 1255"/>
              <a:gd name="T132" fmla="+- 0 1154 1045"/>
              <a:gd name="T133" fmla="*/ T132 w 4347"/>
              <a:gd name="T134" fmla="+- 0 1978 1284"/>
              <a:gd name="T135" fmla="*/ 1978 h 1255"/>
              <a:gd name="T136" fmla="+- 0 1207 1045"/>
              <a:gd name="T137" fmla="*/ T136 w 4347"/>
              <a:gd name="T138" fmla="+- 0 2314 1284"/>
              <a:gd name="T139" fmla="*/ 2314 h 1255"/>
              <a:gd name="T140" fmla="+- 0 1230 1045"/>
              <a:gd name="T141" fmla="*/ T140 w 4347"/>
              <a:gd name="T142" fmla="+- 0 2428 1284"/>
              <a:gd name="T143" fmla="*/ 2428 h 1255"/>
              <a:gd name="T144" fmla="+- 0 1206 1045"/>
              <a:gd name="T145" fmla="*/ T144 w 4347"/>
              <a:gd name="T146" fmla="+- 0 2478 1284"/>
              <a:gd name="T147" fmla="*/ 2478 h 1255"/>
              <a:gd name="T148" fmla="+- 0 1234 1045"/>
              <a:gd name="T149" fmla="*/ T148 w 4347"/>
              <a:gd name="T150" fmla="+- 0 2514 1284"/>
              <a:gd name="T151" fmla="*/ 2514 h 1255"/>
              <a:gd name="T152" fmla="+- 0 1276 1045"/>
              <a:gd name="T153" fmla="*/ T152 w 4347"/>
              <a:gd name="T154" fmla="+- 0 2470 1284"/>
              <a:gd name="T155" fmla="*/ 2470 h 1255"/>
              <a:gd name="T156" fmla="+- 0 1280 1045"/>
              <a:gd name="T157" fmla="*/ T156 w 4347"/>
              <a:gd name="T158" fmla="+- 0 2412 1284"/>
              <a:gd name="T159" fmla="*/ 2412 h 1255"/>
              <a:gd name="T160" fmla="+- 0 1282 1045"/>
              <a:gd name="T161" fmla="*/ T160 w 4347"/>
              <a:gd name="T162" fmla="+- 0 2296 1284"/>
              <a:gd name="T163" fmla="*/ 2296 h 1255"/>
              <a:gd name="T164" fmla="+- 0 1274 1045"/>
              <a:gd name="T165" fmla="*/ T164 w 4347"/>
              <a:gd name="T166" fmla="+- 0 2196 1284"/>
              <a:gd name="T167" fmla="*/ 2196 h 1255"/>
              <a:gd name="T168" fmla="+- 0 1277 1045"/>
              <a:gd name="T169" fmla="*/ T168 w 4347"/>
              <a:gd name="T170" fmla="+- 0 2068 1284"/>
              <a:gd name="T171" fmla="*/ 2068 h 1255"/>
              <a:gd name="T172" fmla="+- 0 1298 1045"/>
              <a:gd name="T173" fmla="*/ T172 w 4347"/>
              <a:gd name="T174" fmla="+- 0 1986 1284"/>
              <a:gd name="T175" fmla="*/ 1986 h 1255"/>
              <a:gd name="T176" fmla="+- 0 1359 1045"/>
              <a:gd name="T177" fmla="*/ T176 w 4347"/>
              <a:gd name="T178" fmla="+- 0 2154 1284"/>
              <a:gd name="T179" fmla="*/ 2154 h 1255"/>
              <a:gd name="T180" fmla="+- 0 1384 1045"/>
              <a:gd name="T181" fmla="*/ T180 w 4347"/>
              <a:gd name="T182" fmla="+- 0 2302 1284"/>
              <a:gd name="T183" fmla="*/ 2302 h 1255"/>
              <a:gd name="T184" fmla="+- 0 1412 1045"/>
              <a:gd name="T185" fmla="*/ T184 w 4347"/>
              <a:gd name="T186" fmla="+- 0 2412 1284"/>
              <a:gd name="T187" fmla="*/ 2412 h 1255"/>
              <a:gd name="T188" fmla="+- 0 1406 1045"/>
              <a:gd name="T189" fmla="*/ T188 w 4347"/>
              <a:gd name="T190" fmla="+- 0 2468 1284"/>
              <a:gd name="T191" fmla="*/ 2468 h 1255"/>
              <a:gd name="T192" fmla="+- 0 1460 1045"/>
              <a:gd name="T193" fmla="*/ T192 w 4347"/>
              <a:gd name="T194" fmla="+- 0 2500 1284"/>
              <a:gd name="T195" fmla="*/ 2500 h 1255"/>
              <a:gd name="T196" fmla="+- 0 1526 1045"/>
              <a:gd name="T197" fmla="*/ T196 w 4347"/>
              <a:gd name="T198" fmla="+- 0 2508 1284"/>
              <a:gd name="T199" fmla="*/ 2508 h 1255"/>
              <a:gd name="T200" fmla="+- 0 3546 1045"/>
              <a:gd name="T201" fmla="*/ T200 w 4347"/>
              <a:gd name="T202" fmla="+- 0 1902 1284"/>
              <a:gd name="T203" fmla="*/ 1902 h 1255"/>
              <a:gd name="T204" fmla="+- 0 3546 1045"/>
              <a:gd name="T205" fmla="*/ T204 w 4347"/>
              <a:gd name="T206" fmla="+- 0 1980 1284"/>
              <a:gd name="T207" fmla="*/ 1980 h 1255"/>
              <a:gd name="T208" fmla="+- 0 5131 1045"/>
              <a:gd name="T209" fmla="*/ T208 w 4347"/>
              <a:gd name="T210" fmla="+- 0 2093 1284"/>
              <a:gd name="T211" fmla="*/ 2093 h 1255"/>
              <a:gd name="T212" fmla="+- 0 4671 1045"/>
              <a:gd name="T213" fmla="*/ T212 w 4347"/>
              <a:gd name="T214" fmla="+- 0 2003 1284"/>
              <a:gd name="T215" fmla="*/ 2003 h 1255"/>
              <a:gd name="T216" fmla="+- 0 4671 1045"/>
              <a:gd name="T217" fmla="*/ T216 w 4347"/>
              <a:gd name="T218" fmla="+- 0 2093 1284"/>
              <a:gd name="T219" fmla="*/ 2093 h 1255"/>
              <a:gd name="T220" fmla="+- 0 3993 1045"/>
              <a:gd name="T221" fmla="*/ T220 w 4347"/>
              <a:gd name="T222" fmla="+- 0 2093 1284"/>
              <a:gd name="T223" fmla="*/ 2093 h 1255"/>
              <a:gd name="T224" fmla="+- 0 5318 1045"/>
              <a:gd name="T225" fmla="*/ T224 w 4347"/>
              <a:gd name="T226" fmla="+- 0 2446 1284"/>
              <a:gd name="T227" fmla="*/ 2446 h 1255"/>
              <a:gd name="T228" fmla="+- 0 5372 1045"/>
              <a:gd name="T229" fmla="*/ T228 w 4347"/>
              <a:gd name="T230" fmla="+- 0 1764 1284"/>
              <a:gd name="T231" fmla="*/ 1764 h 1255"/>
              <a:gd name="T232" fmla="+- 0 4993 1045"/>
              <a:gd name="T233" fmla="*/ T232 w 4347"/>
              <a:gd name="T234" fmla="+- 0 1443 1284"/>
              <a:gd name="T235" fmla="*/ 1443 h 1255"/>
              <a:gd name="T236" fmla="+- 0 4720 1045"/>
              <a:gd name="T237" fmla="*/ T236 w 4347"/>
              <a:gd name="T238" fmla="+- 0 1789 1284"/>
              <a:gd name="T239" fmla="*/ 1789 h 1255"/>
              <a:gd name="T240" fmla="+- 0 4449 1045"/>
              <a:gd name="T241" fmla="*/ T240 w 4347"/>
              <a:gd name="T242" fmla="+- 0 1830 1284"/>
              <a:gd name="T243" fmla="*/ 1830 h 1255"/>
              <a:gd name="T244" fmla="+- 0 4353 1045"/>
              <a:gd name="T245" fmla="*/ T244 w 4347"/>
              <a:gd name="T246" fmla="+- 0 1764 1284"/>
              <a:gd name="T247" fmla="*/ 1764 h 1255"/>
              <a:gd name="T248" fmla="+- 0 3733 1045"/>
              <a:gd name="T249" fmla="*/ T248 w 4347"/>
              <a:gd name="T250" fmla="+- 0 1957 1284"/>
              <a:gd name="T251" fmla="*/ 1957 h 12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4347" h="1255">
                <a:moveTo>
                  <a:pt x="497" y="1214"/>
                </a:moveTo>
                <a:lnTo>
                  <a:pt x="487" y="1202"/>
                </a:lnTo>
                <a:lnTo>
                  <a:pt x="475" y="1190"/>
                </a:lnTo>
                <a:lnTo>
                  <a:pt x="464" y="1182"/>
                </a:lnTo>
                <a:lnTo>
                  <a:pt x="454" y="1176"/>
                </a:lnTo>
                <a:lnTo>
                  <a:pt x="447" y="1168"/>
                </a:lnTo>
                <a:lnTo>
                  <a:pt x="437" y="1156"/>
                </a:lnTo>
                <a:lnTo>
                  <a:pt x="430" y="1146"/>
                </a:lnTo>
                <a:lnTo>
                  <a:pt x="425" y="1136"/>
                </a:lnTo>
                <a:lnTo>
                  <a:pt x="422" y="1126"/>
                </a:lnTo>
                <a:lnTo>
                  <a:pt x="426" y="1124"/>
                </a:lnTo>
                <a:lnTo>
                  <a:pt x="428" y="1124"/>
                </a:lnTo>
                <a:lnTo>
                  <a:pt x="427" y="1108"/>
                </a:lnTo>
                <a:lnTo>
                  <a:pt x="425" y="1092"/>
                </a:lnTo>
                <a:lnTo>
                  <a:pt x="424" y="1076"/>
                </a:lnTo>
                <a:lnTo>
                  <a:pt x="420" y="1044"/>
                </a:lnTo>
                <a:lnTo>
                  <a:pt x="418" y="1012"/>
                </a:lnTo>
                <a:lnTo>
                  <a:pt x="416" y="990"/>
                </a:lnTo>
                <a:lnTo>
                  <a:pt x="415" y="968"/>
                </a:lnTo>
                <a:lnTo>
                  <a:pt x="411" y="938"/>
                </a:lnTo>
                <a:lnTo>
                  <a:pt x="406" y="914"/>
                </a:lnTo>
                <a:lnTo>
                  <a:pt x="398" y="884"/>
                </a:lnTo>
                <a:lnTo>
                  <a:pt x="392" y="850"/>
                </a:lnTo>
                <a:lnTo>
                  <a:pt x="387" y="826"/>
                </a:lnTo>
                <a:lnTo>
                  <a:pt x="384" y="802"/>
                </a:lnTo>
                <a:lnTo>
                  <a:pt x="380" y="768"/>
                </a:lnTo>
                <a:lnTo>
                  <a:pt x="376" y="716"/>
                </a:lnTo>
                <a:lnTo>
                  <a:pt x="372" y="676"/>
                </a:lnTo>
                <a:lnTo>
                  <a:pt x="372" y="672"/>
                </a:lnTo>
                <a:lnTo>
                  <a:pt x="367" y="640"/>
                </a:lnTo>
                <a:lnTo>
                  <a:pt x="364" y="622"/>
                </a:lnTo>
                <a:lnTo>
                  <a:pt x="359" y="606"/>
                </a:lnTo>
                <a:lnTo>
                  <a:pt x="354" y="588"/>
                </a:lnTo>
                <a:lnTo>
                  <a:pt x="350" y="574"/>
                </a:lnTo>
                <a:lnTo>
                  <a:pt x="351" y="578"/>
                </a:lnTo>
                <a:lnTo>
                  <a:pt x="352" y="572"/>
                </a:lnTo>
                <a:lnTo>
                  <a:pt x="352" y="568"/>
                </a:lnTo>
                <a:lnTo>
                  <a:pt x="359" y="566"/>
                </a:lnTo>
                <a:lnTo>
                  <a:pt x="374" y="564"/>
                </a:lnTo>
                <a:lnTo>
                  <a:pt x="380" y="556"/>
                </a:lnTo>
                <a:lnTo>
                  <a:pt x="389" y="544"/>
                </a:lnTo>
                <a:lnTo>
                  <a:pt x="407" y="522"/>
                </a:lnTo>
                <a:lnTo>
                  <a:pt x="413" y="514"/>
                </a:lnTo>
                <a:lnTo>
                  <a:pt x="437" y="484"/>
                </a:lnTo>
                <a:lnTo>
                  <a:pt x="463" y="450"/>
                </a:lnTo>
                <a:lnTo>
                  <a:pt x="478" y="428"/>
                </a:lnTo>
                <a:lnTo>
                  <a:pt x="482" y="420"/>
                </a:lnTo>
                <a:lnTo>
                  <a:pt x="489" y="402"/>
                </a:lnTo>
                <a:lnTo>
                  <a:pt x="489" y="380"/>
                </a:lnTo>
                <a:lnTo>
                  <a:pt x="478" y="368"/>
                </a:lnTo>
                <a:lnTo>
                  <a:pt x="475" y="360"/>
                </a:lnTo>
                <a:lnTo>
                  <a:pt x="470" y="352"/>
                </a:lnTo>
                <a:lnTo>
                  <a:pt x="464" y="342"/>
                </a:lnTo>
                <a:lnTo>
                  <a:pt x="458" y="332"/>
                </a:lnTo>
                <a:lnTo>
                  <a:pt x="452" y="324"/>
                </a:lnTo>
                <a:lnTo>
                  <a:pt x="451" y="322"/>
                </a:lnTo>
                <a:lnTo>
                  <a:pt x="441" y="310"/>
                </a:lnTo>
                <a:lnTo>
                  <a:pt x="434" y="302"/>
                </a:lnTo>
                <a:lnTo>
                  <a:pt x="434" y="402"/>
                </a:lnTo>
                <a:lnTo>
                  <a:pt x="433" y="408"/>
                </a:lnTo>
                <a:lnTo>
                  <a:pt x="428" y="418"/>
                </a:lnTo>
                <a:lnTo>
                  <a:pt x="421" y="432"/>
                </a:lnTo>
                <a:lnTo>
                  <a:pt x="411" y="450"/>
                </a:lnTo>
                <a:lnTo>
                  <a:pt x="403" y="462"/>
                </a:lnTo>
                <a:lnTo>
                  <a:pt x="395" y="474"/>
                </a:lnTo>
                <a:lnTo>
                  <a:pt x="386" y="486"/>
                </a:lnTo>
                <a:lnTo>
                  <a:pt x="375" y="502"/>
                </a:lnTo>
                <a:lnTo>
                  <a:pt x="374" y="504"/>
                </a:lnTo>
                <a:lnTo>
                  <a:pt x="369" y="514"/>
                </a:lnTo>
                <a:lnTo>
                  <a:pt x="362" y="514"/>
                </a:lnTo>
                <a:lnTo>
                  <a:pt x="353" y="512"/>
                </a:lnTo>
                <a:lnTo>
                  <a:pt x="344" y="506"/>
                </a:lnTo>
                <a:lnTo>
                  <a:pt x="339" y="502"/>
                </a:lnTo>
                <a:lnTo>
                  <a:pt x="336" y="500"/>
                </a:lnTo>
                <a:lnTo>
                  <a:pt x="328" y="500"/>
                </a:lnTo>
                <a:lnTo>
                  <a:pt x="328" y="502"/>
                </a:lnTo>
                <a:lnTo>
                  <a:pt x="326" y="500"/>
                </a:lnTo>
                <a:lnTo>
                  <a:pt x="323" y="492"/>
                </a:lnTo>
                <a:lnTo>
                  <a:pt x="321" y="478"/>
                </a:lnTo>
                <a:lnTo>
                  <a:pt x="320" y="460"/>
                </a:lnTo>
                <a:lnTo>
                  <a:pt x="322" y="424"/>
                </a:lnTo>
                <a:lnTo>
                  <a:pt x="326" y="398"/>
                </a:lnTo>
                <a:lnTo>
                  <a:pt x="331" y="380"/>
                </a:lnTo>
                <a:lnTo>
                  <a:pt x="336" y="364"/>
                </a:lnTo>
                <a:lnTo>
                  <a:pt x="341" y="348"/>
                </a:lnTo>
                <a:lnTo>
                  <a:pt x="346" y="336"/>
                </a:lnTo>
                <a:lnTo>
                  <a:pt x="346" y="334"/>
                </a:lnTo>
                <a:lnTo>
                  <a:pt x="352" y="326"/>
                </a:lnTo>
                <a:lnTo>
                  <a:pt x="358" y="324"/>
                </a:lnTo>
                <a:lnTo>
                  <a:pt x="361" y="322"/>
                </a:lnTo>
                <a:lnTo>
                  <a:pt x="365" y="324"/>
                </a:lnTo>
                <a:lnTo>
                  <a:pt x="369" y="328"/>
                </a:lnTo>
                <a:lnTo>
                  <a:pt x="386" y="344"/>
                </a:lnTo>
                <a:lnTo>
                  <a:pt x="408" y="368"/>
                </a:lnTo>
                <a:lnTo>
                  <a:pt x="426" y="390"/>
                </a:lnTo>
                <a:lnTo>
                  <a:pt x="434" y="402"/>
                </a:lnTo>
                <a:lnTo>
                  <a:pt x="434" y="302"/>
                </a:lnTo>
                <a:lnTo>
                  <a:pt x="431" y="298"/>
                </a:lnTo>
                <a:lnTo>
                  <a:pt x="419" y="286"/>
                </a:lnTo>
                <a:lnTo>
                  <a:pt x="404" y="268"/>
                </a:lnTo>
                <a:lnTo>
                  <a:pt x="390" y="246"/>
                </a:lnTo>
                <a:lnTo>
                  <a:pt x="378" y="232"/>
                </a:lnTo>
                <a:lnTo>
                  <a:pt x="366" y="222"/>
                </a:lnTo>
                <a:lnTo>
                  <a:pt x="353" y="218"/>
                </a:lnTo>
                <a:lnTo>
                  <a:pt x="339" y="216"/>
                </a:lnTo>
                <a:lnTo>
                  <a:pt x="323" y="216"/>
                </a:lnTo>
                <a:lnTo>
                  <a:pt x="326" y="202"/>
                </a:lnTo>
                <a:lnTo>
                  <a:pt x="315" y="196"/>
                </a:lnTo>
                <a:lnTo>
                  <a:pt x="315" y="180"/>
                </a:lnTo>
                <a:lnTo>
                  <a:pt x="319" y="162"/>
                </a:lnTo>
                <a:lnTo>
                  <a:pt x="327" y="148"/>
                </a:lnTo>
                <a:lnTo>
                  <a:pt x="330" y="126"/>
                </a:lnTo>
                <a:lnTo>
                  <a:pt x="317" y="78"/>
                </a:lnTo>
                <a:lnTo>
                  <a:pt x="314" y="66"/>
                </a:lnTo>
                <a:lnTo>
                  <a:pt x="309" y="50"/>
                </a:lnTo>
                <a:lnTo>
                  <a:pt x="300" y="32"/>
                </a:lnTo>
                <a:lnTo>
                  <a:pt x="287" y="18"/>
                </a:lnTo>
                <a:lnTo>
                  <a:pt x="284" y="16"/>
                </a:lnTo>
                <a:lnTo>
                  <a:pt x="278" y="16"/>
                </a:lnTo>
                <a:lnTo>
                  <a:pt x="276" y="12"/>
                </a:lnTo>
                <a:lnTo>
                  <a:pt x="273" y="8"/>
                </a:lnTo>
                <a:lnTo>
                  <a:pt x="267" y="4"/>
                </a:lnTo>
                <a:lnTo>
                  <a:pt x="257" y="0"/>
                </a:lnTo>
                <a:lnTo>
                  <a:pt x="237" y="0"/>
                </a:lnTo>
                <a:lnTo>
                  <a:pt x="223" y="4"/>
                </a:lnTo>
                <a:lnTo>
                  <a:pt x="208" y="12"/>
                </a:lnTo>
                <a:lnTo>
                  <a:pt x="194" y="26"/>
                </a:lnTo>
                <a:lnTo>
                  <a:pt x="187" y="38"/>
                </a:lnTo>
                <a:lnTo>
                  <a:pt x="183" y="52"/>
                </a:lnTo>
                <a:lnTo>
                  <a:pt x="176" y="70"/>
                </a:lnTo>
                <a:lnTo>
                  <a:pt x="166" y="98"/>
                </a:lnTo>
                <a:lnTo>
                  <a:pt x="157" y="130"/>
                </a:lnTo>
                <a:lnTo>
                  <a:pt x="164" y="170"/>
                </a:lnTo>
                <a:lnTo>
                  <a:pt x="154" y="190"/>
                </a:lnTo>
                <a:lnTo>
                  <a:pt x="142" y="202"/>
                </a:lnTo>
                <a:lnTo>
                  <a:pt x="151" y="222"/>
                </a:lnTo>
                <a:lnTo>
                  <a:pt x="148" y="222"/>
                </a:lnTo>
                <a:lnTo>
                  <a:pt x="148" y="414"/>
                </a:lnTo>
                <a:lnTo>
                  <a:pt x="147" y="454"/>
                </a:lnTo>
                <a:lnTo>
                  <a:pt x="141" y="476"/>
                </a:lnTo>
                <a:lnTo>
                  <a:pt x="133" y="492"/>
                </a:lnTo>
                <a:lnTo>
                  <a:pt x="125" y="512"/>
                </a:lnTo>
                <a:lnTo>
                  <a:pt x="124" y="510"/>
                </a:lnTo>
                <a:lnTo>
                  <a:pt x="109" y="516"/>
                </a:lnTo>
                <a:lnTo>
                  <a:pt x="96" y="522"/>
                </a:lnTo>
                <a:lnTo>
                  <a:pt x="85" y="500"/>
                </a:lnTo>
                <a:lnTo>
                  <a:pt x="76" y="470"/>
                </a:lnTo>
                <a:lnTo>
                  <a:pt x="68" y="440"/>
                </a:lnTo>
                <a:lnTo>
                  <a:pt x="60" y="418"/>
                </a:lnTo>
                <a:lnTo>
                  <a:pt x="60" y="408"/>
                </a:lnTo>
                <a:lnTo>
                  <a:pt x="66" y="398"/>
                </a:lnTo>
                <a:lnTo>
                  <a:pt x="77" y="386"/>
                </a:lnTo>
                <a:lnTo>
                  <a:pt x="89" y="374"/>
                </a:lnTo>
                <a:lnTo>
                  <a:pt x="96" y="366"/>
                </a:lnTo>
                <a:lnTo>
                  <a:pt x="103" y="360"/>
                </a:lnTo>
                <a:lnTo>
                  <a:pt x="109" y="352"/>
                </a:lnTo>
                <a:lnTo>
                  <a:pt x="117" y="342"/>
                </a:lnTo>
                <a:lnTo>
                  <a:pt x="118" y="340"/>
                </a:lnTo>
                <a:lnTo>
                  <a:pt x="122" y="338"/>
                </a:lnTo>
                <a:lnTo>
                  <a:pt x="125" y="338"/>
                </a:lnTo>
                <a:lnTo>
                  <a:pt x="129" y="336"/>
                </a:lnTo>
                <a:lnTo>
                  <a:pt x="132" y="338"/>
                </a:lnTo>
                <a:lnTo>
                  <a:pt x="133" y="346"/>
                </a:lnTo>
                <a:lnTo>
                  <a:pt x="133" y="350"/>
                </a:lnTo>
                <a:lnTo>
                  <a:pt x="135" y="360"/>
                </a:lnTo>
                <a:lnTo>
                  <a:pt x="136" y="368"/>
                </a:lnTo>
                <a:lnTo>
                  <a:pt x="140" y="382"/>
                </a:lnTo>
                <a:lnTo>
                  <a:pt x="144" y="394"/>
                </a:lnTo>
                <a:lnTo>
                  <a:pt x="147" y="402"/>
                </a:lnTo>
                <a:lnTo>
                  <a:pt x="148" y="414"/>
                </a:lnTo>
                <a:lnTo>
                  <a:pt x="148" y="222"/>
                </a:lnTo>
                <a:lnTo>
                  <a:pt x="141" y="222"/>
                </a:lnTo>
                <a:lnTo>
                  <a:pt x="131" y="226"/>
                </a:lnTo>
                <a:lnTo>
                  <a:pt x="121" y="230"/>
                </a:lnTo>
                <a:lnTo>
                  <a:pt x="110" y="238"/>
                </a:lnTo>
                <a:lnTo>
                  <a:pt x="100" y="252"/>
                </a:lnTo>
                <a:lnTo>
                  <a:pt x="83" y="280"/>
                </a:lnTo>
                <a:lnTo>
                  <a:pt x="33" y="356"/>
                </a:lnTo>
                <a:lnTo>
                  <a:pt x="7" y="394"/>
                </a:lnTo>
                <a:lnTo>
                  <a:pt x="6" y="396"/>
                </a:lnTo>
                <a:lnTo>
                  <a:pt x="5" y="398"/>
                </a:lnTo>
                <a:lnTo>
                  <a:pt x="4" y="400"/>
                </a:lnTo>
                <a:lnTo>
                  <a:pt x="0" y="408"/>
                </a:lnTo>
                <a:lnTo>
                  <a:pt x="0" y="416"/>
                </a:lnTo>
                <a:lnTo>
                  <a:pt x="4" y="424"/>
                </a:lnTo>
                <a:lnTo>
                  <a:pt x="8" y="434"/>
                </a:lnTo>
                <a:lnTo>
                  <a:pt x="12" y="444"/>
                </a:lnTo>
                <a:lnTo>
                  <a:pt x="16" y="456"/>
                </a:lnTo>
                <a:lnTo>
                  <a:pt x="21" y="472"/>
                </a:lnTo>
                <a:lnTo>
                  <a:pt x="30" y="490"/>
                </a:lnTo>
                <a:lnTo>
                  <a:pt x="41" y="508"/>
                </a:lnTo>
                <a:lnTo>
                  <a:pt x="53" y="526"/>
                </a:lnTo>
                <a:lnTo>
                  <a:pt x="65" y="544"/>
                </a:lnTo>
                <a:lnTo>
                  <a:pt x="69" y="550"/>
                </a:lnTo>
                <a:lnTo>
                  <a:pt x="69" y="556"/>
                </a:lnTo>
                <a:lnTo>
                  <a:pt x="78" y="568"/>
                </a:lnTo>
                <a:lnTo>
                  <a:pt x="83" y="576"/>
                </a:lnTo>
                <a:lnTo>
                  <a:pt x="97" y="576"/>
                </a:lnTo>
                <a:lnTo>
                  <a:pt x="105" y="575"/>
                </a:lnTo>
                <a:lnTo>
                  <a:pt x="103" y="602"/>
                </a:lnTo>
                <a:lnTo>
                  <a:pt x="103" y="632"/>
                </a:lnTo>
                <a:lnTo>
                  <a:pt x="105" y="662"/>
                </a:lnTo>
                <a:lnTo>
                  <a:pt x="109" y="694"/>
                </a:lnTo>
                <a:lnTo>
                  <a:pt x="117" y="732"/>
                </a:lnTo>
                <a:lnTo>
                  <a:pt x="131" y="792"/>
                </a:lnTo>
                <a:lnTo>
                  <a:pt x="145" y="852"/>
                </a:lnTo>
                <a:lnTo>
                  <a:pt x="151" y="888"/>
                </a:lnTo>
                <a:lnTo>
                  <a:pt x="156" y="964"/>
                </a:lnTo>
                <a:lnTo>
                  <a:pt x="162" y="1030"/>
                </a:lnTo>
                <a:lnTo>
                  <a:pt x="170" y="1084"/>
                </a:lnTo>
                <a:lnTo>
                  <a:pt x="177" y="1124"/>
                </a:lnTo>
                <a:lnTo>
                  <a:pt x="178" y="1128"/>
                </a:lnTo>
                <a:lnTo>
                  <a:pt x="179" y="1130"/>
                </a:lnTo>
                <a:lnTo>
                  <a:pt x="184" y="1130"/>
                </a:lnTo>
                <a:lnTo>
                  <a:pt x="185" y="1144"/>
                </a:lnTo>
                <a:lnTo>
                  <a:pt x="186" y="1150"/>
                </a:lnTo>
                <a:lnTo>
                  <a:pt x="185" y="1156"/>
                </a:lnTo>
                <a:lnTo>
                  <a:pt x="180" y="1166"/>
                </a:lnTo>
                <a:lnTo>
                  <a:pt x="174" y="1174"/>
                </a:lnTo>
                <a:lnTo>
                  <a:pt x="167" y="1182"/>
                </a:lnTo>
                <a:lnTo>
                  <a:pt x="161" y="1194"/>
                </a:lnTo>
                <a:lnTo>
                  <a:pt x="160" y="1206"/>
                </a:lnTo>
                <a:lnTo>
                  <a:pt x="160" y="1214"/>
                </a:lnTo>
                <a:lnTo>
                  <a:pt x="162" y="1218"/>
                </a:lnTo>
                <a:lnTo>
                  <a:pt x="167" y="1222"/>
                </a:lnTo>
                <a:lnTo>
                  <a:pt x="176" y="1228"/>
                </a:lnTo>
                <a:lnTo>
                  <a:pt x="189" y="1230"/>
                </a:lnTo>
                <a:lnTo>
                  <a:pt x="206" y="1230"/>
                </a:lnTo>
                <a:lnTo>
                  <a:pt x="224" y="1220"/>
                </a:lnTo>
                <a:lnTo>
                  <a:pt x="230" y="1212"/>
                </a:lnTo>
                <a:lnTo>
                  <a:pt x="231" y="1202"/>
                </a:lnTo>
                <a:lnTo>
                  <a:pt x="231" y="1194"/>
                </a:lnTo>
                <a:lnTo>
                  <a:pt x="231" y="1186"/>
                </a:lnTo>
                <a:lnTo>
                  <a:pt x="235" y="1178"/>
                </a:lnTo>
                <a:lnTo>
                  <a:pt x="239" y="1172"/>
                </a:lnTo>
                <a:lnTo>
                  <a:pt x="235" y="1144"/>
                </a:lnTo>
                <a:lnTo>
                  <a:pt x="233" y="1136"/>
                </a:lnTo>
                <a:lnTo>
                  <a:pt x="232" y="1130"/>
                </a:lnTo>
                <a:lnTo>
                  <a:pt x="235" y="1128"/>
                </a:lnTo>
                <a:lnTo>
                  <a:pt x="238" y="1128"/>
                </a:lnTo>
                <a:lnTo>
                  <a:pt x="238" y="1108"/>
                </a:lnTo>
                <a:lnTo>
                  <a:pt x="238" y="1074"/>
                </a:lnTo>
                <a:lnTo>
                  <a:pt x="237" y="1050"/>
                </a:lnTo>
                <a:lnTo>
                  <a:pt x="237" y="1030"/>
                </a:lnTo>
                <a:lnTo>
                  <a:pt x="237" y="1012"/>
                </a:lnTo>
                <a:lnTo>
                  <a:pt x="236" y="992"/>
                </a:lnTo>
                <a:lnTo>
                  <a:pt x="235" y="972"/>
                </a:lnTo>
                <a:lnTo>
                  <a:pt x="234" y="954"/>
                </a:lnTo>
                <a:lnTo>
                  <a:pt x="232" y="942"/>
                </a:lnTo>
                <a:lnTo>
                  <a:pt x="231" y="930"/>
                </a:lnTo>
                <a:lnTo>
                  <a:pt x="229" y="912"/>
                </a:lnTo>
                <a:lnTo>
                  <a:pt x="228" y="902"/>
                </a:lnTo>
                <a:lnTo>
                  <a:pt x="228" y="892"/>
                </a:lnTo>
                <a:lnTo>
                  <a:pt x="228" y="882"/>
                </a:lnTo>
                <a:lnTo>
                  <a:pt x="229" y="870"/>
                </a:lnTo>
                <a:lnTo>
                  <a:pt x="231" y="824"/>
                </a:lnTo>
                <a:lnTo>
                  <a:pt x="232" y="784"/>
                </a:lnTo>
                <a:lnTo>
                  <a:pt x="233" y="752"/>
                </a:lnTo>
                <a:lnTo>
                  <a:pt x="234" y="720"/>
                </a:lnTo>
                <a:lnTo>
                  <a:pt x="236" y="680"/>
                </a:lnTo>
                <a:lnTo>
                  <a:pt x="237" y="674"/>
                </a:lnTo>
                <a:lnTo>
                  <a:pt x="240" y="672"/>
                </a:lnTo>
                <a:lnTo>
                  <a:pt x="253" y="702"/>
                </a:lnTo>
                <a:lnTo>
                  <a:pt x="263" y="724"/>
                </a:lnTo>
                <a:lnTo>
                  <a:pt x="271" y="746"/>
                </a:lnTo>
                <a:lnTo>
                  <a:pt x="281" y="772"/>
                </a:lnTo>
                <a:lnTo>
                  <a:pt x="291" y="800"/>
                </a:lnTo>
                <a:lnTo>
                  <a:pt x="304" y="838"/>
                </a:lnTo>
                <a:lnTo>
                  <a:pt x="314" y="870"/>
                </a:lnTo>
                <a:lnTo>
                  <a:pt x="320" y="892"/>
                </a:lnTo>
                <a:lnTo>
                  <a:pt x="322" y="910"/>
                </a:lnTo>
                <a:lnTo>
                  <a:pt x="325" y="930"/>
                </a:lnTo>
                <a:lnTo>
                  <a:pt x="328" y="950"/>
                </a:lnTo>
                <a:lnTo>
                  <a:pt x="331" y="974"/>
                </a:lnTo>
                <a:lnTo>
                  <a:pt x="339" y="1018"/>
                </a:lnTo>
                <a:lnTo>
                  <a:pt x="349" y="1062"/>
                </a:lnTo>
                <a:lnTo>
                  <a:pt x="365" y="1120"/>
                </a:lnTo>
                <a:lnTo>
                  <a:pt x="365" y="1122"/>
                </a:lnTo>
                <a:lnTo>
                  <a:pt x="365" y="1124"/>
                </a:lnTo>
                <a:lnTo>
                  <a:pt x="366" y="1126"/>
                </a:lnTo>
                <a:lnTo>
                  <a:pt x="367" y="1128"/>
                </a:lnTo>
                <a:lnTo>
                  <a:pt x="373" y="1128"/>
                </a:lnTo>
                <a:lnTo>
                  <a:pt x="374" y="1138"/>
                </a:lnTo>
                <a:lnTo>
                  <a:pt x="373" y="1148"/>
                </a:lnTo>
                <a:lnTo>
                  <a:pt x="371" y="1160"/>
                </a:lnTo>
                <a:lnTo>
                  <a:pt x="367" y="1172"/>
                </a:lnTo>
                <a:lnTo>
                  <a:pt x="361" y="1184"/>
                </a:lnTo>
                <a:lnTo>
                  <a:pt x="372" y="1202"/>
                </a:lnTo>
                <a:lnTo>
                  <a:pt x="379" y="1208"/>
                </a:lnTo>
                <a:lnTo>
                  <a:pt x="386" y="1210"/>
                </a:lnTo>
                <a:lnTo>
                  <a:pt x="406" y="1210"/>
                </a:lnTo>
                <a:lnTo>
                  <a:pt x="413" y="1214"/>
                </a:lnTo>
                <a:lnTo>
                  <a:pt x="415" y="1216"/>
                </a:lnTo>
                <a:lnTo>
                  <a:pt x="416" y="1216"/>
                </a:lnTo>
                <a:lnTo>
                  <a:pt x="417" y="1218"/>
                </a:lnTo>
                <a:lnTo>
                  <a:pt x="422" y="1220"/>
                </a:lnTo>
                <a:lnTo>
                  <a:pt x="436" y="1224"/>
                </a:lnTo>
                <a:lnTo>
                  <a:pt x="456" y="1226"/>
                </a:lnTo>
                <a:lnTo>
                  <a:pt x="481" y="1224"/>
                </a:lnTo>
                <a:lnTo>
                  <a:pt x="495" y="1224"/>
                </a:lnTo>
                <a:lnTo>
                  <a:pt x="497" y="1214"/>
                </a:lnTo>
                <a:moveTo>
                  <a:pt x="2608" y="657"/>
                </a:moveTo>
                <a:lnTo>
                  <a:pt x="2574" y="618"/>
                </a:lnTo>
                <a:lnTo>
                  <a:pt x="2501" y="535"/>
                </a:lnTo>
                <a:lnTo>
                  <a:pt x="2501" y="618"/>
                </a:lnTo>
                <a:lnTo>
                  <a:pt x="680" y="618"/>
                </a:lnTo>
                <a:lnTo>
                  <a:pt x="680" y="535"/>
                </a:lnTo>
                <a:lnTo>
                  <a:pt x="573" y="657"/>
                </a:lnTo>
                <a:lnTo>
                  <a:pt x="680" y="779"/>
                </a:lnTo>
                <a:lnTo>
                  <a:pt x="680" y="696"/>
                </a:lnTo>
                <a:lnTo>
                  <a:pt x="2501" y="696"/>
                </a:lnTo>
                <a:lnTo>
                  <a:pt x="2501" y="779"/>
                </a:lnTo>
                <a:lnTo>
                  <a:pt x="2574" y="696"/>
                </a:lnTo>
                <a:lnTo>
                  <a:pt x="2608" y="657"/>
                </a:lnTo>
                <a:moveTo>
                  <a:pt x="4273" y="719"/>
                </a:moveTo>
                <a:lnTo>
                  <a:pt x="4086" y="719"/>
                </a:lnTo>
                <a:lnTo>
                  <a:pt x="4086" y="809"/>
                </a:lnTo>
                <a:lnTo>
                  <a:pt x="4086" y="1049"/>
                </a:lnTo>
                <a:lnTo>
                  <a:pt x="3786" y="1049"/>
                </a:lnTo>
                <a:lnTo>
                  <a:pt x="3786" y="809"/>
                </a:lnTo>
                <a:lnTo>
                  <a:pt x="4086" y="809"/>
                </a:lnTo>
                <a:lnTo>
                  <a:pt x="4086" y="719"/>
                </a:lnTo>
                <a:lnTo>
                  <a:pt x="3626" y="719"/>
                </a:lnTo>
                <a:lnTo>
                  <a:pt x="3626" y="809"/>
                </a:lnTo>
                <a:lnTo>
                  <a:pt x="3626" y="1162"/>
                </a:lnTo>
                <a:lnTo>
                  <a:pt x="3408" y="1162"/>
                </a:lnTo>
                <a:lnTo>
                  <a:pt x="3408" y="1049"/>
                </a:lnTo>
                <a:lnTo>
                  <a:pt x="3408" y="809"/>
                </a:lnTo>
                <a:lnTo>
                  <a:pt x="3626" y="809"/>
                </a:lnTo>
                <a:lnTo>
                  <a:pt x="3626" y="719"/>
                </a:lnTo>
                <a:lnTo>
                  <a:pt x="3248" y="719"/>
                </a:lnTo>
                <a:lnTo>
                  <a:pt x="3248" y="809"/>
                </a:lnTo>
                <a:lnTo>
                  <a:pt x="3248" y="1049"/>
                </a:lnTo>
                <a:lnTo>
                  <a:pt x="2948" y="1049"/>
                </a:lnTo>
                <a:lnTo>
                  <a:pt x="2948" y="809"/>
                </a:lnTo>
                <a:lnTo>
                  <a:pt x="3248" y="809"/>
                </a:lnTo>
                <a:lnTo>
                  <a:pt x="3248" y="719"/>
                </a:lnTo>
                <a:lnTo>
                  <a:pt x="2760" y="719"/>
                </a:lnTo>
                <a:lnTo>
                  <a:pt x="2760" y="1255"/>
                </a:lnTo>
                <a:lnTo>
                  <a:pt x="4273" y="1255"/>
                </a:lnTo>
                <a:lnTo>
                  <a:pt x="4273" y="1162"/>
                </a:lnTo>
                <a:lnTo>
                  <a:pt x="4273" y="1049"/>
                </a:lnTo>
                <a:lnTo>
                  <a:pt x="4273" y="809"/>
                </a:lnTo>
                <a:lnTo>
                  <a:pt x="4273" y="719"/>
                </a:lnTo>
                <a:moveTo>
                  <a:pt x="4346" y="673"/>
                </a:moveTo>
                <a:lnTo>
                  <a:pt x="4338" y="591"/>
                </a:lnTo>
                <a:lnTo>
                  <a:pt x="4327" y="480"/>
                </a:lnTo>
                <a:lnTo>
                  <a:pt x="4310" y="299"/>
                </a:lnTo>
                <a:lnTo>
                  <a:pt x="4296" y="159"/>
                </a:lnTo>
                <a:lnTo>
                  <a:pt x="4084" y="159"/>
                </a:lnTo>
                <a:lnTo>
                  <a:pt x="4084" y="58"/>
                </a:lnTo>
                <a:lnTo>
                  <a:pt x="3948" y="58"/>
                </a:lnTo>
                <a:lnTo>
                  <a:pt x="3948" y="159"/>
                </a:lnTo>
                <a:lnTo>
                  <a:pt x="3726" y="159"/>
                </a:lnTo>
                <a:lnTo>
                  <a:pt x="3726" y="415"/>
                </a:lnTo>
                <a:lnTo>
                  <a:pt x="3726" y="480"/>
                </a:lnTo>
                <a:lnTo>
                  <a:pt x="3724" y="479"/>
                </a:lnTo>
                <a:lnTo>
                  <a:pt x="3675" y="452"/>
                </a:lnTo>
                <a:lnTo>
                  <a:pt x="3675" y="505"/>
                </a:lnTo>
                <a:lnTo>
                  <a:pt x="3675" y="591"/>
                </a:lnTo>
                <a:lnTo>
                  <a:pt x="3358" y="591"/>
                </a:lnTo>
                <a:lnTo>
                  <a:pt x="3358" y="505"/>
                </a:lnTo>
                <a:lnTo>
                  <a:pt x="3402" y="480"/>
                </a:lnTo>
                <a:lnTo>
                  <a:pt x="3404" y="479"/>
                </a:lnTo>
                <a:lnTo>
                  <a:pt x="3404" y="546"/>
                </a:lnTo>
                <a:lnTo>
                  <a:pt x="3629" y="546"/>
                </a:lnTo>
                <a:lnTo>
                  <a:pt x="3629" y="479"/>
                </a:lnTo>
                <a:lnTo>
                  <a:pt x="3675" y="505"/>
                </a:lnTo>
                <a:lnTo>
                  <a:pt x="3675" y="452"/>
                </a:lnTo>
                <a:lnTo>
                  <a:pt x="3517" y="364"/>
                </a:lnTo>
                <a:lnTo>
                  <a:pt x="3308" y="480"/>
                </a:lnTo>
                <a:lnTo>
                  <a:pt x="3308" y="415"/>
                </a:lnTo>
                <a:lnTo>
                  <a:pt x="3517" y="299"/>
                </a:lnTo>
                <a:lnTo>
                  <a:pt x="3726" y="415"/>
                </a:lnTo>
                <a:lnTo>
                  <a:pt x="3726" y="159"/>
                </a:lnTo>
                <a:lnTo>
                  <a:pt x="2737" y="159"/>
                </a:lnTo>
                <a:lnTo>
                  <a:pt x="2688" y="673"/>
                </a:lnTo>
                <a:lnTo>
                  <a:pt x="4346" y="67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/>
          <a:lstStyle/>
          <a:p>
            <a:endParaRPr lang="en-GB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F350BA7-E4BB-3378-8626-03B6B6A27D05}"/>
              </a:ext>
            </a:extLst>
          </p:cNvPr>
          <p:cNvSpPr/>
          <p:nvPr/>
        </p:nvSpPr>
        <p:spPr>
          <a:xfrm>
            <a:off x="5922867" y="2640858"/>
            <a:ext cx="4493260" cy="2142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153035">
              <a:lnSpc>
                <a:spcPct val="150000"/>
              </a:lnSpc>
            </a:pPr>
            <a:r>
              <a:rPr lang="cy-GB" sz="1600" b="1" dirty="0">
                <a:solidFill>
                  <a:srgbClr val="5E5E5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Atal, Dysgu, Atgyfnerthu </a:t>
            </a:r>
            <a:endParaRPr lang="cy-GB" sz="800" b="1" dirty="0">
              <a:solidFill>
                <a:srgbClr val="5E5E5E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3035">
              <a:lnSpc>
                <a:spcPct val="150000"/>
              </a:lnSpc>
            </a:pPr>
            <a:r>
              <a:rPr lang="cy-GB" sz="800" b="1" dirty="0">
                <a:solidFill>
                  <a:srgbClr val="5E5E5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GB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3035" marR="244475">
              <a:spcBef>
                <a:spcPts val="5"/>
              </a:spcBef>
              <a:spcAft>
                <a:spcPts val="0"/>
              </a:spcAft>
            </a:pPr>
            <a:r>
              <a:rPr lang="cy-GB" sz="1600" spc="-20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osgoi/diwygio pethau i ragweld (sefydlu gweithredoedd a phethau blaenorol) dysgu ymddygoad i ddisodli neu gystadlu </a:t>
            </a:r>
            <a:r>
              <a:rPr lang="cy-GB" sz="800" spc="-20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53035" marR="244475">
              <a:spcBef>
                <a:spcPts val="5"/>
              </a:spcBef>
              <a:spcAft>
                <a:spcPts val="0"/>
              </a:spcAft>
            </a:pP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3035"/>
            <a:r>
              <a:rPr lang="cy-GB" sz="1600" dirty="0">
                <a:solidFill>
                  <a:srgbClr val="5E5E5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atgyfnerthu’n wahanredol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1B39B065-9E2E-C1E6-A6A7-402F0FF5C8D0}"/>
              </a:ext>
            </a:extLst>
          </p:cNvPr>
          <p:cNvSpPr/>
          <p:nvPr/>
        </p:nvSpPr>
        <p:spPr>
          <a:xfrm>
            <a:off x="5922867" y="5045407"/>
            <a:ext cx="4466044" cy="2438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B9E6D533-8B02-B374-0F25-EA8DF8990547}"/>
              </a:ext>
            </a:extLst>
          </p:cNvPr>
          <p:cNvSpPr/>
          <p:nvPr/>
        </p:nvSpPr>
        <p:spPr>
          <a:xfrm>
            <a:off x="8715375" y="6728459"/>
            <a:ext cx="1673536" cy="709990"/>
          </a:xfrm>
          <a:custGeom>
            <a:avLst/>
            <a:gdLst/>
            <a:ahLst/>
            <a:cxnLst/>
            <a:rect l="l" t="t" r="r" b="b"/>
            <a:pathLst>
              <a:path w="1043939" h="608329">
                <a:moveTo>
                  <a:pt x="42489" y="0"/>
                </a:moveTo>
                <a:lnTo>
                  <a:pt x="4184" y="0"/>
                </a:lnTo>
                <a:lnTo>
                  <a:pt x="0" y="2539"/>
                </a:lnTo>
                <a:lnTo>
                  <a:pt x="0" y="607060"/>
                </a:lnTo>
                <a:lnTo>
                  <a:pt x="4184" y="608330"/>
                </a:lnTo>
                <a:lnTo>
                  <a:pt x="1035592" y="608330"/>
                </a:lnTo>
                <a:lnTo>
                  <a:pt x="1039775" y="607060"/>
                </a:lnTo>
                <a:lnTo>
                  <a:pt x="1039775" y="584200"/>
                </a:lnTo>
                <a:lnTo>
                  <a:pt x="1035592" y="581660"/>
                </a:lnTo>
                <a:lnTo>
                  <a:pt x="50857" y="581660"/>
                </a:lnTo>
                <a:lnTo>
                  <a:pt x="46672" y="579120"/>
                </a:lnTo>
                <a:lnTo>
                  <a:pt x="46672" y="2539"/>
                </a:lnTo>
                <a:lnTo>
                  <a:pt x="42489" y="0"/>
                </a:lnTo>
                <a:close/>
              </a:path>
              <a:path w="1043939" h="608329">
                <a:moveTo>
                  <a:pt x="259154" y="163830"/>
                </a:moveTo>
                <a:lnTo>
                  <a:pt x="222670" y="163830"/>
                </a:lnTo>
                <a:lnTo>
                  <a:pt x="223989" y="173990"/>
                </a:lnTo>
                <a:lnTo>
                  <a:pt x="224614" y="179070"/>
                </a:lnTo>
                <a:lnTo>
                  <a:pt x="226998" y="204470"/>
                </a:lnTo>
                <a:lnTo>
                  <a:pt x="228982" y="231140"/>
                </a:lnTo>
                <a:lnTo>
                  <a:pt x="230754" y="261620"/>
                </a:lnTo>
                <a:lnTo>
                  <a:pt x="235440" y="347980"/>
                </a:lnTo>
                <a:lnTo>
                  <a:pt x="237205" y="374650"/>
                </a:lnTo>
                <a:lnTo>
                  <a:pt x="242197" y="422910"/>
                </a:lnTo>
                <a:lnTo>
                  <a:pt x="252978" y="461010"/>
                </a:lnTo>
                <a:lnTo>
                  <a:pt x="281984" y="477520"/>
                </a:lnTo>
                <a:lnTo>
                  <a:pt x="298040" y="473710"/>
                </a:lnTo>
                <a:lnTo>
                  <a:pt x="308343" y="463550"/>
                </a:lnTo>
                <a:lnTo>
                  <a:pt x="314642" y="449580"/>
                </a:lnTo>
                <a:lnTo>
                  <a:pt x="317610" y="435610"/>
                </a:lnTo>
                <a:lnTo>
                  <a:pt x="281254" y="435610"/>
                </a:lnTo>
                <a:lnTo>
                  <a:pt x="279836" y="429260"/>
                </a:lnTo>
                <a:lnTo>
                  <a:pt x="274883" y="391160"/>
                </a:lnTo>
                <a:lnTo>
                  <a:pt x="267357" y="267970"/>
                </a:lnTo>
                <a:lnTo>
                  <a:pt x="266742" y="256540"/>
                </a:lnTo>
                <a:lnTo>
                  <a:pt x="264834" y="224790"/>
                </a:lnTo>
                <a:lnTo>
                  <a:pt x="262546" y="195580"/>
                </a:lnTo>
                <a:lnTo>
                  <a:pt x="259701" y="167640"/>
                </a:lnTo>
                <a:lnTo>
                  <a:pt x="259154" y="163830"/>
                </a:lnTo>
                <a:close/>
              </a:path>
              <a:path w="1043939" h="608329">
                <a:moveTo>
                  <a:pt x="340893" y="182880"/>
                </a:moveTo>
                <a:lnTo>
                  <a:pt x="310017" y="208280"/>
                </a:lnTo>
                <a:lnTo>
                  <a:pt x="300906" y="256540"/>
                </a:lnTo>
                <a:lnTo>
                  <a:pt x="295361" y="306070"/>
                </a:lnTo>
                <a:lnTo>
                  <a:pt x="294706" y="312420"/>
                </a:lnTo>
                <a:lnTo>
                  <a:pt x="293735" y="321310"/>
                </a:lnTo>
                <a:lnTo>
                  <a:pt x="291942" y="341630"/>
                </a:lnTo>
                <a:lnTo>
                  <a:pt x="290848" y="355600"/>
                </a:lnTo>
                <a:lnTo>
                  <a:pt x="289372" y="373380"/>
                </a:lnTo>
                <a:lnTo>
                  <a:pt x="287241" y="394970"/>
                </a:lnTo>
                <a:lnTo>
                  <a:pt x="284568" y="416560"/>
                </a:lnTo>
                <a:lnTo>
                  <a:pt x="281254" y="435610"/>
                </a:lnTo>
                <a:lnTo>
                  <a:pt x="317610" y="435610"/>
                </a:lnTo>
                <a:lnTo>
                  <a:pt x="323672" y="394970"/>
                </a:lnTo>
                <a:lnTo>
                  <a:pt x="329962" y="322580"/>
                </a:lnTo>
                <a:lnTo>
                  <a:pt x="334643" y="279400"/>
                </a:lnTo>
                <a:lnTo>
                  <a:pt x="336704" y="261620"/>
                </a:lnTo>
                <a:lnTo>
                  <a:pt x="339076" y="243840"/>
                </a:lnTo>
                <a:lnTo>
                  <a:pt x="341783" y="228600"/>
                </a:lnTo>
                <a:lnTo>
                  <a:pt x="378258" y="228600"/>
                </a:lnTo>
                <a:lnTo>
                  <a:pt x="375897" y="217170"/>
                </a:lnTo>
                <a:lnTo>
                  <a:pt x="372946" y="207010"/>
                </a:lnTo>
                <a:lnTo>
                  <a:pt x="367299" y="195580"/>
                </a:lnTo>
                <a:lnTo>
                  <a:pt x="357200" y="186690"/>
                </a:lnTo>
                <a:lnTo>
                  <a:pt x="340893" y="182880"/>
                </a:lnTo>
                <a:close/>
              </a:path>
              <a:path w="1043939" h="608329">
                <a:moveTo>
                  <a:pt x="378258" y="228600"/>
                </a:moveTo>
                <a:lnTo>
                  <a:pt x="341783" y="228600"/>
                </a:lnTo>
                <a:lnTo>
                  <a:pt x="343731" y="240030"/>
                </a:lnTo>
                <a:lnTo>
                  <a:pt x="345427" y="252730"/>
                </a:lnTo>
                <a:lnTo>
                  <a:pt x="349304" y="285750"/>
                </a:lnTo>
                <a:lnTo>
                  <a:pt x="350398" y="295910"/>
                </a:lnTo>
                <a:lnTo>
                  <a:pt x="351561" y="304800"/>
                </a:lnTo>
                <a:lnTo>
                  <a:pt x="357591" y="345440"/>
                </a:lnTo>
                <a:lnTo>
                  <a:pt x="368904" y="389890"/>
                </a:lnTo>
                <a:lnTo>
                  <a:pt x="400692" y="412750"/>
                </a:lnTo>
                <a:lnTo>
                  <a:pt x="416028" y="408940"/>
                </a:lnTo>
                <a:lnTo>
                  <a:pt x="425693" y="401320"/>
                </a:lnTo>
                <a:lnTo>
                  <a:pt x="431346" y="389890"/>
                </a:lnTo>
                <a:lnTo>
                  <a:pt x="434644" y="379730"/>
                </a:lnTo>
                <a:lnTo>
                  <a:pt x="436773" y="370840"/>
                </a:lnTo>
                <a:lnTo>
                  <a:pt x="399882" y="370840"/>
                </a:lnTo>
                <a:lnTo>
                  <a:pt x="397308" y="360680"/>
                </a:lnTo>
                <a:lnTo>
                  <a:pt x="388943" y="312420"/>
                </a:lnTo>
                <a:lnTo>
                  <a:pt x="386624" y="293370"/>
                </a:lnTo>
                <a:lnTo>
                  <a:pt x="382713" y="259080"/>
                </a:lnTo>
                <a:lnTo>
                  <a:pt x="380745" y="243840"/>
                </a:lnTo>
                <a:lnTo>
                  <a:pt x="378520" y="229870"/>
                </a:lnTo>
                <a:lnTo>
                  <a:pt x="378258" y="228600"/>
                </a:lnTo>
                <a:close/>
              </a:path>
              <a:path w="1043939" h="608329">
                <a:moveTo>
                  <a:pt x="495668" y="259080"/>
                </a:moveTo>
                <a:lnTo>
                  <a:pt x="459196" y="259080"/>
                </a:lnTo>
                <a:lnTo>
                  <a:pt x="463606" y="271780"/>
                </a:lnTo>
                <a:lnTo>
                  <a:pt x="467276" y="287020"/>
                </a:lnTo>
                <a:lnTo>
                  <a:pt x="470168" y="302260"/>
                </a:lnTo>
                <a:lnTo>
                  <a:pt x="474535" y="326390"/>
                </a:lnTo>
                <a:lnTo>
                  <a:pt x="477088" y="337820"/>
                </a:lnTo>
                <a:lnTo>
                  <a:pt x="501012" y="374650"/>
                </a:lnTo>
                <a:lnTo>
                  <a:pt x="514864" y="377190"/>
                </a:lnTo>
                <a:lnTo>
                  <a:pt x="526935" y="375920"/>
                </a:lnTo>
                <a:lnTo>
                  <a:pt x="552695" y="345440"/>
                </a:lnTo>
                <a:lnTo>
                  <a:pt x="553263" y="344170"/>
                </a:lnTo>
                <a:lnTo>
                  <a:pt x="515917" y="344170"/>
                </a:lnTo>
                <a:lnTo>
                  <a:pt x="514076" y="337820"/>
                </a:lnTo>
                <a:lnTo>
                  <a:pt x="512170" y="331470"/>
                </a:lnTo>
                <a:lnTo>
                  <a:pt x="510254" y="322580"/>
                </a:lnTo>
                <a:lnTo>
                  <a:pt x="508382" y="312420"/>
                </a:lnTo>
                <a:lnTo>
                  <a:pt x="501997" y="278130"/>
                </a:lnTo>
                <a:lnTo>
                  <a:pt x="495668" y="259080"/>
                </a:lnTo>
                <a:close/>
              </a:path>
              <a:path w="1043939" h="608329">
                <a:moveTo>
                  <a:pt x="460006" y="229870"/>
                </a:moveTo>
                <a:lnTo>
                  <a:pt x="438391" y="236220"/>
                </a:lnTo>
                <a:lnTo>
                  <a:pt x="424538" y="252730"/>
                </a:lnTo>
                <a:lnTo>
                  <a:pt x="415859" y="278130"/>
                </a:lnTo>
                <a:lnTo>
                  <a:pt x="409768" y="312420"/>
                </a:lnTo>
                <a:lnTo>
                  <a:pt x="409063" y="316230"/>
                </a:lnTo>
                <a:lnTo>
                  <a:pt x="402265" y="359410"/>
                </a:lnTo>
                <a:lnTo>
                  <a:pt x="399882" y="370840"/>
                </a:lnTo>
                <a:lnTo>
                  <a:pt x="436773" y="370840"/>
                </a:lnTo>
                <a:lnTo>
                  <a:pt x="445207" y="318770"/>
                </a:lnTo>
                <a:lnTo>
                  <a:pt x="445907" y="313690"/>
                </a:lnTo>
                <a:lnTo>
                  <a:pt x="449038" y="295910"/>
                </a:lnTo>
                <a:lnTo>
                  <a:pt x="452300" y="280670"/>
                </a:lnTo>
                <a:lnTo>
                  <a:pt x="455687" y="267970"/>
                </a:lnTo>
                <a:lnTo>
                  <a:pt x="459196" y="259080"/>
                </a:lnTo>
                <a:lnTo>
                  <a:pt x="495668" y="259080"/>
                </a:lnTo>
                <a:lnTo>
                  <a:pt x="493558" y="252730"/>
                </a:lnTo>
                <a:lnTo>
                  <a:pt x="480437" y="236220"/>
                </a:lnTo>
                <a:lnTo>
                  <a:pt x="460006" y="229870"/>
                </a:lnTo>
                <a:close/>
              </a:path>
              <a:path w="1043939" h="608329">
                <a:moveTo>
                  <a:pt x="616757" y="284480"/>
                </a:moveTo>
                <a:lnTo>
                  <a:pt x="578553" y="284480"/>
                </a:lnTo>
                <a:lnTo>
                  <a:pt x="581694" y="289560"/>
                </a:lnTo>
                <a:lnTo>
                  <a:pt x="585159" y="295910"/>
                </a:lnTo>
                <a:lnTo>
                  <a:pt x="588947" y="304800"/>
                </a:lnTo>
                <a:lnTo>
                  <a:pt x="593058" y="314960"/>
                </a:lnTo>
                <a:lnTo>
                  <a:pt x="601432" y="334010"/>
                </a:lnTo>
                <a:lnTo>
                  <a:pt x="611285" y="346710"/>
                </a:lnTo>
                <a:lnTo>
                  <a:pt x="622923" y="353060"/>
                </a:lnTo>
                <a:lnTo>
                  <a:pt x="636652" y="355600"/>
                </a:lnTo>
                <a:lnTo>
                  <a:pt x="651599" y="353060"/>
                </a:lnTo>
                <a:lnTo>
                  <a:pt x="664602" y="345440"/>
                </a:lnTo>
                <a:lnTo>
                  <a:pt x="675622" y="332740"/>
                </a:lnTo>
                <a:lnTo>
                  <a:pt x="676908" y="330200"/>
                </a:lnTo>
                <a:lnTo>
                  <a:pt x="638191" y="330200"/>
                </a:lnTo>
                <a:lnTo>
                  <a:pt x="635422" y="326390"/>
                </a:lnTo>
                <a:lnTo>
                  <a:pt x="631943" y="320040"/>
                </a:lnTo>
                <a:lnTo>
                  <a:pt x="628549" y="311150"/>
                </a:lnTo>
                <a:lnTo>
                  <a:pt x="621104" y="292100"/>
                </a:lnTo>
                <a:lnTo>
                  <a:pt x="616757" y="284480"/>
                </a:lnTo>
                <a:close/>
              </a:path>
              <a:path w="1043939" h="608329">
                <a:moveTo>
                  <a:pt x="578229" y="260350"/>
                </a:moveTo>
                <a:lnTo>
                  <a:pt x="538544" y="284480"/>
                </a:lnTo>
                <a:lnTo>
                  <a:pt x="524796" y="321310"/>
                </a:lnTo>
                <a:lnTo>
                  <a:pt x="521822" y="330200"/>
                </a:lnTo>
                <a:lnTo>
                  <a:pt x="518833" y="337820"/>
                </a:lnTo>
                <a:lnTo>
                  <a:pt x="515917" y="344170"/>
                </a:lnTo>
                <a:lnTo>
                  <a:pt x="553263" y="344170"/>
                </a:lnTo>
                <a:lnTo>
                  <a:pt x="556675" y="336550"/>
                </a:lnTo>
                <a:lnTo>
                  <a:pt x="560330" y="326390"/>
                </a:lnTo>
                <a:lnTo>
                  <a:pt x="563562" y="314960"/>
                </a:lnTo>
                <a:lnTo>
                  <a:pt x="566975" y="303530"/>
                </a:lnTo>
                <a:lnTo>
                  <a:pt x="570866" y="295910"/>
                </a:lnTo>
                <a:lnTo>
                  <a:pt x="574852" y="288290"/>
                </a:lnTo>
                <a:lnTo>
                  <a:pt x="578553" y="284480"/>
                </a:lnTo>
                <a:lnTo>
                  <a:pt x="616757" y="284480"/>
                </a:lnTo>
                <a:lnTo>
                  <a:pt x="611685" y="275590"/>
                </a:lnTo>
                <a:lnTo>
                  <a:pt x="598117" y="264160"/>
                </a:lnTo>
                <a:lnTo>
                  <a:pt x="578229" y="260350"/>
                </a:lnTo>
                <a:close/>
              </a:path>
              <a:path w="1043939" h="608329">
                <a:moveTo>
                  <a:pt x="735258" y="298450"/>
                </a:moveTo>
                <a:lnTo>
                  <a:pt x="695156" y="298450"/>
                </a:lnTo>
                <a:lnTo>
                  <a:pt x="697974" y="302260"/>
                </a:lnTo>
                <a:lnTo>
                  <a:pt x="705749" y="311150"/>
                </a:lnTo>
                <a:lnTo>
                  <a:pt x="708254" y="314960"/>
                </a:lnTo>
                <a:lnTo>
                  <a:pt x="710956" y="317500"/>
                </a:lnTo>
                <a:lnTo>
                  <a:pt x="719866" y="327660"/>
                </a:lnTo>
                <a:lnTo>
                  <a:pt x="729308" y="335280"/>
                </a:lnTo>
                <a:lnTo>
                  <a:pt x="740776" y="340360"/>
                </a:lnTo>
                <a:lnTo>
                  <a:pt x="755765" y="342900"/>
                </a:lnTo>
                <a:lnTo>
                  <a:pt x="770294" y="340360"/>
                </a:lnTo>
                <a:lnTo>
                  <a:pt x="781340" y="335280"/>
                </a:lnTo>
                <a:lnTo>
                  <a:pt x="789707" y="328930"/>
                </a:lnTo>
                <a:lnTo>
                  <a:pt x="796199" y="322580"/>
                </a:lnTo>
                <a:lnTo>
                  <a:pt x="797543" y="321310"/>
                </a:lnTo>
                <a:lnTo>
                  <a:pt x="798979" y="320040"/>
                </a:lnTo>
                <a:lnTo>
                  <a:pt x="755685" y="320040"/>
                </a:lnTo>
                <a:lnTo>
                  <a:pt x="752428" y="318770"/>
                </a:lnTo>
                <a:lnTo>
                  <a:pt x="746931" y="312420"/>
                </a:lnTo>
                <a:lnTo>
                  <a:pt x="740840" y="306070"/>
                </a:lnTo>
                <a:lnTo>
                  <a:pt x="736319" y="299720"/>
                </a:lnTo>
                <a:lnTo>
                  <a:pt x="735258" y="298450"/>
                </a:lnTo>
                <a:close/>
              </a:path>
              <a:path w="1043939" h="608329">
                <a:moveTo>
                  <a:pt x="859078" y="306070"/>
                </a:moveTo>
                <a:lnTo>
                  <a:pt x="813297" y="306070"/>
                </a:lnTo>
                <a:lnTo>
                  <a:pt x="816893" y="307340"/>
                </a:lnTo>
                <a:lnTo>
                  <a:pt x="826990" y="316230"/>
                </a:lnTo>
                <a:lnTo>
                  <a:pt x="829097" y="318770"/>
                </a:lnTo>
                <a:lnTo>
                  <a:pt x="830169" y="318770"/>
                </a:lnTo>
                <a:lnTo>
                  <a:pt x="831275" y="320040"/>
                </a:lnTo>
                <a:lnTo>
                  <a:pt x="873583" y="339090"/>
                </a:lnTo>
                <a:lnTo>
                  <a:pt x="887411" y="337820"/>
                </a:lnTo>
                <a:lnTo>
                  <a:pt x="898040" y="334010"/>
                </a:lnTo>
                <a:lnTo>
                  <a:pt x="906184" y="328930"/>
                </a:lnTo>
                <a:lnTo>
                  <a:pt x="912558" y="323850"/>
                </a:lnTo>
                <a:lnTo>
                  <a:pt x="914353" y="322580"/>
                </a:lnTo>
                <a:lnTo>
                  <a:pt x="915987" y="321310"/>
                </a:lnTo>
                <a:lnTo>
                  <a:pt x="921171" y="317500"/>
                </a:lnTo>
                <a:lnTo>
                  <a:pt x="874232" y="317500"/>
                </a:lnTo>
                <a:lnTo>
                  <a:pt x="871138" y="316230"/>
                </a:lnTo>
                <a:lnTo>
                  <a:pt x="860235" y="307340"/>
                </a:lnTo>
                <a:lnTo>
                  <a:pt x="859078" y="306070"/>
                </a:lnTo>
                <a:close/>
              </a:path>
              <a:path w="1043939" h="608329">
                <a:moveTo>
                  <a:pt x="695561" y="275590"/>
                </a:moveTo>
                <a:lnTo>
                  <a:pt x="686047" y="275590"/>
                </a:lnTo>
                <a:lnTo>
                  <a:pt x="673580" y="280670"/>
                </a:lnTo>
                <a:lnTo>
                  <a:pt x="660536" y="292100"/>
                </a:lnTo>
                <a:lnTo>
                  <a:pt x="649292" y="311150"/>
                </a:lnTo>
                <a:lnTo>
                  <a:pt x="645528" y="320040"/>
                </a:lnTo>
                <a:lnTo>
                  <a:pt x="641459" y="326390"/>
                </a:lnTo>
                <a:lnTo>
                  <a:pt x="638191" y="330200"/>
                </a:lnTo>
                <a:lnTo>
                  <a:pt x="676908" y="330200"/>
                </a:lnTo>
                <a:lnTo>
                  <a:pt x="684621" y="314960"/>
                </a:lnTo>
                <a:lnTo>
                  <a:pt x="687738" y="307340"/>
                </a:lnTo>
                <a:lnTo>
                  <a:pt x="691920" y="302260"/>
                </a:lnTo>
                <a:lnTo>
                  <a:pt x="695156" y="298450"/>
                </a:lnTo>
                <a:lnTo>
                  <a:pt x="735258" y="298450"/>
                </a:lnTo>
                <a:lnTo>
                  <a:pt x="728895" y="290830"/>
                </a:lnTo>
                <a:lnTo>
                  <a:pt x="720317" y="283210"/>
                </a:lnTo>
                <a:lnTo>
                  <a:pt x="709552" y="276860"/>
                </a:lnTo>
                <a:lnTo>
                  <a:pt x="695561" y="275590"/>
                </a:lnTo>
                <a:close/>
              </a:path>
              <a:path w="1043939" h="608329">
                <a:moveTo>
                  <a:pt x="1040504" y="312420"/>
                </a:moveTo>
                <a:lnTo>
                  <a:pt x="929412" y="312420"/>
                </a:lnTo>
                <a:lnTo>
                  <a:pt x="932033" y="313690"/>
                </a:lnTo>
                <a:lnTo>
                  <a:pt x="937719" y="314960"/>
                </a:lnTo>
                <a:lnTo>
                  <a:pt x="948293" y="321310"/>
                </a:lnTo>
                <a:lnTo>
                  <a:pt x="959487" y="325120"/>
                </a:lnTo>
                <a:lnTo>
                  <a:pt x="970984" y="327660"/>
                </a:lnTo>
                <a:lnTo>
                  <a:pt x="981994" y="328930"/>
                </a:lnTo>
                <a:lnTo>
                  <a:pt x="998820" y="328930"/>
                </a:lnTo>
                <a:lnTo>
                  <a:pt x="1007178" y="327660"/>
                </a:lnTo>
                <a:lnTo>
                  <a:pt x="1017006" y="326390"/>
                </a:lnTo>
                <a:lnTo>
                  <a:pt x="1028513" y="323850"/>
                </a:lnTo>
                <a:lnTo>
                  <a:pt x="1040776" y="321310"/>
                </a:lnTo>
                <a:lnTo>
                  <a:pt x="1043908" y="321310"/>
                </a:lnTo>
                <a:lnTo>
                  <a:pt x="1040504" y="312420"/>
                </a:lnTo>
                <a:close/>
              </a:path>
              <a:path w="1043939" h="608329">
                <a:moveTo>
                  <a:pt x="812892" y="284480"/>
                </a:moveTo>
                <a:lnTo>
                  <a:pt x="772539" y="303530"/>
                </a:lnTo>
                <a:lnTo>
                  <a:pt x="770354" y="306070"/>
                </a:lnTo>
                <a:lnTo>
                  <a:pt x="767520" y="308610"/>
                </a:lnTo>
                <a:lnTo>
                  <a:pt x="765950" y="311150"/>
                </a:lnTo>
                <a:lnTo>
                  <a:pt x="762048" y="314960"/>
                </a:lnTo>
                <a:lnTo>
                  <a:pt x="758236" y="318770"/>
                </a:lnTo>
                <a:lnTo>
                  <a:pt x="755685" y="320040"/>
                </a:lnTo>
                <a:lnTo>
                  <a:pt x="798979" y="320040"/>
                </a:lnTo>
                <a:lnTo>
                  <a:pt x="801670" y="317500"/>
                </a:lnTo>
                <a:lnTo>
                  <a:pt x="802783" y="316230"/>
                </a:lnTo>
                <a:lnTo>
                  <a:pt x="811035" y="307340"/>
                </a:lnTo>
                <a:lnTo>
                  <a:pt x="813297" y="306070"/>
                </a:lnTo>
                <a:lnTo>
                  <a:pt x="859078" y="306070"/>
                </a:lnTo>
                <a:lnTo>
                  <a:pt x="857053" y="304800"/>
                </a:lnTo>
                <a:lnTo>
                  <a:pt x="848879" y="297180"/>
                </a:lnTo>
                <a:lnTo>
                  <a:pt x="839187" y="290830"/>
                </a:lnTo>
                <a:lnTo>
                  <a:pt x="827388" y="287020"/>
                </a:lnTo>
                <a:lnTo>
                  <a:pt x="812892" y="284480"/>
                </a:lnTo>
                <a:close/>
              </a:path>
              <a:path w="1043939" h="608329">
                <a:moveTo>
                  <a:pt x="928359" y="290830"/>
                </a:moveTo>
                <a:lnTo>
                  <a:pt x="889140" y="306070"/>
                </a:lnTo>
                <a:lnTo>
                  <a:pt x="886688" y="308610"/>
                </a:lnTo>
                <a:lnTo>
                  <a:pt x="884434" y="309880"/>
                </a:lnTo>
                <a:lnTo>
                  <a:pt x="880243" y="313690"/>
                </a:lnTo>
                <a:lnTo>
                  <a:pt x="876233" y="317500"/>
                </a:lnTo>
                <a:lnTo>
                  <a:pt x="921171" y="317500"/>
                </a:lnTo>
                <a:lnTo>
                  <a:pt x="922900" y="316230"/>
                </a:lnTo>
                <a:lnTo>
                  <a:pt x="927105" y="313690"/>
                </a:lnTo>
                <a:lnTo>
                  <a:pt x="929412" y="312420"/>
                </a:lnTo>
                <a:lnTo>
                  <a:pt x="1040504" y="312420"/>
                </a:lnTo>
                <a:lnTo>
                  <a:pt x="1039046" y="308610"/>
                </a:lnTo>
                <a:lnTo>
                  <a:pt x="982169" y="308610"/>
                </a:lnTo>
                <a:lnTo>
                  <a:pt x="976631" y="307340"/>
                </a:lnTo>
                <a:lnTo>
                  <a:pt x="972602" y="304800"/>
                </a:lnTo>
                <a:lnTo>
                  <a:pt x="959369" y="298450"/>
                </a:lnTo>
                <a:lnTo>
                  <a:pt x="947952" y="294640"/>
                </a:lnTo>
                <a:lnTo>
                  <a:pt x="937800" y="292100"/>
                </a:lnTo>
                <a:lnTo>
                  <a:pt x="928359" y="290830"/>
                </a:lnTo>
                <a:close/>
              </a:path>
              <a:path w="1043939" h="608329">
                <a:moveTo>
                  <a:pt x="221292" y="102870"/>
                </a:moveTo>
                <a:lnTo>
                  <a:pt x="191504" y="129539"/>
                </a:lnTo>
                <a:lnTo>
                  <a:pt x="184162" y="187960"/>
                </a:lnTo>
                <a:lnTo>
                  <a:pt x="180156" y="248920"/>
                </a:lnTo>
                <a:lnTo>
                  <a:pt x="179155" y="264160"/>
                </a:lnTo>
                <a:lnTo>
                  <a:pt x="177975" y="280670"/>
                </a:lnTo>
                <a:lnTo>
                  <a:pt x="176888" y="294640"/>
                </a:lnTo>
                <a:lnTo>
                  <a:pt x="69118" y="294640"/>
                </a:lnTo>
                <a:lnTo>
                  <a:pt x="69118" y="316230"/>
                </a:lnTo>
                <a:lnTo>
                  <a:pt x="211406" y="316230"/>
                </a:lnTo>
                <a:lnTo>
                  <a:pt x="213775" y="288290"/>
                </a:lnTo>
                <a:lnTo>
                  <a:pt x="215230" y="267970"/>
                </a:lnTo>
                <a:lnTo>
                  <a:pt x="216225" y="252730"/>
                </a:lnTo>
                <a:lnTo>
                  <a:pt x="218437" y="217170"/>
                </a:lnTo>
                <a:lnTo>
                  <a:pt x="219667" y="198120"/>
                </a:lnTo>
                <a:lnTo>
                  <a:pt x="221062" y="180340"/>
                </a:lnTo>
                <a:lnTo>
                  <a:pt x="222670" y="163830"/>
                </a:lnTo>
                <a:lnTo>
                  <a:pt x="259154" y="163830"/>
                </a:lnTo>
                <a:lnTo>
                  <a:pt x="257880" y="154940"/>
                </a:lnTo>
                <a:lnTo>
                  <a:pt x="243623" y="111760"/>
                </a:lnTo>
                <a:lnTo>
                  <a:pt x="234907" y="105410"/>
                </a:lnTo>
                <a:lnTo>
                  <a:pt x="221292" y="102870"/>
                </a:lnTo>
                <a:close/>
              </a:path>
              <a:path w="1043939" h="608329">
                <a:moveTo>
                  <a:pt x="1035643" y="299720"/>
                </a:moveTo>
                <a:lnTo>
                  <a:pt x="1030683" y="300990"/>
                </a:lnTo>
                <a:lnTo>
                  <a:pt x="1024191" y="302260"/>
                </a:lnTo>
                <a:lnTo>
                  <a:pt x="995645" y="307340"/>
                </a:lnTo>
                <a:lnTo>
                  <a:pt x="991725" y="308610"/>
                </a:lnTo>
                <a:lnTo>
                  <a:pt x="1039046" y="308610"/>
                </a:lnTo>
                <a:lnTo>
                  <a:pt x="1035643" y="299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27" name="Text Box 233">
            <a:extLst>
              <a:ext uri="{FF2B5EF4-FFF2-40B4-BE49-F238E27FC236}">
                <a16:creationId xmlns:a16="http://schemas.microsoft.com/office/drawing/2014/main" id="{95CBA0D1-E6B3-0CFC-7045-02783EA3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356" y="5169572"/>
            <a:ext cx="4319555" cy="2003516"/>
          </a:xfrm>
          <a:prstGeom prst="rect">
            <a:avLst/>
          </a:prstGeom>
          <a:noFill/>
          <a:ln w="317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/>
          <a:lstStyle/>
          <a:p>
            <a:pPr marL="165100"/>
            <a:r>
              <a:rPr lang="cy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Mae CYC yn ymgeisio i fod yn weithredol, yn adeiladol ac yn ddilys yn gymdeithasol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5100" marR="243205">
              <a:lnSpc>
                <a:spcPct val="108000"/>
              </a:lnSpc>
              <a:spcAft>
                <a:spcPts val="0"/>
              </a:spcAft>
            </a:pPr>
            <a:r>
              <a:rPr lang="cy-GB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Mae ymyrraeth yn berthnasol i berthnasau gweithredol a nodwyd rhwng yr ymddygiad, pethau blaenorol, canlyniadau, ac ati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343957" y="42545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 flipV="1">
            <a:off x="548640" y="2665731"/>
            <a:ext cx="9786198" cy="45719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8561" y="2658110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16</a:t>
            </a:r>
          </a:p>
        </p:txBody>
      </p:sp>
      <p:sp>
        <p:nvSpPr>
          <p:cNvPr id="48" name="object 48"/>
          <p:cNvSpPr/>
          <p:nvPr/>
        </p:nvSpPr>
        <p:spPr>
          <a:xfrm>
            <a:off x="510962" y="5226049"/>
            <a:ext cx="9823876" cy="45719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0962" y="5342495"/>
            <a:ext cx="4683338" cy="2014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0963" y="5453623"/>
            <a:ext cx="4683338" cy="1643527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101600" marR="178435">
              <a:lnSpc>
                <a:spcPct val="115599"/>
              </a:lnSpc>
            </a:pP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Good</a:t>
            </a:r>
            <a:r>
              <a:rPr sz="1400" spc="-1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support</a:t>
            </a:r>
            <a:r>
              <a:rPr sz="1400" spc="-1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pl</a:t>
            </a:r>
            <a:r>
              <a:rPr sz="1400" spc="15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ns</a:t>
            </a:r>
            <a:r>
              <a:rPr sz="1400" spc="-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m</a:t>
            </a:r>
            <a:r>
              <a:rPr sz="1400" spc="15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ke</a:t>
            </a:r>
            <a:r>
              <a:rPr sz="1400" spc="-1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beh</a:t>
            </a:r>
            <a:r>
              <a:rPr sz="1400" spc="15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viours</a:t>
            </a:r>
            <a:r>
              <a:rPr sz="1400" spc="-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3585F"/>
                </a:solidFill>
                <a:latin typeface="Arial"/>
                <a:cs typeface="Arial"/>
              </a:rPr>
              <a:t>th</a:t>
            </a:r>
            <a:r>
              <a:rPr sz="1400" spc="30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30" dirty="0">
                <a:solidFill>
                  <a:srgbClr val="53585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3585F"/>
                </a:solidFill>
                <a:latin typeface="Arial"/>
                <a:cs typeface="Arial"/>
              </a:rPr>
              <a:t>ch</a:t>
            </a:r>
            <a:r>
              <a:rPr sz="1400" spc="20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20" dirty="0">
                <a:solidFill>
                  <a:srgbClr val="53585F"/>
                </a:solidFill>
                <a:latin typeface="Arial"/>
                <a:cs typeface="Arial"/>
              </a:rPr>
              <a:t>llenge</a:t>
            </a:r>
            <a:r>
              <a:rPr sz="1400" spc="-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3585F"/>
                </a:solidFill>
                <a:latin typeface="Arial"/>
                <a:cs typeface="Arial"/>
              </a:rPr>
              <a:t>‘obsolete’</a:t>
            </a:r>
            <a:r>
              <a:rPr sz="1400" spc="-1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by  te</a:t>
            </a:r>
            <a:r>
              <a:rPr sz="1400" spc="25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ching</a:t>
            </a:r>
            <a:r>
              <a:rPr sz="1400" spc="-1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10" dirty="0">
                <a:solidFill>
                  <a:srgbClr val="53585F"/>
                </a:solidFill>
                <a:latin typeface="Arial"/>
                <a:cs typeface="Arial"/>
              </a:rPr>
              <a:t>ltern</a:t>
            </a:r>
            <a:r>
              <a:rPr sz="1400" spc="10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10" dirty="0">
                <a:solidFill>
                  <a:srgbClr val="53585F"/>
                </a:solidFill>
                <a:latin typeface="Arial"/>
                <a:cs typeface="Arial"/>
              </a:rPr>
              <a:t>tive,</a:t>
            </a:r>
            <a:r>
              <a:rPr sz="1400" spc="-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3585F"/>
                </a:solidFill>
                <a:latin typeface="Arial"/>
                <a:cs typeface="Arial"/>
              </a:rPr>
              <a:t>competing</a:t>
            </a:r>
            <a:r>
              <a:rPr sz="1400" spc="-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beh</a:t>
            </a:r>
            <a:r>
              <a:rPr sz="1400" spc="15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viours</a:t>
            </a:r>
            <a:r>
              <a:rPr sz="1400" spc="-1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3585F"/>
                </a:solidFill>
                <a:latin typeface="Arial"/>
                <a:cs typeface="Arial"/>
              </a:rPr>
              <a:t>th</a:t>
            </a:r>
            <a:r>
              <a:rPr sz="1400" spc="30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30" dirty="0">
                <a:solidFill>
                  <a:srgbClr val="53585F"/>
                </a:solidFill>
                <a:latin typeface="Arial"/>
                <a:cs typeface="Arial"/>
              </a:rPr>
              <a:t>t</a:t>
            </a:r>
            <a:r>
              <a:rPr sz="1400" spc="-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5" dirty="0">
                <a:solidFill>
                  <a:srgbClr val="53585F"/>
                </a:solidFill>
                <a:latin typeface="Arial"/>
                <a:cs typeface="Arial"/>
              </a:rPr>
              <a:t>re</a:t>
            </a:r>
            <a:r>
              <a:rPr sz="1400" spc="-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more</a:t>
            </a:r>
            <a:r>
              <a:rPr sz="1400" spc="-1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3585F"/>
                </a:solidFill>
                <a:latin typeface="Arial"/>
                <a:cs typeface="Arial"/>
              </a:rPr>
              <a:t>e</a:t>
            </a:r>
            <a:r>
              <a:rPr sz="1400" spc="-30" dirty="0">
                <a:solidFill>
                  <a:srgbClr val="53585F"/>
                </a:solidFill>
                <a:latin typeface="Lucida Console"/>
                <a:cs typeface="Lucida Console"/>
              </a:rPr>
              <a:t>ff</a:t>
            </a:r>
            <a:r>
              <a:rPr sz="1400" spc="-30" dirty="0">
                <a:solidFill>
                  <a:srgbClr val="53585F"/>
                </a:solidFill>
                <a:latin typeface="Arial"/>
                <a:cs typeface="Arial"/>
              </a:rPr>
              <a:t>icient</a:t>
            </a:r>
            <a:r>
              <a:rPr sz="1400" spc="-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t  </a:t>
            </a:r>
            <a:r>
              <a:rPr sz="1400" spc="20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20" dirty="0">
                <a:solidFill>
                  <a:srgbClr val="53585F"/>
                </a:solidFill>
                <a:latin typeface="Arial"/>
                <a:cs typeface="Arial"/>
              </a:rPr>
              <a:t>chieving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s</a:t>
            </a:r>
            <a:r>
              <a:rPr sz="1400" spc="15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me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3585F"/>
                </a:solidFill>
                <a:latin typeface="Arial"/>
                <a:cs typeface="Arial"/>
              </a:rPr>
              <a:t>(function</a:t>
            </a:r>
            <a:r>
              <a:rPr sz="1400" spc="20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20" dirty="0">
                <a:solidFill>
                  <a:srgbClr val="53585F"/>
                </a:solidFill>
                <a:latin typeface="Arial"/>
                <a:cs typeface="Arial"/>
              </a:rPr>
              <a:t>l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equiv</a:t>
            </a:r>
            <a:r>
              <a:rPr sz="1400" spc="15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lence)</a:t>
            </a:r>
            <a:endParaRPr sz="1400" dirty="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695"/>
              </a:spcBef>
            </a:pP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Antecedent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interventions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3585F"/>
                </a:solidFill>
                <a:latin typeface="Arial"/>
                <a:cs typeface="Arial"/>
              </a:rPr>
              <a:t>–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don’t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h</a:t>
            </a:r>
            <a:r>
              <a:rPr sz="1400" spc="15" dirty="0">
                <a:solidFill>
                  <a:srgbClr val="53585F"/>
                </a:solidFill>
                <a:latin typeface="Lucida Console"/>
                <a:cs typeface="Lucida Console"/>
              </a:rPr>
              <a:t>a</a:t>
            </a:r>
            <a:r>
              <a:rPr sz="1400" spc="15" dirty="0">
                <a:solidFill>
                  <a:srgbClr val="53585F"/>
                </a:solidFill>
                <a:latin typeface="Arial"/>
                <a:cs typeface="Arial"/>
              </a:rPr>
              <a:t>ve</a:t>
            </a:r>
            <a:r>
              <a:rPr sz="1400" spc="-1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3585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be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3585F"/>
                </a:solidFill>
                <a:latin typeface="Arial"/>
                <a:cs typeface="Arial"/>
              </a:rPr>
              <a:t>contingently</a:t>
            </a:r>
            <a:r>
              <a:rPr sz="1400" spc="-2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3585F"/>
                </a:solidFill>
                <a:latin typeface="Arial"/>
                <a:cs typeface="Arial"/>
              </a:rPr>
              <a:t>reinforcing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75059" y="5388803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49">
            <a:extLst>
              <a:ext uri="{FF2B5EF4-FFF2-40B4-BE49-F238E27FC236}">
                <a16:creationId xmlns:a16="http://schemas.microsoft.com/office/drawing/2014/main" id="{188D9B8B-0A1B-D3A5-00E7-0B461D35ADA6}"/>
              </a:ext>
            </a:extLst>
          </p:cNvPr>
          <p:cNvSpPr/>
          <p:nvPr/>
        </p:nvSpPr>
        <p:spPr>
          <a:xfrm>
            <a:off x="5651500" y="5341713"/>
            <a:ext cx="4683338" cy="2014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 Box 180">
            <a:extLst>
              <a:ext uri="{FF2B5EF4-FFF2-40B4-BE49-F238E27FC236}">
                <a16:creationId xmlns:a16="http://schemas.microsoft.com/office/drawing/2014/main" id="{85C80323-A897-0D80-3C49-D4D63B17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045" y="5477703"/>
            <a:ext cx="4633793" cy="1673860"/>
          </a:xfrm>
          <a:prstGeom prst="rect">
            <a:avLst/>
          </a:prstGeom>
          <a:noFill/>
          <a:ln w="317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/>
          <a:lstStyle/>
          <a:p>
            <a:pPr>
              <a:spcBef>
                <a:spcPts val="25"/>
              </a:spcBef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9695" marR="18288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</a:pPr>
            <a:r>
              <a:rPr lang="cy-GB" sz="1400" dirty="0">
                <a:solidFill>
                  <a:srgbClr val="53585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Mae cynlluniau cefnogi da yn darfod yr ymddygiadau sy’n herio, drwy ddysgu dewis amgen, ymddygiadau sy’n cystadlu yn fwy effeithlon o ran cyflawni’r un swyddogaeth (cywerthedd gweithredol)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9695" algn="just">
              <a:spcBef>
                <a:spcPts val="560"/>
              </a:spcBef>
              <a:spcAft>
                <a:spcPts val="0"/>
              </a:spcAft>
            </a:pPr>
            <a:r>
              <a:rPr lang="cy-GB" sz="1400" dirty="0">
                <a:solidFill>
                  <a:srgbClr val="53585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Ymyrraeth rhagflaenol - nid oes rhaid bod yn atgyfnerthu at raid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7" name="Picture 5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83D807E-68DD-8CAB-4074-BA83BBC27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809320"/>
            <a:ext cx="4645660" cy="2404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 descr="A screenshot of a diagram&#10;&#10;Description automatically generated">
            <a:extLst>
              <a:ext uri="{FF2B5EF4-FFF2-40B4-BE49-F238E27FC236}">
                <a16:creationId xmlns:a16="http://schemas.microsoft.com/office/drawing/2014/main" id="{7F79B7E6-E897-4EEA-1127-0A06FB5EA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97" y="2809320"/>
            <a:ext cx="4688841" cy="2404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Picture 60" descr="A screenshot of a computer&#10;&#10;Description automatically generated">
            <a:extLst>
              <a:ext uri="{FF2B5EF4-FFF2-40B4-BE49-F238E27FC236}">
                <a16:creationId xmlns:a16="http://schemas.microsoft.com/office/drawing/2014/main" id="{6EE2378D-23B2-1802-819E-88341D834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96" y="314047"/>
            <a:ext cx="4703447" cy="2351684"/>
          </a:xfrm>
          <a:prstGeom prst="rect">
            <a:avLst/>
          </a:prstGeom>
        </p:spPr>
      </p:pic>
      <p:pic>
        <p:nvPicPr>
          <p:cNvPr id="63" name="Picture 62" descr="A screenshot of a computer&#10;&#10;Description automatically generated">
            <a:extLst>
              <a:ext uri="{FF2B5EF4-FFF2-40B4-BE49-F238E27FC236}">
                <a16:creationId xmlns:a16="http://schemas.microsoft.com/office/drawing/2014/main" id="{428CA44B-5E33-1F46-259A-4194AA43BB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" y="314047"/>
            <a:ext cx="4632960" cy="2291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7559" y="531291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18</a:t>
            </a:r>
          </a:p>
        </p:txBody>
      </p:sp>
      <p:sp>
        <p:nvSpPr>
          <p:cNvPr id="7" name="object 7"/>
          <p:cNvSpPr/>
          <p:nvPr/>
        </p:nvSpPr>
        <p:spPr>
          <a:xfrm>
            <a:off x="548640" y="2528147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5751" y="2640859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19</a:t>
            </a:r>
          </a:p>
        </p:txBody>
      </p:sp>
      <p:sp>
        <p:nvSpPr>
          <p:cNvPr id="16" name="object 16"/>
          <p:cNvSpPr/>
          <p:nvPr/>
        </p:nvSpPr>
        <p:spPr>
          <a:xfrm>
            <a:off x="548640" y="4621952"/>
            <a:ext cx="9596120" cy="0"/>
          </a:xfrm>
          <a:custGeom>
            <a:avLst/>
            <a:gdLst/>
            <a:ahLst/>
            <a:cxnLst/>
            <a:rect l="l" t="t" r="r" b="b"/>
            <a:pathLst>
              <a:path w="9596120">
                <a:moveTo>
                  <a:pt x="0" y="0"/>
                </a:moveTo>
                <a:lnTo>
                  <a:pt x="9596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5311" y="4734667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20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dirty="0"/>
              <a:t>CoP - </a:t>
            </a:r>
            <a:r>
              <a:rPr spc="-40" dirty="0"/>
              <a:t>11 </a:t>
            </a:r>
            <a:r>
              <a:rPr dirty="0"/>
              <a:t>December</a:t>
            </a:r>
            <a:r>
              <a:rPr spc="-70" dirty="0"/>
              <a:t> </a:t>
            </a:r>
            <a:r>
              <a:rPr dirty="0"/>
              <a:t>2023</a:t>
            </a:r>
          </a:p>
        </p:txBody>
      </p:sp>
      <p:pic>
        <p:nvPicPr>
          <p:cNvPr id="24" name="Picture 23" descr="A white sheet with black text&#10;&#10;Description automatically generated">
            <a:extLst>
              <a:ext uri="{FF2B5EF4-FFF2-40B4-BE49-F238E27FC236}">
                <a16:creationId xmlns:a16="http://schemas.microsoft.com/office/drawing/2014/main" id="{298B2A8A-F682-302D-52D2-CAF0D45DF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0" y="149727"/>
            <a:ext cx="4575969" cy="2365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A white sheet with black text&#10;&#10;Description automatically generated">
            <a:extLst>
              <a:ext uri="{FF2B5EF4-FFF2-40B4-BE49-F238E27FC236}">
                <a16:creationId xmlns:a16="http://schemas.microsoft.com/office/drawing/2014/main" id="{0693C173-B4FF-09DD-BE61-97FD2B1F3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41" y="149727"/>
            <a:ext cx="5163300" cy="2378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screenshot of a computer&#10;&#10;Description automatically generated">
            <a:extLst>
              <a:ext uri="{FF2B5EF4-FFF2-40B4-BE49-F238E27FC236}">
                <a16:creationId xmlns:a16="http://schemas.microsoft.com/office/drawing/2014/main" id="{973F5490-6610-4CC2-FF42-36A9E323C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6" y="2636820"/>
            <a:ext cx="4575969" cy="1926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A close-up of a math formula&#10;&#10;Description automatically generated with medium confidence">
            <a:extLst>
              <a:ext uri="{FF2B5EF4-FFF2-40B4-BE49-F238E27FC236}">
                <a16:creationId xmlns:a16="http://schemas.microsoft.com/office/drawing/2014/main" id="{9009AB8C-A2C1-B556-7A43-325BF7C2F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99" y="2593514"/>
            <a:ext cx="5119141" cy="1926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A white sheet with red and blue text&#10;&#10;Description automatically generated">
            <a:extLst>
              <a:ext uri="{FF2B5EF4-FFF2-40B4-BE49-F238E27FC236}">
                <a16:creationId xmlns:a16="http://schemas.microsoft.com/office/drawing/2014/main" id="{BA217DF1-5D26-0F99-5466-17F401D0D9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0" y="4765969"/>
            <a:ext cx="4553745" cy="27198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A screenshot of a computer&#10;&#10;Description automatically generated">
            <a:extLst>
              <a:ext uri="{FF2B5EF4-FFF2-40B4-BE49-F238E27FC236}">
                <a16:creationId xmlns:a16="http://schemas.microsoft.com/office/drawing/2014/main" id="{2179B867-E4BC-B44F-A498-DEF75ED08B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4724277"/>
            <a:ext cx="5131840" cy="2719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358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2424</Words>
  <Application>Microsoft Office PowerPoint</Application>
  <PresentationFormat>Custom</PresentationFormat>
  <Paragraphs>290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Century</vt:lpstr>
      <vt:lpstr>Lucida Console</vt:lpstr>
      <vt:lpstr>Lucida Sans</vt:lpstr>
      <vt:lpstr>Lucida Sans Unicode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</dc:title>
  <dc:creator>Antony Osgood</dc:creator>
  <cp:lastModifiedBy>Helen Dransfield</cp:lastModifiedBy>
  <cp:revision>13</cp:revision>
  <dcterms:created xsi:type="dcterms:W3CDTF">2024-01-24T13:40:49Z</dcterms:created>
  <dcterms:modified xsi:type="dcterms:W3CDTF">2024-01-30T18:50:22Z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2023-12-11T00:00:00Z</vt:filetime>
  </property>
  <property fmtid="{D5CDD505-2E9C-101B-9397-08002B2CF9AE}" pid="3" name="Creator">
    <vt:lpwstr>Keynote</vt:lpwstr>
  </property>
  <property fmtid="{D5CDD505-2E9C-101B-9397-08002B2CF9AE}" pid="4" name="LastSaved">
    <vt:filetime>2024-01-24T00:00:00Z</vt:filetime>
  </property>
</Properties>
</file>