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orgina Coxon (BCUHB - Mental Health &amp; Learning Disabilities)" initials="GC(-MH&amp;LD" lastIdx="0" clrIdx="0">
    <p:extLst>
      <p:ext uri="{19B8F6BF-5375-455C-9EA6-DF929625EA0E}">
        <p15:presenceInfo xmlns:p15="http://schemas.microsoft.com/office/powerpoint/2012/main" userId="S-1-5-21-978635462-3828570294-627434887-5221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y" sz="2000" b="0" i="0" strike="noStrike" cap="none" spc="0" baseline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Gan Oscar Trower a Kevin Roberts</a:t>
            </a:r>
          </a:p>
          <a:p>
            <a:r>
              <a:rPr lang="cy" sz="2000" b="0" i="0" strike="noStrike" cap="none" spc="0" baseline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Specialist Behavioural Support Services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27C7BB-52CC-497D-94A4-4242D9E1F1DA}"/>
              </a:ext>
            </a:extLst>
          </p:cNvPr>
          <p:cNvSpPr/>
          <p:nvPr/>
        </p:nvSpPr>
        <p:spPr>
          <a:xfrm>
            <a:off x="0" y="780175"/>
            <a:ext cx="8967831" cy="161907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03178"/>
            <a:ext cx="8648287" cy="1373070"/>
          </a:xfrm>
          <a:ln>
            <a:noFill/>
          </a:ln>
        </p:spPr>
        <p:txBody>
          <a:bodyPr/>
          <a:lstStyle/>
          <a:p>
            <a:r>
              <a:rPr lang="cy" sz="42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Ble mae'r rhwystrau i ddarparu Cefnogaeth Ymddygiad Cadarnhaol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B2DCD22-8E9A-6D75-1EAA-511E7C487D9D}"/>
              </a:ext>
            </a:extLst>
          </p:cNvPr>
          <p:cNvSpPr txBox="1">
            <a:spLocks/>
          </p:cNvSpPr>
          <p:nvPr/>
        </p:nvSpPr>
        <p:spPr>
          <a:xfrm>
            <a:off x="680322" y="2733709"/>
            <a:ext cx="8144134" cy="13730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200" dirty="0"/>
              <a:t>Where are the barriers  to delivering PBS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A7CFD2-A483-A82E-4914-F4E9E68EF16B}"/>
              </a:ext>
            </a:extLst>
          </p:cNvPr>
          <p:cNvSpPr/>
          <p:nvPr/>
        </p:nvSpPr>
        <p:spPr>
          <a:xfrm>
            <a:off x="9118833" y="780175"/>
            <a:ext cx="3073167" cy="1619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97984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" sz="36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Cefndir</a:t>
            </a:r>
            <a:br>
              <a:rPr lang="cy" sz="36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</a:br>
            <a:r>
              <a:rPr lang="en-GB" dirty="0"/>
              <a:t>Background</a:t>
            </a:r>
            <a:endParaRPr lang="cy" sz="3600" b="0" i="0" strike="noStrike" cap="none" spc="0" baseline="0" dirty="0">
              <a:solidFill>
                <a:srgbClr val="FFFFFF"/>
              </a:solidFill>
              <a:effectLst/>
              <a:latin typeface="Trebuchet MS"/>
              <a:ea typeface="Trebuchet MS"/>
              <a:cs typeface="Trebuchet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4573" y="2046914"/>
            <a:ext cx="5855515" cy="4706223"/>
          </a:xfrm>
        </p:spPr>
        <p:txBody>
          <a:bodyPr>
            <a:normAutofit fontScale="92500" lnSpcReduction="10000"/>
          </a:bodyPr>
          <a:lstStyle/>
          <a:p>
            <a:r>
              <a:rPr lang="cy" sz="22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Mae’r Specialist Behavioural Support Services (SBSS) yn wasanaeth ymddygiad sy’n ceisio gweithio gydag oedolion ag anableddau dysgu y mae eu hymddygiad yn gallu bod yn heriol.  </a:t>
            </a:r>
          </a:p>
          <a:p>
            <a:r>
              <a:rPr lang="cy" sz="22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Cafodd y gwasanaeth atgyfeiriad ar gyfer Bob oherwydd bod ei ymddygiad yn peri pryder yn fwyfwy ac o ganlyniad i anghysondebau a amheuir wrth reoli'r rhain. </a:t>
            </a:r>
          </a:p>
          <a:p>
            <a:r>
              <a:rPr lang="cy" sz="22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I ddechrau, gofynnwyd i SBSS gynnal arsylwadau ond yn anffodus, arweiniodd hyn at gyflwyno hysbysiad i Bob gan y darparwr a chynyddodd ein cyfranogiad.</a:t>
            </a:r>
          </a:p>
          <a:p>
            <a:r>
              <a:rPr lang="cy" sz="22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Dechreuodd 3 Ymarferydd Ymddygiad Cynorthwyol gefnogi Bob ar sail 2:1 ochr yn ochr â’r darparwr. Yn ogystal â hyn, roeddem ni’n gallu helpu i lunio a gweithredu canllawiau cynllun Cefnogi Ymddygiad Cadarnhaol.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333AD2-86AB-8E62-4668-D81082034BEC}"/>
              </a:ext>
            </a:extLst>
          </p:cNvPr>
          <p:cNvSpPr txBox="1">
            <a:spLocks/>
          </p:cNvSpPr>
          <p:nvPr/>
        </p:nvSpPr>
        <p:spPr>
          <a:xfrm>
            <a:off x="193760" y="2034870"/>
            <a:ext cx="5636589" cy="46889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00" dirty="0"/>
              <a:t>Specialist Behavioural Support Services (SBSS) is a behavioural service aimed at working with adults with a learning disability who display behaviours that challenge. </a:t>
            </a:r>
          </a:p>
          <a:p>
            <a:r>
              <a:rPr lang="en-GB" sz="1900" dirty="0"/>
              <a:t>The service received a referral for Bob due to an increase in behaviours of concern and suspected inconsistency in managing these. </a:t>
            </a:r>
          </a:p>
          <a:p>
            <a:r>
              <a:rPr lang="en-GB" sz="1900" dirty="0"/>
              <a:t>SBSS were initially asked to conduct observations but unfortunately This progressed into the provider serving notice on Bob and our involvement escalated</a:t>
            </a:r>
          </a:p>
          <a:p>
            <a:r>
              <a:rPr lang="en-GB" sz="1900" dirty="0"/>
              <a:t>3 ABP’s started to support Bob on a 2:1 basis alongside the provider. Additionally to this, we were able to support with constructing and implementing Active Support and PBS plan guidelines. </a:t>
            </a:r>
          </a:p>
        </p:txBody>
      </p:sp>
    </p:spTree>
    <p:extLst>
      <p:ext uri="{BB962C8B-B14F-4D97-AF65-F5344CB8AC3E}">
        <p14:creationId xmlns:p14="http://schemas.microsoft.com/office/powerpoint/2010/main" val="385658677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y" sz="24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Gweithredu Cefnogaeth Ymddygiad Cadarnhaol a Chymorth Gweithredol</a:t>
            </a:r>
            <a:br>
              <a:rPr lang="cy" sz="24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</a:br>
            <a:br>
              <a:rPr lang="cy" sz="24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</a:br>
            <a:r>
              <a:rPr lang="en-GB" sz="2400" dirty="0"/>
              <a:t>Implementation of PBS and Active Support</a:t>
            </a:r>
            <a:endParaRPr lang="cy" sz="2400" b="0" i="0" strike="noStrike" cap="none" spc="0" baseline="0" dirty="0">
              <a:solidFill>
                <a:srgbClr val="FFFFFF"/>
              </a:solidFill>
              <a:effectLst/>
              <a:latin typeface="Trebuchet MS"/>
              <a:ea typeface="Trebuchet MS"/>
              <a:cs typeface="Trebuchet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99" y="1971414"/>
            <a:ext cx="5654179" cy="4806892"/>
          </a:xfrm>
        </p:spPr>
        <p:txBody>
          <a:bodyPr>
            <a:normAutofit fontScale="77500" lnSpcReduction="20000"/>
          </a:bodyPr>
          <a:lstStyle/>
          <a:p>
            <a:endParaRPr lang="en-GB" dirty="0"/>
          </a:p>
          <a:p>
            <a:r>
              <a:rPr lang="cy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Gwella gwybodaeth staff a gwerth Cefnogi Ymddygiad Cadarnhaol a Chymorth Gweithredol. Gwnaed hyn drwy gydweithio wrth baratoi’r dogfennau hyn ond hefyd drwy fodelu eu cynnwys i ddangos eu heffeithiolrwydd a’u gwerth. </a:t>
            </a:r>
          </a:p>
          <a:p>
            <a:r>
              <a:rPr lang="cy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Cefnogi Bob i gymryd rhan mewn gweithgareddau ystyrlon a chyfoethogi ei ddiwrnodau.  </a:t>
            </a:r>
          </a:p>
          <a:p>
            <a:r>
              <a:rPr lang="cy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Hyrwyddo cyfleoedd newydd i Bob mewn dull strwythuredig sy'n canolbwyntio ar yr unigolyn. </a:t>
            </a:r>
          </a:p>
          <a:p>
            <a:r>
              <a:rPr lang="cy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Datblygu amserlen o weithgareddau dyddiol sydd â chydbwysedd o weithgareddau cymunedol a mewnol.</a:t>
            </a:r>
          </a:p>
          <a:p>
            <a:r>
              <a:rPr lang="cy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Ysgrifennu protocolau cymorth i sicrhau bod gan Bob arferion dyddiol a gweithgareddau cyson. Nid er budd Bob yn unig oedd hyn, yr oedd yn ffordd o sicrhau ymagwedd gyson gan staff.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A432D2-1741-ADB7-8B3A-3CD4467EF347}"/>
              </a:ext>
            </a:extLst>
          </p:cNvPr>
          <p:cNvSpPr txBox="1">
            <a:spLocks/>
          </p:cNvSpPr>
          <p:nvPr/>
        </p:nvSpPr>
        <p:spPr>
          <a:xfrm>
            <a:off x="212522" y="2172748"/>
            <a:ext cx="5961776" cy="44797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800" dirty="0"/>
          </a:p>
          <a:p>
            <a:r>
              <a:rPr lang="en-GB" sz="2200" dirty="0"/>
              <a:t>Improve staff knowledge and value of PBS &amp; Active Support. This was through collaboration in preparing these documents but also modelling it’s contents to demonstrate its effectiveness and value. </a:t>
            </a:r>
          </a:p>
          <a:p>
            <a:r>
              <a:rPr lang="en-GB" sz="2200" dirty="0"/>
              <a:t>Supporting Bob to participate in meaningful activities and enriching his days.  </a:t>
            </a:r>
          </a:p>
          <a:p>
            <a:r>
              <a:rPr lang="en-GB" sz="2200" dirty="0"/>
              <a:t>Promoting new opportunities for Bob in a structured and person-centred approach. </a:t>
            </a:r>
          </a:p>
          <a:p>
            <a:r>
              <a:rPr lang="en-GB" sz="2200" dirty="0"/>
              <a:t>Developing a daily activity schedule with a balance of community and in-house activities.</a:t>
            </a:r>
          </a:p>
          <a:p>
            <a:r>
              <a:rPr lang="en-GB" sz="2200" dirty="0"/>
              <a:t>Writing support protocols to provide Bob with predictable routines and activities. This wasn’t just for the benefit of Bob but served as a tool to ensure a consistent approach from staff. </a:t>
            </a:r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1748150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" sz="36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Rhwystrau  </a:t>
            </a:r>
            <a:r>
              <a:rPr lang="cy" sz="9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 </a:t>
            </a:r>
            <a:br>
              <a:rPr lang="cy" sz="9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</a:br>
            <a:br>
              <a:rPr lang="cy" sz="36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</a:br>
            <a:r>
              <a:rPr lang="en-GB" dirty="0"/>
              <a:t>Barriers</a:t>
            </a:r>
            <a:r>
              <a:rPr lang="cy" sz="36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7243" y="2336873"/>
            <a:ext cx="5662569" cy="4458210"/>
          </a:xfrm>
        </p:spPr>
        <p:txBody>
          <a:bodyPr>
            <a:normAutofit fontScale="92500" lnSpcReduction="20000"/>
          </a:bodyPr>
          <a:lstStyle/>
          <a:p>
            <a:r>
              <a:rPr lang="cy" sz="24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Gwybodaeth darparwyr ynghylch Cefnogi Ymddygiad Cadarnhaol a Chymorth Gweithredol.</a:t>
            </a:r>
          </a:p>
          <a:p>
            <a:r>
              <a:rPr lang="cy" sz="24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Yr arweiniad gan reolwyr i roi cefnogaeth, hyfforddiant ac adborth i'r tîm staff.</a:t>
            </a:r>
          </a:p>
          <a:p>
            <a:r>
              <a:rPr lang="cy" sz="24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Roedd y tîm staff yn amharod i newid eu dull o gefnogi Bob, yn rhannol, o ganlyniad i ddiffyg hyder yn y model Cefnogi Ymddygiad Cadarnhaol. </a:t>
            </a:r>
          </a:p>
          <a:p>
            <a:r>
              <a:rPr lang="cy" sz="24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Sefydlu amgylchedd ffisegol da i Bob – Lleihau sbardunau araf a chyflym. </a:t>
            </a:r>
          </a:p>
          <a:p>
            <a:r>
              <a:rPr lang="cy" sz="24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Cymryd risgiau cadarnhaol – Roedd samplu cyfleoedd newydd i Bob yn her o ganlyniad i amharodrwydd darparwyr.   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EF1C1B9-12EB-B938-D5CC-87680B168E53}"/>
              </a:ext>
            </a:extLst>
          </p:cNvPr>
          <p:cNvSpPr txBox="1">
            <a:spLocks/>
          </p:cNvSpPr>
          <p:nvPr/>
        </p:nvSpPr>
        <p:spPr>
          <a:xfrm>
            <a:off x="162188" y="2336872"/>
            <a:ext cx="5995332" cy="40807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Providers knowledge of PBS &amp; Active Support.</a:t>
            </a:r>
          </a:p>
          <a:p>
            <a:r>
              <a:rPr lang="en-GB" dirty="0"/>
              <a:t>The leadership from management to provide support, coaching and feedback to the staff team.</a:t>
            </a:r>
          </a:p>
          <a:p>
            <a:r>
              <a:rPr lang="en-GB" dirty="0"/>
              <a:t>Staff team were reluctant to change their approach to supporting Bob, in part, due to a lack of confidence in the PBS model. </a:t>
            </a:r>
          </a:p>
          <a:p>
            <a:r>
              <a:rPr lang="en-GB" dirty="0"/>
              <a:t>Establishing a good physical environment for Bob –Minimizing slow and fast triggers. </a:t>
            </a:r>
          </a:p>
          <a:p>
            <a:r>
              <a:rPr lang="en-GB" dirty="0"/>
              <a:t>Positive risk taking – Sampling new opportunities for Bob was a challenge due to provider reluctance.    </a:t>
            </a:r>
          </a:p>
        </p:txBody>
      </p:sp>
    </p:spTree>
    <p:extLst>
      <p:ext uri="{BB962C8B-B14F-4D97-AF65-F5344CB8AC3E}">
        <p14:creationId xmlns:p14="http://schemas.microsoft.com/office/powerpoint/2010/main" val="304060608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" dirty="0">
                <a:solidFill>
                  <a:srgbClr val="FFFFFF"/>
                </a:solidFill>
                <a:latin typeface="Trebuchet MS"/>
                <a:ea typeface="Trebuchet MS"/>
                <a:cs typeface="Trebuchet MS"/>
              </a:rPr>
              <a:t>Sut</a:t>
            </a:r>
            <a:r>
              <a:rPr lang="cy" sz="36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 yr ydym ni’n goresgyn y rhwystrau </a:t>
            </a:r>
            <a:r>
              <a:rPr lang="cy" sz="8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  </a:t>
            </a:r>
            <a:br>
              <a:rPr lang="cy" sz="8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</a:br>
            <a:br>
              <a:rPr lang="cy" sz="8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</a:br>
            <a:br>
              <a:rPr lang="cy" sz="8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</a:br>
            <a:br>
              <a:rPr lang="cy" sz="8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</a:br>
            <a:r>
              <a:rPr lang="en-GB" dirty="0"/>
              <a:t>How we overcome the barriers</a:t>
            </a:r>
            <a:endParaRPr lang="cy" sz="3600" b="0" i="0" strike="noStrike" cap="none" spc="0" baseline="0" dirty="0">
              <a:solidFill>
                <a:srgbClr val="FFFFFF"/>
              </a:solidFill>
              <a:effectLst/>
              <a:latin typeface="Trebuchet MS"/>
              <a:ea typeface="Trebuchet MS"/>
              <a:cs typeface="Trebuchet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4690" y="2105636"/>
            <a:ext cx="5478011" cy="4462943"/>
          </a:xfrm>
        </p:spPr>
        <p:txBody>
          <a:bodyPr>
            <a:normAutofit fontScale="85000" lnSpcReduction="10000"/>
          </a:bodyPr>
          <a:lstStyle/>
          <a:p>
            <a:r>
              <a:rPr lang="cy" sz="24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Gweithio gyda'r rheolwyr, arweinwyr tîm a'r tîm staff i ddeall gwerthoedd sylfaenol Cefnogi Ymddygiad Cadarnhaol a Chymorth Gweithredol.</a:t>
            </a:r>
          </a:p>
          <a:p>
            <a:r>
              <a:rPr lang="cy" sz="24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Cefnogi’r tîm staff i roi hyder iddyn nhw sicrhau arferion dyddiol a gweithgareddau cyson a disgwyliadwy i Bob.</a:t>
            </a:r>
          </a:p>
          <a:p>
            <a:r>
              <a:rPr lang="cy" sz="24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Sicrhau amgylchedd ffisegol da i Bob a fydd yn lleihau sbardunau araf a chyflym.</a:t>
            </a:r>
          </a:p>
          <a:p>
            <a:r>
              <a:rPr lang="cy" sz="24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Gwella arferion a chymorth i wella ansawdd bywyd.</a:t>
            </a:r>
          </a:p>
          <a:p>
            <a:r>
              <a:rPr lang="cy" sz="24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Hwyluso trafodaethau myfyrio â rheolwyr, arweinwyr tîm a’r tîm staff i sicrhau eu bod nhw’n rhan o wneud penderfyniadau.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E2EB98-7045-580B-E197-CF1F6A6071D3}"/>
              </a:ext>
            </a:extLst>
          </p:cNvPr>
          <p:cNvSpPr txBox="1">
            <a:spLocks/>
          </p:cNvSpPr>
          <p:nvPr/>
        </p:nvSpPr>
        <p:spPr>
          <a:xfrm>
            <a:off x="470596" y="2105637"/>
            <a:ext cx="5686923" cy="43874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Working with the managers, team leaders and staff team to understand the underpinning values of PBS an Active support.</a:t>
            </a:r>
          </a:p>
          <a:p>
            <a:r>
              <a:rPr lang="en-GB" dirty="0"/>
              <a:t>Supported the staff team to give them confidence to provide consistent and predictable routines and activities for Bob.</a:t>
            </a:r>
          </a:p>
          <a:p>
            <a:r>
              <a:rPr lang="en-GB" dirty="0"/>
              <a:t>Provide a good physical environment for Bob that will minimize slow and fast triggers to occur.</a:t>
            </a:r>
          </a:p>
          <a:p>
            <a:r>
              <a:rPr lang="en-GB" dirty="0"/>
              <a:t>Improving practice and support to improve quality of life.</a:t>
            </a:r>
          </a:p>
          <a:p>
            <a:r>
              <a:rPr lang="en-GB" dirty="0"/>
              <a:t>Facilitating reflective discussions with managers, team leaders and  staff team to ensure that they are involved in decision making.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06483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" sz="36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Casgliad</a:t>
            </a:r>
            <a:br>
              <a:rPr lang="cy" sz="36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</a:br>
            <a:br>
              <a:rPr lang="cy" sz="36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</a:br>
            <a:r>
              <a:rPr lang="en-GB" dirty="0"/>
              <a:t>Conclusion</a:t>
            </a:r>
            <a:endParaRPr lang="cy" sz="3600" b="0" i="0" strike="noStrike" cap="none" spc="0" baseline="0" dirty="0">
              <a:solidFill>
                <a:srgbClr val="FFFFFF"/>
              </a:solidFill>
              <a:effectLst/>
              <a:latin typeface="Trebuchet MS"/>
              <a:ea typeface="Trebuchet MS"/>
              <a:cs typeface="Trebuchet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5908" y="2080470"/>
            <a:ext cx="5788404" cy="4689446"/>
          </a:xfrm>
        </p:spPr>
        <p:txBody>
          <a:bodyPr>
            <a:normAutofit fontScale="85000" lnSpcReduction="10000"/>
          </a:bodyPr>
          <a:lstStyle/>
          <a:p>
            <a:r>
              <a:rPr lang="cy" sz="19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Drwy gydol y broses hon mae Bob wedi bod yn ganolog i’n gwaith ni (PCP), rydym ni wedi’i alluogi ef i gael bywyd o ansawdd gwell drwy’r ASM ac mae’r llwyddiant wedi’i fonitro drwy egwyddorion ABA. Mae’r rhain yn ffurfio dull Cefnogi Ymddygiad Cadarnhaol.</a:t>
            </a:r>
          </a:p>
          <a:p>
            <a:r>
              <a:rPr lang="cy" sz="19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Wedi sefydlu wythnos gyson a disgwyliadwy i Bob drwy ddefnyddio Cefnogaeth Ymddygiad Cadarnhaol a’r model ASM. Mae Bob wedi gweld nifer o fuddion cadarnhaol yn sgil hyn. </a:t>
            </a:r>
          </a:p>
          <a:p>
            <a:r>
              <a:rPr lang="cy" sz="19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Wedi rhoi gwybodaeth i'r darparwr, y tîm staff yn ogystal â gwell dealltwriaeth o Gefnogi Ymddygiad Cadarnhaol a Chymorth Gweithredol.</a:t>
            </a:r>
          </a:p>
          <a:p>
            <a:r>
              <a:rPr lang="cy" sz="19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Wedi gwella ansawdd bywyd Bob felly treuliodd fwy o amser yn gwneud y gweithgareddau yr oedd ef yn eu mwynhau.</a:t>
            </a:r>
          </a:p>
          <a:p>
            <a:r>
              <a:rPr lang="cy" sz="19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Wedi gwella ein gwybodaeth am ymarfer arweinyddiaeth ac amgylcheddau sy’n galluogi yn ystod ein mewnbwn.</a:t>
            </a:r>
          </a:p>
          <a:p>
            <a:r>
              <a:rPr lang="cy" sz="1900" b="0" i="0" strike="noStrike" cap="none" spc="0" baseline="0" dirty="0">
                <a:solidFill>
                  <a:srgbClr val="FFFFFF"/>
                </a:solidFill>
                <a:effectLst/>
                <a:latin typeface="Trebuchet MS"/>
                <a:ea typeface="Trebuchet MS"/>
                <a:cs typeface="Trebuchet MS"/>
              </a:rPr>
              <a:t>Rhannu gwybodaeth â fy nghydweithwyr i wella ein harferion personol ein hunain a chynnwys y darparwr yn y trafodaethau hyn i gyflawni'r canlyniad gorau.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7EDC756-92A4-98B8-2C0B-58A870AEBEED}"/>
              </a:ext>
            </a:extLst>
          </p:cNvPr>
          <p:cNvSpPr txBox="1">
            <a:spLocks/>
          </p:cNvSpPr>
          <p:nvPr/>
        </p:nvSpPr>
        <p:spPr>
          <a:xfrm>
            <a:off x="386707" y="2185872"/>
            <a:ext cx="5485587" cy="467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Throughout this process Bob has been at the centre of our involvement (PCP), we’ve enabled him to have a higher quality of life through the ASM and monitored through the success through principles of ABA. These make up the PBS approach.</a:t>
            </a:r>
          </a:p>
          <a:p>
            <a:r>
              <a:rPr lang="en-GB" dirty="0"/>
              <a:t>Established a consistent &amp; predictable week for Bob by utilizing PBS &amp; ASM. This has had numerous positive benefits for Bob. </a:t>
            </a:r>
          </a:p>
          <a:p>
            <a:r>
              <a:rPr lang="en-GB" dirty="0"/>
              <a:t>Gave the provider, staff team knowledge and a better understanding of PBS &amp; Active support.</a:t>
            </a:r>
          </a:p>
          <a:p>
            <a:r>
              <a:rPr lang="en-GB" dirty="0"/>
              <a:t>Improved Bob quality of life so he spent more time doing the activities he enjoyed.</a:t>
            </a:r>
          </a:p>
          <a:p>
            <a:r>
              <a:rPr lang="en-GB" dirty="0"/>
              <a:t>Improved our knowledge of practice leadership and capable environments during our input.</a:t>
            </a:r>
          </a:p>
          <a:p>
            <a:r>
              <a:rPr lang="en-GB" dirty="0"/>
              <a:t>Sharing knowledge with my work colleagues to improve our own personal practice and linking the provider into these discussions to achieve the best outcome.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10058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23.06.30"/>
  <p:tag name="AS_TITLE" val="Aspose.Slides for Java"/>
  <p:tag name="AS_VERSION" val="23.6"/>
</p:tagLst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Trebuchet MS" panose="020B060302020202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Trebuchet MS" panose="020B060302020202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227</TotalTime>
  <Words>1137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Ble mae'r rhwystrau i ddarparu Cefnogaeth Ymddygiad Cadarnhaol</vt:lpstr>
      <vt:lpstr>Cefndir Background</vt:lpstr>
      <vt:lpstr>Gweithredu Cefnogaeth Ymddygiad Cadarnhaol a Chymorth Gweithredol  Implementation of PBS and Active Support</vt:lpstr>
      <vt:lpstr>Rhwystrau     Barriers </vt:lpstr>
      <vt:lpstr>Sut yr ydym ni’n goresgyn y rhwystrau       How we overcome the barriers</vt:lpstr>
      <vt:lpstr>Casgliad  Conclusion</vt:lpstr>
    </vt:vector>
  </TitlesOfParts>
  <Company>Betsi Cadwaladr University Health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are the barriers  to delivering PBS</dc:title>
  <dc:creator>KEVIN ROBERTS (BCUHB - Complex Needs Service)</dc:creator>
  <cp:lastModifiedBy>Helen Dransfield</cp:lastModifiedBy>
  <cp:revision>30</cp:revision>
  <dcterms:created xsi:type="dcterms:W3CDTF">2024-01-02T15:13:43Z</dcterms:created>
  <dcterms:modified xsi:type="dcterms:W3CDTF">2024-01-29T20:21:50Z</dcterms:modified>
</cp:coreProperties>
</file>