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0"/>
  </p:notesMasterIdLst>
  <p:sldIdLst>
    <p:sldId id="256" r:id="rId3"/>
    <p:sldId id="282" r:id="rId4"/>
    <p:sldId id="454" r:id="rId5"/>
    <p:sldId id="458" r:id="rId6"/>
    <p:sldId id="283" r:id="rId7"/>
    <p:sldId id="298" r:id="rId8"/>
    <p:sldId id="278" r:id="rId9"/>
    <p:sldId id="260" r:id="rId10"/>
    <p:sldId id="271" r:id="rId11"/>
    <p:sldId id="272" r:id="rId12"/>
    <p:sldId id="259" r:id="rId13"/>
    <p:sldId id="258" r:id="rId14"/>
    <p:sldId id="261" r:id="rId15"/>
    <p:sldId id="262" r:id="rId16"/>
    <p:sldId id="263" r:id="rId17"/>
    <p:sldId id="305" r:id="rId18"/>
    <p:sldId id="456" r:id="rId19"/>
    <p:sldId id="457" r:id="rId20"/>
    <p:sldId id="264" r:id="rId21"/>
    <p:sldId id="265" r:id="rId22"/>
    <p:sldId id="277" r:id="rId23"/>
    <p:sldId id="266" r:id="rId24"/>
    <p:sldId id="273" r:id="rId25"/>
    <p:sldId id="299" r:id="rId26"/>
    <p:sldId id="300" r:id="rId27"/>
    <p:sldId id="257" r:id="rId28"/>
    <p:sldId id="27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62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2150C1-AAA4-4FA5-8A0F-AD2F0FCADC50}"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DFB2D427-A758-4465-B5B1-CCDC5AB51A05}">
      <dgm:prSet/>
      <dgm:spPr/>
      <dgm:t>
        <a:bodyPr/>
        <a:lstStyle/>
        <a:p>
          <a:r>
            <a:rPr lang="en-GB" dirty="0"/>
            <a:t>The importance of partnership working and value of inclusion</a:t>
          </a:r>
          <a:endParaRPr lang="en-US" dirty="0"/>
        </a:p>
      </dgm:t>
    </dgm:pt>
    <dgm:pt modelId="{2799DD2F-5D97-4CAE-ABA2-E1080F1F8E61}" type="parTrans" cxnId="{50CBCB48-79F5-4DBC-A4EF-53C38D1CC06C}">
      <dgm:prSet/>
      <dgm:spPr/>
      <dgm:t>
        <a:bodyPr/>
        <a:lstStyle/>
        <a:p>
          <a:endParaRPr lang="en-US"/>
        </a:p>
      </dgm:t>
    </dgm:pt>
    <dgm:pt modelId="{3FCA0D0B-8780-42F2-A509-003D10F02CD7}" type="sibTrans" cxnId="{50CBCB48-79F5-4DBC-A4EF-53C38D1CC06C}">
      <dgm:prSet/>
      <dgm:spPr/>
      <dgm:t>
        <a:bodyPr/>
        <a:lstStyle/>
        <a:p>
          <a:endParaRPr lang="en-US"/>
        </a:p>
      </dgm:t>
    </dgm:pt>
    <dgm:pt modelId="{9ADF8040-2188-4F6A-9AA9-CECAF6A995F3}">
      <dgm:prSet/>
      <dgm:spPr/>
      <dgm:t>
        <a:bodyPr/>
        <a:lstStyle/>
        <a:p>
          <a:r>
            <a:rPr lang="en-GB"/>
            <a:t>Need for input around what is needed and how this could be achieved</a:t>
          </a:r>
          <a:endParaRPr lang="en-US"/>
        </a:p>
      </dgm:t>
    </dgm:pt>
    <dgm:pt modelId="{BA796FA4-CB08-468E-B21F-0FAD284DCDF6}" type="parTrans" cxnId="{92D02E36-18B7-4127-85BD-F4ACD99036CC}">
      <dgm:prSet/>
      <dgm:spPr/>
      <dgm:t>
        <a:bodyPr/>
        <a:lstStyle/>
        <a:p>
          <a:endParaRPr lang="en-US"/>
        </a:p>
      </dgm:t>
    </dgm:pt>
    <dgm:pt modelId="{DE40B64F-E8E6-4103-812C-441227758D72}" type="sibTrans" cxnId="{92D02E36-18B7-4127-85BD-F4ACD99036CC}">
      <dgm:prSet/>
      <dgm:spPr/>
      <dgm:t>
        <a:bodyPr/>
        <a:lstStyle/>
        <a:p>
          <a:endParaRPr lang="en-US"/>
        </a:p>
      </dgm:t>
    </dgm:pt>
    <dgm:pt modelId="{6082CA1C-9D2C-42A5-ACBF-720B6C09EE55}">
      <dgm:prSet/>
      <dgm:spPr/>
      <dgm:t>
        <a:bodyPr/>
        <a:lstStyle/>
        <a:p>
          <a:r>
            <a:rPr lang="en-GB"/>
            <a:t>Importance of inclusion from individuals who are receiving or may benefit from PBS</a:t>
          </a:r>
          <a:endParaRPr lang="en-US"/>
        </a:p>
      </dgm:t>
    </dgm:pt>
    <dgm:pt modelId="{68D6062F-5745-4EE9-9F41-E4945F7C1AED}" type="parTrans" cxnId="{C164ED33-A1A1-4D0E-9E6F-B40B47164796}">
      <dgm:prSet/>
      <dgm:spPr/>
      <dgm:t>
        <a:bodyPr/>
        <a:lstStyle/>
        <a:p>
          <a:endParaRPr lang="en-US"/>
        </a:p>
      </dgm:t>
    </dgm:pt>
    <dgm:pt modelId="{00F98769-BF7A-4F70-9E19-C710174C5609}" type="sibTrans" cxnId="{C164ED33-A1A1-4D0E-9E6F-B40B47164796}">
      <dgm:prSet/>
      <dgm:spPr/>
      <dgm:t>
        <a:bodyPr/>
        <a:lstStyle/>
        <a:p>
          <a:endParaRPr lang="en-US"/>
        </a:p>
      </dgm:t>
    </dgm:pt>
    <dgm:pt modelId="{BF80CA0D-E329-4D59-A2D1-309CC92D7F23}">
      <dgm:prSet/>
      <dgm:spPr/>
      <dgm:t>
        <a:bodyPr/>
        <a:lstStyle/>
        <a:p>
          <a:r>
            <a:rPr lang="en-GB"/>
            <a:t>Establishment of a representative structure to support engagement</a:t>
          </a:r>
          <a:endParaRPr lang="en-US"/>
        </a:p>
      </dgm:t>
    </dgm:pt>
    <dgm:pt modelId="{41914AC8-5E7A-47CD-B105-11A7FA70ADDB}" type="parTrans" cxnId="{84F3315F-5BC1-41B3-B22B-581728347AD4}">
      <dgm:prSet/>
      <dgm:spPr/>
      <dgm:t>
        <a:bodyPr/>
        <a:lstStyle/>
        <a:p>
          <a:endParaRPr lang="en-US"/>
        </a:p>
      </dgm:t>
    </dgm:pt>
    <dgm:pt modelId="{E061D768-0BC6-40B0-88EE-CADE2DB9EC74}" type="sibTrans" cxnId="{84F3315F-5BC1-41B3-B22B-581728347AD4}">
      <dgm:prSet/>
      <dgm:spPr/>
      <dgm:t>
        <a:bodyPr/>
        <a:lstStyle/>
        <a:p>
          <a:endParaRPr lang="en-US"/>
        </a:p>
      </dgm:t>
    </dgm:pt>
    <dgm:pt modelId="{D1A8334A-E058-4CF9-BBD3-D1E3841469F9}">
      <dgm:prSet/>
      <dgm:spPr/>
      <dgm:t>
        <a:bodyPr/>
        <a:lstStyle/>
        <a:p>
          <a:r>
            <a:rPr lang="en-GB"/>
            <a:t>Group evolving to have county based representation. Seeking a volunteer to represent and liaise with Flintshire, Denbighshire and Anglesey </a:t>
          </a:r>
          <a:endParaRPr lang="en-US"/>
        </a:p>
      </dgm:t>
    </dgm:pt>
    <dgm:pt modelId="{F59E237F-45A5-43C7-B337-A9F6254D0D70}" type="parTrans" cxnId="{5F1539B2-44FD-4809-A8A5-9014E922F836}">
      <dgm:prSet/>
      <dgm:spPr/>
      <dgm:t>
        <a:bodyPr/>
        <a:lstStyle/>
        <a:p>
          <a:endParaRPr lang="en-US"/>
        </a:p>
      </dgm:t>
    </dgm:pt>
    <dgm:pt modelId="{C2DF099B-EDEA-4C46-9F68-5BC4B56B9FB7}" type="sibTrans" cxnId="{5F1539B2-44FD-4809-A8A5-9014E922F836}">
      <dgm:prSet/>
      <dgm:spPr/>
      <dgm:t>
        <a:bodyPr/>
        <a:lstStyle/>
        <a:p>
          <a:endParaRPr lang="en-US"/>
        </a:p>
      </dgm:t>
    </dgm:pt>
    <dgm:pt modelId="{FF7CC404-5627-4C1F-AAFF-04AB023F0C1F}" type="pres">
      <dgm:prSet presAssocID="{022150C1-AAA4-4FA5-8A0F-AD2F0FCADC50}" presName="linear" presStyleCnt="0">
        <dgm:presLayoutVars>
          <dgm:animLvl val="lvl"/>
          <dgm:resizeHandles val="exact"/>
        </dgm:presLayoutVars>
      </dgm:prSet>
      <dgm:spPr/>
    </dgm:pt>
    <dgm:pt modelId="{E3F3B0E7-6B5B-45E1-9BED-5A7896946EAA}" type="pres">
      <dgm:prSet presAssocID="{DFB2D427-A758-4465-B5B1-CCDC5AB51A05}" presName="parentText" presStyleLbl="node1" presStyleIdx="0" presStyleCnt="5">
        <dgm:presLayoutVars>
          <dgm:chMax val="0"/>
          <dgm:bulletEnabled val="1"/>
        </dgm:presLayoutVars>
      </dgm:prSet>
      <dgm:spPr/>
    </dgm:pt>
    <dgm:pt modelId="{6B529CB4-71F7-4F84-B050-6FCE98DC4AA3}" type="pres">
      <dgm:prSet presAssocID="{3FCA0D0B-8780-42F2-A509-003D10F02CD7}" presName="spacer" presStyleCnt="0"/>
      <dgm:spPr/>
    </dgm:pt>
    <dgm:pt modelId="{46731E1D-710F-40E7-A59A-4600EC3C4B2B}" type="pres">
      <dgm:prSet presAssocID="{9ADF8040-2188-4F6A-9AA9-CECAF6A995F3}" presName="parentText" presStyleLbl="node1" presStyleIdx="1" presStyleCnt="5">
        <dgm:presLayoutVars>
          <dgm:chMax val="0"/>
          <dgm:bulletEnabled val="1"/>
        </dgm:presLayoutVars>
      </dgm:prSet>
      <dgm:spPr/>
    </dgm:pt>
    <dgm:pt modelId="{D9591205-846C-4EC0-A81E-EC9180EB09F2}" type="pres">
      <dgm:prSet presAssocID="{DE40B64F-E8E6-4103-812C-441227758D72}" presName="spacer" presStyleCnt="0"/>
      <dgm:spPr/>
    </dgm:pt>
    <dgm:pt modelId="{0F621088-1139-4A12-B463-B0841E9659E2}" type="pres">
      <dgm:prSet presAssocID="{6082CA1C-9D2C-42A5-ACBF-720B6C09EE55}" presName="parentText" presStyleLbl="node1" presStyleIdx="2" presStyleCnt="5">
        <dgm:presLayoutVars>
          <dgm:chMax val="0"/>
          <dgm:bulletEnabled val="1"/>
        </dgm:presLayoutVars>
      </dgm:prSet>
      <dgm:spPr/>
    </dgm:pt>
    <dgm:pt modelId="{398BBC1C-92F9-4BCC-B271-3DB5A707A639}" type="pres">
      <dgm:prSet presAssocID="{00F98769-BF7A-4F70-9E19-C710174C5609}" presName="spacer" presStyleCnt="0"/>
      <dgm:spPr/>
    </dgm:pt>
    <dgm:pt modelId="{DD94F413-C511-4D7B-84BA-DEF4F24C3F17}" type="pres">
      <dgm:prSet presAssocID="{BF80CA0D-E329-4D59-A2D1-309CC92D7F23}" presName="parentText" presStyleLbl="node1" presStyleIdx="3" presStyleCnt="5">
        <dgm:presLayoutVars>
          <dgm:chMax val="0"/>
          <dgm:bulletEnabled val="1"/>
        </dgm:presLayoutVars>
      </dgm:prSet>
      <dgm:spPr/>
    </dgm:pt>
    <dgm:pt modelId="{E41823A2-68E6-413C-B495-0207FE361CB4}" type="pres">
      <dgm:prSet presAssocID="{E061D768-0BC6-40B0-88EE-CADE2DB9EC74}" presName="spacer" presStyleCnt="0"/>
      <dgm:spPr/>
    </dgm:pt>
    <dgm:pt modelId="{1751C097-351D-431C-8131-92D20AAC3E43}" type="pres">
      <dgm:prSet presAssocID="{D1A8334A-E058-4CF9-BBD3-D1E3841469F9}" presName="parentText" presStyleLbl="node1" presStyleIdx="4" presStyleCnt="5">
        <dgm:presLayoutVars>
          <dgm:chMax val="0"/>
          <dgm:bulletEnabled val="1"/>
        </dgm:presLayoutVars>
      </dgm:prSet>
      <dgm:spPr/>
    </dgm:pt>
  </dgm:ptLst>
  <dgm:cxnLst>
    <dgm:cxn modelId="{81C0822C-137A-4B3F-A7C6-54B8908A56B3}" type="presOf" srcId="{9ADF8040-2188-4F6A-9AA9-CECAF6A995F3}" destId="{46731E1D-710F-40E7-A59A-4600EC3C4B2B}" srcOrd="0" destOrd="0" presId="urn:microsoft.com/office/officeart/2005/8/layout/vList2"/>
    <dgm:cxn modelId="{C164ED33-A1A1-4D0E-9E6F-B40B47164796}" srcId="{022150C1-AAA4-4FA5-8A0F-AD2F0FCADC50}" destId="{6082CA1C-9D2C-42A5-ACBF-720B6C09EE55}" srcOrd="2" destOrd="0" parTransId="{68D6062F-5745-4EE9-9F41-E4945F7C1AED}" sibTransId="{00F98769-BF7A-4F70-9E19-C710174C5609}"/>
    <dgm:cxn modelId="{92D02E36-18B7-4127-85BD-F4ACD99036CC}" srcId="{022150C1-AAA4-4FA5-8A0F-AD2F0FCADC50}" destId="{9ADF8040-2188-4F6A-9AA9-CECAF6A995F3}" srcOrd="1" destOrd="0" parTransId="{BA796FA4-CB08-468E-B21F-0FAD284DCDF6}" sibTransId="{DE40B64F-E8E6-4103-812C-441227758D72}"/>
    <dgm:cxn modelId="{84F3315F-5BC1-41B3-B22B-581728347AD4}" srcId="{022150C1-AAA4-4FA5-8A0F-AD2F0FCADC50}" destId="{BF80CA0D-E329-4D59-A2D1-309CC92D7F23}" srcOrd="3" destOrd="0" parTransId="{41914AC8-5E7A-47CD-B105-11A7FA70ADDB}" sibTransId="{E061D768-0BC6-40B0-88EE-CADE2DB9EC74}"/>
    <dgm:cxn modelId="{50CBCB48-79F5-4DBC-A4EF-53C38D1CC06C}" srcId="{022150C1-AAA4-4FA5-8A0F-AD2F0FCADC50}" destId="{DFB2D427-A758-4465-B5B1-CCDC5AB51A05}" srcOrd="0" destOrd="0" parTransId="{2799DD2F-5D97-4CAE-ABA2-E1080F1F8E61}" sibTransId="{3FCA0D0B-8780-42F2-A509-003D10F02CD7}"/>
    <dgm:cxn modelId="{5F1539B2-44FD-4809-A8A5-9014E922F836}" srcId="{022150C1-AAA4-4FA5-8A0F-AD2F0FCADC50}" destId="{D1A8334A-E058-4CF9-BBD3-D1E3841469F9}" srcOrd="4" destOrd="0" parTransId="{F59E237F-45A5-43C7-B337-A9F6254D0D70}" sibTransId="{C2DF099B-EDEA-4C46-9F68-5BC4B56B9FB7}"/>
    <dgm:cxn modelId="{F61751B9-609C-4FD6-B396-6EF1054A6D9D}" type="presOf" srcId="{022150C1-AAA4-4FA5-8A0F-AD2F0FCADC50}" destId="{FF7CC404-5627-4C1F-AAFF-04AB023F0C1F}" srcOrd="0" destOrd="0" presId="urn:microsoft.com/office/officeart/2005/8/layout/vList2"/>
    <dgm:cxn modelId="{2F3148D3-FFAA-4C1E-892C-E58DEFFEE472}" type="presOf" srcId="{DFB2D427-A758-4465-B5B1-CCDC5AB51A05}" destId="{E3F3B0E7-6B5B-45E1-9BED-5A7896946EAA}" srcOrd="0" destOrd="0" presId="urn:microsoft.com/office/officeart/2005/8/layout/vList2"/>
    <dgm:cxn modelId="{2989BDD3-C3EE-4DCB-B516-E9A35A926235}" type="presOf" srcId="{D1A8334A-E058-4CF9-BBD3-D1E3841469F9}" destId="{1751C097-351D-431C-8131-92D20AAC3E43}" srcOrd="0" destOrd="0" presId="urn:microsoft.com/office/officeart/2005/8/layout/vList2"/>
    <dgm:cxn modelId="{C04D5BD7-59A6-44EB-A94D-70B131A8335C}" type="presOf" srcId="{6082CA1C-9D2C-42A5-ACBF-720B6C09EE55}" destId="{0F621088-1139-4A12-B463-B0841E9659E2}" srcOrd="0" destOrd="0" presId="urn:microsoft.com/office/officeart/2005/8/layout/vList2"/>
    <dgm:cxn modelId="{A098A2E3-9675-4B71-A702-19CC0A8A4E2D}" type="presOf" srcId="{BF80CA0D-E329-4D59-A2D1-309CC92D7F23}" destId="{DD94F413-C511-4D7B-84BA-DEF4F24C3F17}" srcOrd="0" destOrd="0" presId="urn:microsoft.com/office/officeart/2005/8/layout/vList2"/>
    <dgm:cxn modelId="{C9438B19-8E96-44CF-96CF-87B0DE980207}" type="presParOf" srcId="{FF7CC404-5627-4C1F-AAFF-04AB023F0C1F}" destId="{E3F3B0E7-6B5B-45E1-9BED-5A7896946EAA}" srcOrd="0" destOrd="0" presId="urn:microsoft.com/office/officeart/2005/8/layout/vList2"/>
    <dgm:cxn modelId="{C65DF06C-97E8-46AB-92A2-3DB3BA58D2A9}" type="presParOf" srcId="{FF7CC404-5627-4C1F-AAFF-04AB023F0C1F}" destId="{6B529CB4-71F7-4F84-B050-6FCE98DC4AA3}" srcOrd="1" destOrd="0" presId="urn:microsoft.com/office/officeart/2005/8/layout/vList2"/>
    <dgm:cxn modelId="{32FAFF92-78EE-4C15-9824-712D47420A32}" type="presParOf" srcId="{FF7CC404-5627-4C1F-AAFF-04AB023F0C1F}" destId="{46731E1D-710F-40E7-A59A-4600EC3C4B2B}" srcOrd="2" destOrd="0" presId="urn:microsoft.com/office/officeart/2005/8/layout/vList2"/>
    <dgm:cxn modelId="{6C40CC3A-CB04-4269-AC12-18E120EFAA2D}" type="presParOf" srcId="{FF7CC404-5627-4C1F-AAFF-04AB023F0C1F}" destId="{D9591205-846C-4EC0-A81E-EC9180EB09F2}" srcOrd="3" destOrd="0" presId="urn:microsoft.com/office/officeart/2005/8/layout/vList2"/>
    <dgm:cxn modelId="{1E711050-231F-46B4-8F82-4C3DCDC0A85F}" type="presParOf" srcId="{FF7CC404-5627-4C1F-AAFF-04AB023F0C1F}" destId="{0F621088-1139-4A12-B463-B0841E9659E2}" srcOrd="4" destOrd="0" presId="urn:microsoft.com/office/officeart/2005/8/layout/vList2"/>
    <dgm:cxn modelId="{EC5C0AC4-B7A6-4860-9DF7-67EE4B341543}" type="presParOf" srcId="{FF7CC404-5627-4C1F-AAFF-04AB023F0C1F}" destId="{398BBC1C-92F9-4BCC-B271-3DB5A707A639}" srcOrd="5" destOrd="0" presId="urn:microsoft.com/office/officeart/2005/8/layout/vList2"/>
    <dgm:cxn modelId="{AA0486E9-9051-426B-84FF-74A86E416412}" type="presParOf" srcId="{FF7CC404-5627-4C1F-AAFF-04AB023F0C1F}" destId="{DD94F413-C511-4D7B-84BA-DEF4F24C3F17}" srcOrd="6" destOrd="0" presId="urn:microsoft.com/office/officeart/2005/8/layout/vList2"/>
    <dgm:cxn modelId="{1CB8DC96-16F0-49E2-82A9-A064F47E8B54}" type="presParOf" srcId="{FF7CC404-5627-4C1F-AAFF-04AB023F0C1F}" destId="{E41823A2-68E6-413C-B495-0207FE361CB4}" srcOrd="7" destOrd="0" presId="urn:microsoft.com/office/officeart/2005/8/layout/vList2"/>
    <dgm:cxn modelId="{0D19C619-DB54-4C0B-985F-8BE9E4B70AE8}" type="presParOf" srcId="{FF7CC404-5627-4C1F-AAFF-04AB023F0C1F}" destId="{1751C097-351D-431C-8131-92D20AAC3E4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2150C1-AAA4-4FA5-8A0F-AD2F0FCADC5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FB2D427-A758-4465-B5B1-CCDC5AB51A05}">
      <dgm:prSet/>
      <dgm:spPr/>
      <dgm:t>
        <a:bodyPr/>
        <a:lstStyle/>
        <a:p>
          <a:r>
            <a:rPr lang="cy" b="0" i="0" strike="noStrike" cap="none" spc="0" baseline="0" dirty="0">
              <a:solidFill>
                <a:schemeClr val="bg1"/>
              </a:solidFill>
              <a:effectLst/>
              <a:latin typeface="Calibri"/>
              <a:ea typeface="Calibri"/>
              <a:cs typeface="Calibri"/>
            </a:rPr>
            <a:t>Pwysigrwydd gwaith partneriaeth a gwerth cynhwysiant</a:t>
          </a:r>
          <a:endParaRPr lang="en-US" dirty="0">
            <a:solidFill>
              <a:schemeClr val="bg1"/>
            </a:solidFill>
          </a:endParaRPr>
        </a:p>
      </dgm:t>
    </dgm:pt>
    <dgm:pt modelId="{2799DD2F-5D97-4CAE-ABA2-E1080F1F8E61}" type="parTrans" cxnId="{50CBCB48-79F5-4DBC-A4EF-53C38D1CC06C}">
      <dgm:prSet/>
      <dgm:spPr/>
      <dgm:t>
        <a:bodyPr/>
        <a:lstStyle/>
        <a:p>
          <a:endParaRPr lang="en-US"/>
        </a:p>
      </dgm:t>
    </dgm:pt>
    <dgm:pt modelId="{3FCA0D0B-8780-42F2-A509-003D10F02CD7}" type="sibTrans" cxnId="{50CBCB48-79F5-4DBC-A4EF-53C38D1CC06C}">
      <dgm:prSet/>
      <dgm:spPr/>
      <dgm:t>
        <a:bodyPr/>
        <a:lstStyle/>
        <a:p>
          <a:endParaRPr lang="en-US"/>
        </a:p>
      </dgm:t>
    </dgm:pt>
    <dgm:pt modelId="{9ADF8040-2188-4F6A-9AA9-CECAF6A995F3}">
      <dgm:prSet/>
      <dgm:spPr/>
      <dgm:t>
        <a:bodyPr/>
        <a:lstStyle/>
        <a:p>
          <a:r>
            <a:rPr lang="cy" b="0" i="0" strike="noStrike" cap="none" spc="0" baseline="0" dirty="0">
              <a:solidFill>
                <a:schemeClr val="bg1"/>
              </a:solidFill>
              <a:effectLst/>
              <a:latin typeface="Calibri"/>
              <a:ea typeface="Calibri"/>
              <a:cs typeface="Calibri"/>
            </a:rPr>
            <a:t>Angen cyfraniad o ran beth sydd ei angen a sut y gellir cyflawni hyn</a:t>
          </a:r>
          <a:endParaRPr lang="en-US" dirty="0">
            <a:solidFill>
              <a:schemeClr val="bg1"/>
            </a:solidFill>
          </a:endParaRPr>
        </a:p>
      </dgm:t>
    </dgm:pt>
    <dgm:pt modelId="{BA796FA4-CB08-468E-B21F-0FAD284DCDF6}" type="parTrans" cxnId="{92D02E36-18B7-4127-85BD-F4ACD99036CC}">
      <dgm:prSet/>
      <dgm:spPr/>
      <dgm:t>
        <a:bodyPr/>
        <a:lstStyle/>
        <a:p>
          <a:endParaRPr lang="en-US"/>
        </a:p>
      </dgm:t>
    </dgm:pt>
    <dgm:pt modelId="{DE40B64F-E8E6-4103-812C-441227758D72}" type="sibTrans" cxnId="{92D02E36-18B7-4127-85BD-F4ACD99036CC}">
      <dgm:prSet/>
      <dgm:spPr/>
      <dgm:t>
        <a:bodyPr/>
        <a:lstStyle/>
        <a:p>
          <a:endParaRPr lang="en-US"/>
        </a:p>
      </dgm:t>
    </dgm:pt>
    <dgm:pt modelId="{6082CA1C-9D2C-42A5-ACBF-720B6C09EE55}">
      <dgm:prSet/>
      <dgm:spPr/>
      <dgm:t>
        <a:bodyPr/>
        <a:lstStyle/>
        <a:p>
          <a:r>
            <a:rPr lang="cy" b="0" i="0" strike="noStrike" cap="none" spc="0" baseline="0" dirty="0">
              <a:solidFill>
                <a:schemeClr val="bg1"/>
              </a:solidFill>
              <a:effectLst/>
              <a:latin typeface="Calibri"/>
              <a:ea typeface="Calibri"/>
              <a:cs typeface="Calibri"/>
            </a:rPr>
            <a:t>Pwysigrwydd cynhwysiant gan unigolion sy'n cael neu a allai elwa o CYC</a:t>
          </a:r>
          <a:endParaRPr lang="en-US" dirty="0">
            <a:solidFill>
              <a:schemeClr val="bg1"/>
            </a:solidFill>
          </a:endParaRPr>
        </a:p>
      </dgm:t>
    </dgm:pt>
    <dgm:pt modelId="{68D6062F-5745-4EE9-9F41-E4945F7C1AED}" type="parTrans" cxnId="{C164ED33-A1A1-4D0E-9E6F-B40B47164796}">
      <dgm:prSet/>
      <dgm:spPr/>
      <dgm:t>
        <a:bodyPr/>
        <a:lstStyle/>
        <a:p>
          <a:endParaRPr lang="en-US"/>
        </a:p>
      </dgm:t>
    </dgm:pt>
    <dgm:pt modelId="{00F98769-BF7A-4F70-9E19-C710174C5609}" type="sibTrans" cxnId="{C164ED33-A1A1-4D0E-9E6F-B40B47164796}">
      <dgm:prSet/>
      <dgm:spPr/>
      <dgm:t>
        <a:bodyPr/>
        <a:lstStyle/>
        <a:p>
          <a:endParaRPr lang="en-US"/>
        </a:p>
      </dgm:t>
    </dgm:pt>
    <dgm:pt modelId="{BF80CA0D-E329-4D59-A2D1-309CC92D7F23}">
      <dgm:prSet/>
      <dgm:spPr/>
      <dgm:t>
        <a:bodyPr/>
        <a:lstStyle/>
        <a:p>
          <a:r>
            <a:rPr lang="cy" b="0" i="0" strike="noStrike" cap="none" spc="0" baseline="0" dirty="0">
              <a:solidFill>
                <a:schemeClr val="bg1"/>
              </a:solidFill>
              <a:effectLst/>
              <a:latin typeface="Calibri"/>
              <a:ea typeface="Calibri"/>
              <a:cs typeface="Calibri"/>
            </a:rPr>
            <a:t>Sefydlu strwythur cynrychioladol i gefnogi ymgysylltiad</a:t>
          </a:r>
          <a:endParaRPr lang="en-US" dirty="0">
            <a:solidFill>
              <a:schemeClr val="bg1"/>
            </a:solidFill>
          </a:endParaRPr>
        </a:p>
      </dgm:t>
    </dgm:pt>
    <dgm:pt modelId="{41914AC8-5E7A-47CD-B105-11A7FA70ADDB}" type="parTrans" cxnId="{84F3315F-5BC1-41B3-B22B-581728347AD4}">
      <dgm:prSet/>
      <dgm:spPr/>
      <dgm:t>
        <a:bodyPr/>
        <a:lstStyle/>
        <a:p>
          <a:endParaRPr lang="en-US"/>
        </a:p>
      </dgm:t>
    </dgm:pt>
    <dgm:pt modelId="{E061D768-0BC6-40B0-88EE-CADE2DB9EC74}" type="sibTrans" cxnId="{84F3315F-5BC1-41B3-B22B-581728347AD4}">
      <dgm:prSet/>
      <dgm:spPr/>
      <dgm:t>
        <a:bodyPr/>
        <a:lstStyle/>
        <a:p>
          <a:endParaRPr lang="en-US"/>
        </a:p>
      </dgm:t>
    </dgm:pt>
    <dgm:pt modelId="{D1A8334A-E058-4CF9-BBD3-D1E3841469F9}">
      <dgm:prSet/>
      <dgm:spPr/>
      <dgm:t>
        <a:bodyPr/>
        <a:lstStyle/>
        <a:p>
          <a:r>
            <a:rPr lang="cy" b="0" i="0" strike="noStrike" cap="none" spc="0" baseline="0" dirty="0">
              <a:solidFill>
                <a:schemeClr val="bg1"/>
              </a:solidFill>
              <a:effectLst/>
              <a:latin typeface="Calibri"/>
              <a:ea typeface="Calibri"/>
              <a:cs typeface="Calibri"/>
            </a:rPr>
            <a:t>Y grŵp yn esblygu i gael cynrychiolaeth sirol. Edrych am wirfoddolwr i gynrychioli a thrafod gyda Sir y Fflint, Sir Ddinbych  ac Ynys Môn </a:t>
          </a:r>
          <a:endParaRPr lang="en-US" dirty="0">
            <a:solidFill>
              <a:schemeClr val="bg1"/>
            </a:solidFill>
          </a:endParaRPr>
        </a:p>
      </dgm:t>
    </dgm:pt>
    <dgm:pt modelId="{F59E237F-45A5-43C7-B337-A9F6254D0D70}" type="parTrans" cxnId="{5F1539B2-44FD-4809-A8A5-9014E922F836}">
      <dgm:prSet/>
      <dgm:spPr/>
      <dgm:t>
        <a:bodyPr/>
        <a:lstStyle/>
        <a:p>
          <a:endParaRPr lang="en-US"/>
        </a:p>
      </dgm:t>
    </dgm:pt>
    <dgm:pt modelId="{C2DF099B-EDEA-4C46-9F68-5BC4B56B9FB7}" type="sibTrans" cxnId="{5F1539B2-44FD-4809-A8A5-9014E922F836}">
      <dgm:prSet/>
      <dgm:spPr/>
      <dgm:t>
        <a:bodyPr/>
        <a:lstStyle/>
        <a:p>
          <a:endParaRPr lang="en-US"/>
        </a:p>
      </dgm:t>
    </dgm:pt>
    <dgm:pt modelId="{FF7CC404-5627-4C1F-AAFF-04AB023F0C1F}" type="pres">
      <dgm:prSet presAssocID="{022150C1-AAA4-4FA5-8A0F-AD2F0FCADC50}" presName="linear" presStyleCnt="0">
        <dgm:presLayoutVars>
          <dgm:animLvl val="lvl"/>
          <dgm:resizeHandles val="exact"/>
        </dgm:presLayoutVars>
      </dgm:prSet>
      <dgm:spPr/>
    </dgm:pt>
    <dgm:pt modelId="{E3F3B0E7-6B5B-45E1-9BED-5A7896946EAA}" type="pres">
      <dgm:prSet presAssocID="{DFB2D427-A758-4465-B5B1-CCDC5AB51A05}" presName="parentText" presStyleLbl="node1" presStyleIdx="0" presStyleCnt="5">
        <dgm:presLayoutVars>
          <dgm:chMax val="0"/>
          <dgm:bulletEnabled val="1"/>
        </dgm:presLayoutVars>
      </dgm:prSet>
      <dgm:spPr/>
    </dgm:pt>
    <dgm:pt modelId="{6B529CB4-71F7-4F84-B050-6FCE98DC4AA3}" type="pres">
      <dgm:prSet presAssocID="{3FCA0D0B-8780-42F2-A509-003D10F02CD7}" presName="spacer" presStyleCnt="0"/>
      <dgm:spPr/>
    </dgm:pt>
    <dgm:pt modelId="{46731E1D-710F-40E7-A59A-4600EC3C4B2B}" type="pres">
      <dgm:prSet presAssocID="{9ADF8040-2188-4F6A-9AA9-CECAF6A995F3}" presName="parentText" presStyleLbl="node1" presStyleIdx="1" presStyleCnt="5">
        <dgm:presLayoutVars>
          <dgm:chMax val="0"/>
          <dgm:bulletEnabled val="1"/>
        </dgm:presLayoutVars>
      </dgm:prSet>
      <dgm:spPr/>
    </dgm:pt>
    <dgm:pt modelId="{D9591205-846C-4EC0-A81E-EC9180EB09F2}" type="pres">
      <dgm:prSet presAssocID="{DE40B64F-E8E6-4103-812C-441227758D72}" presName="spacer" presStyleCnt="0"/>
      <dgm:spPr/>
    </dgm:pt>
    <dgm:pt modelId="{0F621088-1139-4A12-B463-B0841E9659E2}" type="pres">
      <dgm:prSet presAssocID="{6082CA1C-9D2C-42A5-ACBF-720B6C09EE55}" presName="parentText" presStyleLbl="node1" presStyleIdx="2" presStyleCnt="5">
        <dgm:presLayoutVars>
          <dgm:chMax val="0"/>
          <dgm:bulletEnabled val="1"/>
        </dgm:presLayoutVars>
      </dgm:prSet>
      <dgm:spPr/>
    </dgm:pt>
    <dgm:pt modelId="{398BBC1C-92F9-4BCC-B271-3DB5A707A639}" type="pres">
      <dgm:prSet presAssocID="{00F98769-BF7A-4F70-9E19-C710174C5609}" presName="spacer" presStyleCnt="0"/>
      <dgm:spPr/>
    </dgm:pt>
    <dgm:pt modelId="{DD94F413-C511-4D7B-84BA-DEF4F24C3F17}" type="pres">
      <dgm:prSet presAssocID="{BF80CA0D-E329-4D59-A2D1-309CC92D7F23}" presName="parentText" presStyleLbl="node1" presStyleIdx="3" presStyleCnt="5">
        <dgm:presLayoutVars>
          <dgm:chMax val="0"/>
          <dgm:bulletEnabled val="1"/>
        </dgm:presLayoutVars>
      </dgm:prSet>
      <dgm:spPr/>
    </dgm:pt>
    <dgm:pt modelId="{E41823A2-68E6-413C-B495-0207FE361CB4}" type="pres">
      <dgm:prSet presAssocID="{E061D768-0BC6-40B0-88EE-CADE2DB9EC74}" presName="spacer" presStyleCnt="0"/>
      <dgm:spPr/>
    </dgm:pt>
    <dgm:pt modelId="{1751C097-351D-431C-8131-92D20AAC3E43}" type="pres">
      <dgm:prSet presAssocID="{D1A8334A-E058-4CF9-BBD3-D1E3841469F9}" presName="parentText" presStyleLbl="node1" presStyleIdx="4" presStyleCnt="5">
        <dgm:presLayoutVars>
          <dgm:chMax val="0"/>
          <dgm:bulletEnabled val="1"/>
        </dgm:presLayoutVars>
      </dgm:prSet>
      <dgm:spPr/>
    </dgm:pt>
  </dgm:ptLst>
  <dgm:cxnLst>
    <dgm:cxn modelId="{81C0822C-137A-4B3F-A7C6-54B8908A56B3}" type="presOf" srcId="{9ADF8040-2188-4F6A-9AA9-CECAF6A995F3}" destId="{46731E1D-710F-40E7-A59A-4600EC3C4B2B}" srcOrd="0" destOrd="0" presId="urn:microsoft.com/office/officeart/2005/8/layout/vList2"/>
    <dgm:cxn modelId="{C164ED33-A1A1-4D0E-9E6F-B40B47164796}" srcId="{022150C1-AAA4-4FA5-8A0F-AD2F0FCADC50}" destId="{6082CA1C-9D2C-42A5-ACBF-720B6C09EE55}" srcOrd="2" destOrd="0" parTransId="{68D6062F-5745-4EE9-9F41-E4945F7C1AED}" sibTransId="{00F98769-BF7A-4F70-9E19-C710174C5609}"/>
    <dgm:cxn modelId="{92D02E36-18B7-4127-85BD-F4ACD99036CC}" srcId="{022150C1-AAA4-4FA5-8A0F-AD2F0FCADC50}" destId="{9ADF8040-2188-4F6A-9AA9-CECAF6A995F3}" srcOrd="1" destOrd="0" parTransId="{BA796FA4-CB08-468E-B21F-0FAD284DCDF6}" sibTransId="{DE40B64F-E8E6-4103-812C-441227758D72}"/>
    <dgm:cxn modelId="{84F3315F-5BC1-41B3-B22B-581728347AD4}" srcId="{022150C1-AAA4-4FA5-8A0F-AD2F0FCADC50}" destId="{BF80CA0D-E329-4D59-A2D1-309CC92D7F23}" srcOrd="3" destOrd="0" parTransId="{41914AC8-5E7A-47CD-B105-11A7FA70ADDB}" sibTransId="{E061D768-0BC6-40B0-88EE-CADE2DB9EC74}"/>
    <dgm:cxn modelId="{50CBCB48-79F5-4DBC-A4EF-53C38D1CC06C}" srcId="{022150C1-AAA4-4FA5-8A0F-AD2F0FCADC50}" destId="{DFB2D427-A758-4465-B5B1-CCDC5AB51A05}" srcOrd="0" destOrd="0" parTransId="{2799DD2F-5D97-4CAE-ABA2-E1080F1F8E61}" sibTransId="{3FCA0D0B-8780-42F2-A509-003D10F02CD7}"/>
    <dgm:cxn modelId="{5F1539B2-44FD-4809-A8A5-9014E922F836}" srcId="{022150C1-AAA4-4FA5-8A0F-AD2F0FCADC50}" destId="{D1A8334A-E058-4CF9-BBD3-D1E3841469F9}" srcOrd="4" destOrd="0" parTransId="{F59E237F-45A5-43C7-B337-A9F6254D0D70}" sibTransId="{C2DF099B-EDEA-4C46-9F68-5BC4B56B9FB7}"/>
    <dgm:cxn modelId="{F61751B9-609C-4FD6-B396-6EF1054A6D9D}" type="presOf" srcId="{022150C1-AAA4-4FA5-8A0F-AD2F0FCADC50}" destId="{FF7CC404-5627-4C1F-AAFF-04AB023F0C1F}" srcOrd="0" destOrd="0" presId="urn:microsoft.com/office/officeart/2005/8/layout/vList2"/>
    <dgm:cxn modelId="{2F3148D3-FFAA-4C1E-892C-E58DEFFEE472}" type="presOf" srcId="{DFB2D427-A758-4465-B5B1-CCDC5AB51A05}" destId="{E3F3B0E7-6B5B-45E1-9BED-5A7896946EAA}" srcOrd="0" destOrd="0" presId="urn:microsoft.com/office/officeart/2005/8/layout/vList2"/>
    <dgm:cxn modelId="{2989BDD3-C3EE-4DCB-B516-E9A35A926235}" type="presOf" srcId="{D1A8334A-E058-4CF9-BBD3-D1E3841469F9}" destId="{1751C097-351D-431C-8131-92D20AAC3E43}" srcOrd="0" destOrd="0" presId="urn:microsoft.com/office/officeart/2005/8/layout/vList2"/>
    <dgm:cxn modelId="{C04D5BD7-59A6-44EB-A94D-70B131A8335C}" type="presOf" srcId="{6082CA1C-9D2C-42A5-ACBF-720B6C09EE55}" destId="{0F621088-1139-4A12-B463-B0841E9659E2}" srcOrd="0" destOrd="0" presId="urn:microsoft.com/office/officeart/2005/8/layout/vList2"/>
    <dgm:cxn modelId="{A098A2E3-9675-4B71-A702-19CC0A8A4E2D}" type="presOf" srcId="{BF80CA0D-E329-4D59-A2D1-309CC92D7F23}" destId="{DD94F413-C511-4D7B-84BA-DEF4F24C3F17}" srcOrd="0" destOrd="0" presId="urn:microsoft.com/office/officeart/2005/8/layout/vList2"/>
    <dgm:cxn modelId="{C9438B19-8E96-44CF-96CF-87B0DE980207}" type="presParOf" srcId="{FF7CC404-5627-4C1F-AAFF-04AB023F0C1F}" destId="{E3F3B0E7-6B5B-45E1-9BED-5A7896946EAA}" srcOrd="0" destOrd="0" presId="urn:microsoft.com/office/officeart/2005/8/layout/vList2"/>
    <dgm:cxn modelId="{C65DF06C-97E8-46AB-92A2-3DB3BA58D2A9}" type="presParOf" srcId="{FF7CC404-5627-4C1F-AAFF-04AB023F0C1F}" destId="{6B529CB4-71F7-4F84-B050-6FCE98DC4AA3}" srcOrd="1" destOrd="0" presId="urn:microsoft.com/office/officeart/2005/8/layout/vList2"/>
    <dgm:cxn modelId="{32FAFF92-78EE-4C15-9824-712D47420A32}" type="presParOf" srcId="{FF7CC404-5627-4C1F-AAFF-04AB023F0C1F}" destId="{46731E1D-710F-40E7-A59A-4600EC3C4B2B}" srcOrd="2" destOrd="0" presId="urn:microsoft.com/office/officeart/2005/8/layout/vList2"/>
    <dgm:cxn modelId="{6C40CC3A-CB04-4269-AC12-18E120EFAA2D}" type="presParOf" srcId="{FF7CC404-5627-4C1F-AAFF-04AB023F0C1F}" destId="{D9591205-846C-4EC0-A81E-EC9180EB09F2}" srcOrd="3" destOrd="0" presId="urn:microsoft.com/office/officeart/2005/8/layout/vList2"/>
    <dgm:cxn modelId="{1E711050-231F-46B4-8F82-4C3DCDC0A85F}" type="presParOf" srcId="{FF7CC404-5627-4C1F-AAFF-04AB023F0C1F}" destId="{0F621088-1139-4A12-B463-B0841E9659E2}" srcOrd="4" destOrd="0" presId="urn:microsoft.com/office/officeart/2005/8/layout/vList2"/>
    <dgm:cxn modelId="{EC5C0AC4-B7A6-4860-9DF7-67EE4B341543}" type="presParOf" srcId="{FF7CC404-5627-4C1F-AAFF-04AB023F0C1F}" destId="{398BBC1C-92F9-4BCC-B271-3DB5A707A639}" srcOrd="5" destOrd="0" presId="urn:microsoft.com/office/officeart/2005/8/layout/vList2"/>
    <dgm:cxn modelId="{AA0486E9-9051-426B-84FF-74A86E416412}" type="presParOf" srcId="{FF7CC404-5627-4C1F-AAFF-04AB023F0C1F}" destId="{DD94F413-C511-4D7B-84BA-DEF4F24C3F17}" srcOrd="6" destOrd="0" presId="urn:microsoft.com/office/officeart/2005/8/layout/vList2"/>
    <dgm:cxn modelId="{1CB8DC96-16F0-49E2-82A9-A064F47E8B54}" type="presParOf" srcId="{FF7CC404-5627-4C1F-AAFF-04AB023F0C1F}" destId="{E41823A2-68E6-413C-B495-0207FE361CB4}" srcOrd="7" destOrd="0" presId="urn:microsoft.com/office/officeart/2005/8/layout/vList2"/>
    <dgm:cxn modelId="{0D19C619-DB54-4C0B-985F-8BE9E4B70AE8}" type="presParOf" srcId="{FF7CC404-5627-4C1F-AAFF-04AB023F0C1F}" destId="{1751C097-351D-431C-8131-92D20AAC3E43}" srcOrd="8"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3B0E7-6B5B-45E1-9BED-5A7896946EAA}">
      <dsp:nvSpPr>
        <dsp:cNvPr id="0" name=""/>
        <dsp:cNvSpPr/>
      </dsp:nvSpPr>
      <dsp:spPr>
        <a:xfrm>
          <a:off x="0" y="32982"/>
          <a:ext cx="5450657" cy="95099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The importance of partnership working and value of inclusion</a:t>
          </a:r>
          <a:endParaRPr lang="en-US" sz="1700" kern="1200" dirty="0"/>
        </a:p>
      </dsp:txBody>
      <dsp:txXfrm>
        <a:off x="46424" y="79406"/>
        <a:ext cx="5357809" cy="858142"/>
      </dsp:txXfrm>
    </dsp:sp>
    <dsp:sp modelId="{46731E1D-710F-40E7-A59A-4600EC3C4B2B}">
      <dsp:nvSpPr>
        <dsp:cNvPr id="0" name=""/>
        <dsp:cNvSpPr/>
      </dsp:nvSpPr>
      <dsp:spPr>
        <a:xfrm>
          <a:off x="0" y="1032933"/>
          <a:ext cx="5450657" cy="95099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Need for input around what is needed and how this could be achieved</a:t>
          </a:r>
          <a:endParaRPr lang="en-US" sz="1700" kern="1200"/>
        </a:p>
      </dsp:txBody>
      <dsp:txXfrm>
        <a:off x="46424" y="1079357"/>
        <a:ext cx="5357809" cy="858142"/>
      </dsp:txXfrm>
    </dsp:sp>
    <dsp:sp modelId="{0F621088-1139-4A12-B463-B0841E9659E2}">
      <dsp:nvSpPr>
        <dsp:cNvPr id="0" name=""/>
        <dsp:cNvSpPr/>
      </dsp:nvSpPr>
      <dsp:spPr>
        <a:xfrm>
          <a:off x="0" y="2032883"/>
          <a:ext cx="5450657" cy="95099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Importance of inclusion from individuals who are receiving or may benefit from PBS</a:t>
          </a:r>
          <a:endParaRPr lang="en-US" sz="1700" kern="1200"/>
        </a:p>
      </dsp:txBody>
      <dsp:txXfrm>
        <a:off x="46424" y="2079307"/>
        <a:ext cx="5357809" cy="858142"/>
      </dsp:txXfrm>
    </dsp:sp>
    <dsp:sp modelId="{DD94F413-C511-4D7B-84BA-DEF4F24C3F17}">
      <dsp:nvSpPr>
        <dsp:cNvPr id="0" name=""/>
        <dsp:cNvSpPr/>
      </dsp:nvSpPr>
      <dsp:spPr>
        <a:xfrm>
          <a:off x="0" y="3032834"/>
          <a:ext cx="5450657" cy="9509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Establishment of a representative structure to support engagement</a:t>
          </a:r>
          <a:endParaRPr lang="en-US" sz="1700" kern="1200"/>
        </a:p>
      </dsp:txBody>
      <dsp:txXfrm>
        <a:off x="46424" y="3079258"/>
        <a:ext cx="5357809" cy="858142"/>
      </dsp:txXfrm>
    </dsp:sp>
    <dsp:sp modelId="{1751C097-351D-431C-8131-92D20AAC3E43}">
      <dsp:nvSpPr>
        <dsp:cNvPr id="0" name=""/>
        <dsp:cNvSpPr/>
      </dsp:nvSpPr>
      <dsp:spPr>
        <a:xfrm>
          <a:off x="0" y="4032784"/>
          <a:ext cx="5450657" cy="95099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Group evolving to have county based representation. Seeking a volunteer to represent and liaise with Flintshire, Denbighshire and Anglesey </a:t>
          </a:r>
          <a:endParaRPr lang="en-US" sz="1700" kern="1200"/>
        </a:p>
      </dsp:txBody>
      <dsp:txXfrm>
        <a:off x="46424" y="4079208"/>
        <a:ext cx="5357809" cy="858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3B0E7-6B5B-45E1-9BED-5A7896946EAA}">
      <dsp:nvSpPr>
        <dsp:cNvPr id="0" name=""/>
        <dsp:cNvSpPr/>
      </dsp:nvSpPr>
      <dsp:spPr>
        <a:xfrm>
          <a:off x="0" y="36260"/>
          <a:ext cx="5450657" cy="9496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y" sz="1700" b="0" i="0" strike="noStrike" kern="1200" cap="none" spc="0" baseline="0" dirty="0">
              <a:solidFill>
                <a:schemeClr val="bg1"/>
              </a:solidFill>
              <a:effectLst/>
              <a:latin typeface="Calibri"/>
              <a:ea typeface="Calibri"/>
              <a:cs typeface="Calibri"/>
            </a:rPr>
            <a:t>Pwysigrwydd gwaith partneriaeth a gwerth cynhwysiant</a:t>
          </a:r>
          <a:endParaRPr lang="en-US" sz="1700" kern="1200" dirty="0">
            <a:solidFill>
              <a:schemeClr val="bg1"/>
            </a:solidFill>
          </a:endParaRPr>
        </a:p>
      </dsp:txBody>
      <dsp:txXfrm>
        <a:off x="46360" y="82620"/>
        <a:ext cx="5357937" cy="856959"/>
      </dsp:txXfrm>
    </dsp:sp>
    <dsp:sp modelId="{46731E1D-710F-40E7-A59A-4600EC3C4B2B}">
      <dsp:nvSpPr>
        <dsp:cNvPr id="0" name=""/>
        <dsp:cNvSpPr/>
      </dsp:nvSpPr>
      <dsp:spPr>
        <a:xfrm>
          <a:off x="0" y="1034899"/>
          <a:ext cx="5450657" cy="94967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y" sz="1700" b="0" i="0" strike="noStrike" kern="1200" cap="none" spc="0" baseline="0" dirty="0">
              <a:solidFill>
                <a:schemeClr val="bg1"/>
              </a:solidFill>
              <a:effectLst/>
              <a:latin typeface="Calibri"/>
              <a:ea typeface="Calibri"/>
              <a:cs typeface="Calibri"/>
            </a:rPr>
            <a:t>Angen cyfraniad o ran beth sydd ei angen a sut y gellir cyflawni hyn</a:t>
          </a:r>
          <a:endParaRPr lang="en-US" sz="1700" kern="1200" dirty="0">
            <a:solidFill>
              <a:schemeClr val="bg1"/>
            </a:solidFill>
          </a:endParaRPr>
        </a:p>
      </dsp:txBody>
      <dsp:txXfrm>
        <a:off x="46360" y="1081259"/>
        <a:ext cx="5357937" cy="856959"/>
      </dsp:txXfrm>
    </dsp:sp>
    <dsp:sp modelId="{0F621088-1139-4A12-B463-B0841E9659E2}">
      <dsp:nvSpPr>
        <dsp:cNvPr id="0" name=""/>
        <dsp:cNvSpPr/>
      </dsp:nvSpPr>
      <dsp:spPr>
        <a:xfrm>
          <a:off x="0" y="2033539"/>
          <a:ext cx="5450657" cy="94967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y" sz="1700" b="0" i="0" strike="noStrike" kern="1200" cap="none" spc="0" baseline="0" dirty="0">
              <a:solidFill>
                <a:schemeClr val="bg1"/>
              </a:solidFill>
              <a:effectLst/>
              <a:latin typeface="Calibri"/>
              <a:ea typeface="Calibri"/>
              <a:cs typeface="Calibri"/>
            </a:rPr>
            <a:t>Pwysigrwydd cynhwysiant gan unigolion sy'n cael neu a allai elwa o CYC</a:t>
          </a:r>
          <a:endParaRPr lang="en-US" sz="1700" kern="1200" dirty="0">
            <a:solidFill>
              <a:schemeClr val="bg1"/>
            </a:solidFill>
          </a:endParaRPr>
        </a:p>
      </dsp:txBody>
      <dsp:txXfrm>
        <a:off x="46360" y="2079899"/>
        <a:ext cx="5357937" cy="856959"/>
      </dsp:txXfrm>
    </dsp:sp>
    <dsp:sp modelId="{DD94F413-C511-4D7B-84BA-DEF4F24C3F17}">
      <dsp:nvSpPr>
        <dsp:cNvPr id="0" name=""/>
        <dsp:cNvSpPr/>
      </dsp:nvSpPr>
      <dsp:spPr>
        <a:xfrm>
          <a:off x="0" y="3032178"/>
          <a:ext cx="5450657" cy="9496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y" sz="1700" b="0" i="0" strike="noStrike" kern="1200" cap="none" spc="0" baseline="0" dirty="0">
              <a:solidFill>
                <a:schemeClr val="bg1"/>
              </a:solidFill>
              <a:effectLst/>
              <a:latin typeface="Calibri"/>
              <a:ea typeface="Calibri"/>
              <a:cs typeface="Calibri"/>
            </a:rPr>
            <a:t>Sefydlu strwythur cynrychioladol i gefnogi ymgysylltiad</a:t>
          </a:r>
          <a:endParaRPr lang="en-US" sz="1700" kern="1200" dirty="0">
            <a:solidFill>
              <a:schemeClr val="bg1"/>
            </a:solidFill>
          </a:endParaRPr>
        </a:p>
      </dsp:txBody>
      <dsp:txXfrm>
        <a:off x="46360" y="3078538"/>
        <a:ext cx="5357937" cy="856959"/>
      </dsp:txXfrm>
    </dsp:sp>
    <dsp:sp modelId="{1751C097-351D-431C-8131-92D20AAC3E43}">
      <dsp:nvSpPr>
        <dsp:cNvPr id="0" name=""/>
        <dsp:cNvSpPr/>
      </dsp:nvSpPr>
      <dsp:spPr>
        <a:xfrm>
          <a:off x="0" y="4030818"/>
          <a:ext cx="5450657" cy="94967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y" sz="1700" b="0" i="0" strike="noStrike" kern="1200" cap="none" spc="0" baseline="0" dirty="0">
              <a:solidFill>
                <a:schemeClr val="bg1"/>
              </a:solidFill>
              <a:effectLst/>
              <a:latin typeface="Calibri"/>
              <a:ea typeface="Calibri"/>
              <a:cs typeface="Calibri"/>
            </a:rPr>
            <a:t>Y grŵp yn esblygu i gael cynrychiolaeth sirol. Edrych am wirfoddolwr i gynrychioli a thrafod gyda Sir y Fflint, Sir Ddinbych  ac Ynys Môn </a:t>
          </a:r>
          <a:endParaRPr lang="en-US" sz="1700" kern="1200" dirty="0">
            <a:solidFill>
              <a:schemeClr val="bg1"/>
            </a:solidFill>
          </a:endParaRPr>
        </a:p>
      </dsp:txBody>
      <dsp:txXfrm>
        <a:off x="46360" y="4077178"/>
        <a:ext cx="5357937" cy="85695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9T12:19:48.890"/>
    </inkml:context>
    <inkml:brush xml:id="br0">
      <inkml:brushProperty name="width" value="0.035" units="cm"/>
      <inkml:brushProperty name="height" value="0.035" units="cm"/>
      <inkml:brushProperty name="color" value="#FFFFFF"/>
    </inkml:brush>
  </inkml:definitions>
  <inkml:trace contextRef="#ctx0" brushRef="#br0">1937 58 24575,'-30'-10'0,"3"0"0,-34-4 0,37 8 0,-1 1 0,0 1 0,-27-1 0,15 3 0,13 1 0,0 0 0,0 2 0,0 1 0,-28 5 0,38-3 0,0 2 0,0 0 0,-21 12 0,2-1 0,31-16 0,-182 82 0,150-71 0,-1 0 0,0-3 0,-56 9 0,-61 12 0,62-9 0,41-10 0,31-6 0,0-1 0,-34 3 0,-1 0 0,1 1 0,0 3 0,-52 19 0,96-28 0,-138 39 0,98-30 0,22-6 0,-40 13 0,60-16 0,0 1 0,-1 0 0,1 0 0,1 0 0,-1 0 0,0 1 0,1 0 0,-1 0 0,1 1 0,1 0 0,-7 6 0,10-9 0,0 0 0,0-1 0,0 1 0,0 0 0,0 0 0,0 1 0,1-1 0,-1 0 0,1 0 0,-1 0 0,1 0 0,0 1 0,0-1 0,0 0 0,0 0 0,0 0 0,0 1 0,1-1 0,-1 0 0,1 0 0,-1 0 0,1 0 0,0 0 0,0 0 0,0 0 0,0 0 0,0 0 0,0 0 0,1 0 0,-1-1 0,1 1 0,-1 0 0,1-1 0,2 2 0,8 8 0,1-1 0,-1-1 0,27 14 0,-19-11 0,2 0 0,0 0 0,1-2 0,0 0 0,1-2 0,0 0 0,0-2 0,50 7 0,5-7 0,94-3 0,-105-4 0,-40-1 0,0-2 0,0 0 0,0-2 0,-1-1 0,0-1 0,0-2 0,-1 0 0,0-2 0,44-27 0,-57 30 0,1-1 0,-1 0 0,-1-1 0,0 0 0,16-20 0,42-67 0,-30 38 0,-34 51 0,8-10 0,0 0 0,19-18 0,-27 31 0,1 0 0,-1 0 0,1 1 0,1 1 0,-1-1 0,1 1 0,-1 0 0,1 0 0,11-2 0,26-8 0,75-11 0,-57 13 0,-42 7 0,1 1 0,34-2 0,9-4 0,-53 7 0,0 1 0,0 0 0,0 1 0,24 0 0,17 9 0,87 23 0,23 5 0,-120-30 0,24 4 0,104 2 0,-103-13 0,-89-1 0,-1 0 0,-28-8 0,25 5 0,-35-3 0,-324 6 0,197 4 0,155 0 0,0 1 0,-38 9 0,16-2 0,36-8 0,1 1 0,-1 1 0,1 1 0,0 0 0,0 1 0,1 1 0,-1 1 0,2 0 0,-1 1 0,-26 20 0,39-27 0,0 1 0,1-1 0,-1 1 0,1 0 0,0-1 0,0 1 0,0 0 0,0 0 0,0 0 0,0 1 0,1-1 0,0 0 0,0 1 0,0-1 0,0 0 0,0 1 0,0-1 0,1 1 0,0 0 0,0-1 0,0 1 0,0-1 0,0 1 0,1-1 0,0 1 0,-1-1 0,3 4 0,-1-1 0,1-1 0,0 0 0,0 0 0,1 0 0,-1 0 0,1 0 0,0-1 0,0 0 0,1 0 0,-1 0 0,1 0 0,0-1 0,0 0 0,0 0 0,7 4 0,27 8 0,0-2 0,1-1 0,0-2 0,0-2 0,68 5 0,-95-12 0,4 1 0,0 0 0,0-2 0,33-3 0,-46 3 0,-1-1 0,0 0 0,1 1 0,-1-1 0,0 0 0,0 0 0,1-1 0,-1 1 0,0-1 0,0 1 0,-1-1 0,1 0 0,0 0 0,0-1 0,-1 1 0,0 0 0,1-1 0,-1 1 0,0-1 0,0 0 0,0 0 0,-1 0 0,1 0 0,-1 0 0,1 0 0,0-4 0,12-114 0,-11 104 0,-3 14 0,0-1 0,1 0 0,-1 1 0,1-1 0,0 0 0,0 1 0,0-1 0,0 1 0,0-1 0,1 1 0,0 0 0,3-5 0,-5 8 0,1 0 0,-1 0 0,1 0 0,-1 0 0,1 0 0,-1 0 0,1 0 0,-1 1 0,1-1 0,-1 0 0,1 0 0,-1 1 0,1-1 0,-1 0 0,1 1 0,-1-1 0,1 0 0,-1 1 0,0-1 0,1 0 0,-1 1 0,0-1 0,1 1 0,-1-1 0,0 1 0,0-1 0,1 1 0,-1-1 0,0 1 0,0-1 0,0 1 0,0 0 0,10 26 0,-7-20 0,4 13 0,8 39 0,-12-43 0,1 1 0,1-1 0,13 31 0,-1-10 0,-2 2 0,11 43 0,15 38 0,-27-97 0,-27-35 0,-7-5 0,-1 1 0,-1 1 0,0 0 0,-1 2 0,0 1 0,-1 1 0,-46-14 0,35 15 0,-1 2 0,0 2 0,0 1 0,0 2 0,-42 2 0,48 0 0,15 0 0,0 1 0,-28 2 0,40-1 0,0-1 0,1 0 0,-1 1 0,0 0 0,1-1 0,-1 1 0,0 0 0,1 1 0,-1-1 0,1 0 0,0 1 0,-1-1 0,1 1 0,0 0 0,0-1 0,0 1 0,0 0 0,0 1 0,1-1 0,-1 0 0,-1 4 0,-5 16 0,1 1 0,1 1 0,1-1 0,1 1 0,1 0 0,1 0 0,1 0 0,2 0 0,3 28 0,0-29-1365,2-6-5461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9T12:20:15.788"/>
    </inkml:context>
    <inkml:brush xml:id="br0">
      <inkml:brushProperty name="width" value="0.35" units="cm"/>
      <inkml:brushProperty name="height" value="0.35" units="cm"/>
      <inkml:brushProperty name="color" value="#FFFFFF"/>
    </inkml:brush>
  </inkml:definitions>
  <inkml:trace contextRef="#ctx0" brushRef="#br0">1980 0 24575,'-8'1'0,"1"-1"0,-1 1 0,1 1 0,-1 0 0,1 0 0,-1 0 0,1 1 0,0 0 0,0 0 0,-11 8 0,-7 6 0,-33 30 0,21-16 0,-19 12 0,18-15 0,-42 40 0,-76 92 0,148-153 0,-1 0 0,0-1 0,0 1 0,-1-2 0,1 1 0,-1-2 0,-1 1 0,1-1 0,0-1 0,-1 1 0,0-2 0,-20 3 0,-9-2 0,-1-2 0,-49-4 0,4-1 0,74 4 0,0-2 0,1 1 0,-1-2 0,1 1 0,0-1 0,0-1 0,0 0 0,0-1 0,1 0 0,0-1 0,0 0 0,-15-11 0,19 13 0,-1 1 0,1 0 0,0 0 0,-1 0 0,0 1 0,1 0 0,-1 1 0,0-1 0,-8 1 0,-65 0 0,61 2 0,0 0 0,-37-5 0,-26-7 0,0 3 0,-106 5 0,127 1 0,37 1 0,0 0 0,-1 1 0,1 2 0,-29 5 0,49-6 0,1 0 0,0 0 0,0 1 0,0-1 0,-1 1 0,1-1 0,1 1 0,-1 0 0,0 0 0,0 1 0,1-1 0,-1 0 0,1 1 0,0 0 0,0-1 0,0 1 0,0 0 0,0 0 0,1 0 0,-1 0 0,1 1 0,0-1 0,0 0 0,0 0 0,-1 8 0,0 6 0,0 0 0,2 1 0,0-1 0,3 20 0,-1-1 0,-2-25 0,0 1 0,0 0 0,2-1 0,-1 1 0,1-1 0,1 1 0,0-1 0,0 0 0,2 0 0,-1-1 0,1 1 0,0-1 0,11 15 0,-9-16 0,0 0 0,-1 0 0,0 1 0,-1 0 0,0 0 0,-1 0 0,0 1 0,0-1 0,-1 1 0,2 14 0,-1 7 0,-2-1 0,-3 42 0,1-43 0,0 13 0,1-22 0,-1 1 0,-5 32 0,4-47 0,-1-1 0,1 1 0,-2 0 0,1-1 0,-1 1 0,1-1 0,-2 0 0,1 0 0,-1 0 0,0-1 0,0 1 0,-5 4 0,2-4 0,1 0 0,-1 0 0,-14 7 0,6-3 0,20-9 0,-1 0 0,0 0 0,1 0 0,-1 0 0,1-1 0,-1 1 0,7-2 0,1148-2 0,-663 4 0,-470 0 0,0 2 0,34 7 0,-32-4 0,49 3 0,-5-10 0,-49-1 0,0 2 0,0 0 0,0 2 0,45 9 0,-27-3 0,1-2 0,0-2 0,0-1 0,82-6 0,-26 1 0,-67 1 0,-1 3 0,1 0 0,50 11 0,-40-6 0,0-2 0,0-2 0,1-2 0,44-4 0,4 1 0,1882 2 0,-1963 0 0,0-1 0,0 1 0,0-1 0,0-1 0,0 0 0,-1 0 0,16-6 0,-21 7 0,1-1 0,-1 0 0,0 0 0,0 0 0,0 0 0,-1 0 0,1-1 0,0 1 0,-1-1 0,0 0 0,1 1 0,-1-1 0,0 0 0,-1 0 0,1-1 0,0 1 0,-1 0 0,0-1 0,0 1 0,0 0 0,1-8 0,2-29 0,-2-1 0,-6-58 0,1 8 0,2 25 0,3-84 0,10 85 0,-7 48 0,-2 0 0,2-20 0,-3-1 0,1-12 0,9-51 0,-10 94 0,-1-1 0,0 0 0,0 0 0,0 0 0,-1 1 0,-1-1 0,1 0 0,-2 0 0,-1-8 0,2 12 0,-1 0 0,0 0 0,0 0 0,0 0 0,0 1 0,-1-1 0,0 1 0,1 0 0,-1-1 0,0 1 0,-1 0 0,1 1 0,0-1 0,-1 0 0,0 1 0,1 0 0,-1 0 0,-4-1 0,-3-2 0,1 2 0,-1 0 0,1 0 0,-1 1 0,0 0 0,-19 0 0,-72 4 0,41 1 0,-885-3 0,920 1 0,1 2 0,-36 7 0,33-4 0,-48 3 0,-187-9 0,120-1 0,124 0 0,-1-1 0,1-1 0,-19-5 0,17 3 0,0 1 0,-29-2 0,-250 6 0,140 1 0,137-2 0,0-2 0,-41-9 0,12 1 0,-4 0 0,34 5 0,-1 2 0,-37-2 0,-81-8 0,90 7 0,-56 1 0,-514 7 0,601 0 0,-1 1 0,-35 8 0,34-5 0,0-1 0,-26 1 0,8-4 0,9-1 0,0 1 0,-1 2 0,-34 8 0,36-4 0,-9 1 0,-69 26 0,102-31 0,1 0 0,0 1 0,0-1 0,1 1 0,-1 0 0,1 0 0,0 0 0,0 1 0,0 0 0,0 0 0,1 0 0,0 0 0,0 0 0,0 0 0,1 1 0,0 0 0,0-1 0,0 1 0,1 0 0,-2 9 0,-1 14 0,1 0 0,2 55 0,1-74 0,0-4 0,0 1 0,0 0 0,1-1 0,0 1 0,1-1 0,-1 0 0,1 1 0,0-1 0,1 0 0,0 0 0,0 0 0,0 0 0,0-1 0,1 1 0,5 5 0,-1-3 0,0-1 0,0-1 0,1 1 0,0-1 0,0-1 0,0 0 0,1 0 0,17 5 0,4 3 0,2-2 0,0-1 0,53 9 0,-172-22 0,55 4 0,-1-2 0,-55-8 0,66 4 0,-9 0 0,-1-3 0,2 0 0,-42-18 0,49 17 0,-2 2 0,-35-8 0,39 10 0,5 2 0,0 0 0,0 1 0,0 0 0,-29 2 0,36 0 0,0 1 0,0 0 0,0 1 0,0 0 0,0 0 0,1 1 0,-1 0 0,1 0 0,-1 1 0,-12 8 0,5 0 0,9-7 0,0 0 0,-1 0 0,1-1 0,-1 1 0,-10 3 0,16-7 0,0-1 0,-1 1 0,1-1 0,0 0 0,0 0 0,0 1 0,-1-1 0,1 0 0,0 0 0,0 0 0,-1 0 0,1-1 0,0 1 0,0 0 0,-1 0 0,1-1 0,0 1 0,0-1 0,0 1 0,0-1 0,0 1 0,0-1 0,0 0 0,0 0 0,0 1 0,0-1 0,0 0 0,0 0 0,0 0 0,0 0 0,1 0 0,-1 0 0,0 0 0,1 0 0,-1 0 0,1-1 0,-1 1 0,1 0 0,0 0 0,-1-2 0,-14-53 0,12 41 0,-1 1 0,-10-28 0,14 42 0,0-1 0,0 1 0,0-1 0,0 1 0,0-1 0,-1 0 0,1 1 0,0-1 0,0 1 0,-1-1 0,1 1 0,0-1 0,-1 1 0,1-1 0,0 1 0,-1 0 0,1-1 0,-1 1 0,1-1 0,-1 1 0,1 0 0,-1-1 0,1 1 0,-1 0 0,1 0 0,-1 0 0,1-1 0,-1 1 0,0 0 0,1 0 0,-1 0 0,1 0 0,-1 0 0,0 0 0,0 0 0,0 1 0,1-1 0,-1 1 0,1 0 0,-1 0 0,1-1 0,0 1 0,-1 0 0,1 0 0,0 0 0,-1 0 0,1 0 0,0 0 0,0 0 0,0-1 0,0 1 0,0 0 0,0 0 0,0 0 0,0 0 0,0 0 0,0 0 0,1 1 0,7 28 0,2 1 0,0-2 0,3 0 0,28 51 0,76 119 0,-116-196 0,1 0 0,-1 0 0,1-1 0,0 1 0,-1 0 0,1-1 0,1 0 0,-1 1 0,0-1 0,0 0 0,1 0 0,-1 0 0,1-1 0,0 1 0,-1 0 0,1-1 0,0 0 0,0 0 0,0 0 0,0 0 0,0 0 0,0 0 0,0-1 0,0 0 0,0 1 0,0-1 0,1 0 0,-1-1 0,0 1 0,0 0 0,0-1 0,0 0 0,0 0 0,0 0 0,0 0 0,3-2 0,11-5 0,-2-1 0,1-1 0,-2 0 0,1-1 0,13-14 0,-10 10 0,7-4 0,1 1 0,37-18 0,-15 9 0,-43 24 0,1 0 0,1 0 0,-1 1 0,0 0 0,0 0 0,1 0 0,0 1 0,-1-1 0,1 2 0,-1-1 0,10 1 0,3 2 0,1 0 0,28 8 0,29 3 0,20 1 0,-63-8 0,51 3 0,-36-8 0,91 13 0,-76-6 0,0-2 0,123-7 0,-70-1 0,1343 2 0,-1440 1 0,0 1 0,37 8 0,-36-5 0,2-1 0,24 1 0,-30-4 0,13-1 0,1 2 0,0 1 0,33 8 0,-23-5 0,-1-1 0,1-1 0,0-3 0,48-4 0,0 1 0,639 2 0,-727 0 0,1 0 0,-1 0 0,0 0 0,1 0 0,-1 0 0,0 0 0,1-1 0,-1 1 0,0 0 0,0-1 0,0 1 0,1-1 0,-1 1 0,0-1 0,0 1 0,0-1 0,0 0 0,0 0 0,0 0 0,0 1 0,0-1 0,0 0 0,0 0 0,0 0 0,-1-1 0,1 1 0,0 0 0,-1 0 0,1 0 0,-1 0 0,1-1 0,-1 1 0,0 0 0,1 0 0,-1-1 0,0 1 0,0 0 0,0 0 0,0-1 0,0 1 0,0-2 0,-1-8 0,-1 1 0,0-1 0,-1 1 0,-5-15 0,-2-6 0,6 6 0,3 16 0,0 0 0,-1 0 0,0 0 0,0 0 0,-1 0 0,0 0 0,-1 0 0,0 1 0,0 0 0,-1 0 0,0 0 0,-9-11 0,11 16 0,1 0 0,-1 1 0,1-1 0,0 0 0,0 0 0,0-1 0,0 1 0,1 0 0,-1-1 0,1 1 0,0-1 0,0 1 0,0-1 0,0 0 0,0-5 0,1 7 0,1 0 0,-1 0 0,1 0 0,-1 0 0,1 0 0,0 1 0,-1-1 0,1 0 0,0 0 0,0 1 0,0-1 0,1 1 0,-1-1 0,0 1 0,0-1 0,1 1 0,-1 0 0,1 0 0,0 0 0,-1 0 0,1 0 0,0 0 0,-1 0 0,1 0 0,0 0 0,0 1 0,0-1 0,-1 1 0,1 0 0,0-1 0,2 1 0,26-3 0,-1 1 0,0 1 0,42 4 0,-21-1 0,-703-4 0,315 5 0,-175-3 0,492-2 0,1 0 0,-36-8 0,34 5 0,0 1 0,-26-1 0,-97 7 0,-61-4 0,141-11 0,48 9 0,0 1 0,-20-3 0,4 3 0,0-3 0,-41-11 0,39 8 0,-59-8 0,0 3 0,61 7 0,-57-3 0,-548 9 0,303 3 0,334-2 0,-33 0 0,0 0 0,0 3 0,-63 11 0,93-13 0,-170 37 0,64-14-1365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AEDF89-BED1-4900-A70A-5C2E7A4AA04B}" type="datetimeFigureOut">
              <a:rPr lang="en-GB" smtClean="0"/>
              <a:t>29/01/2024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1F74A1-A755-482A-BA5A-ECF4F76E67F9}" type="slidenum">
              <a:rPr lang="en-GB" smtClean="0"/>
              <a:t>‹#›</a:t>
            </a:fld>
            <a:endParaRPr lang="en-GB"/>
          </a:p>
        </p:txBody>
      </p:sp>
    </p:spTree>
    <p:extLst>
      <p:ext uri="{BB962C8B-B14F-4D97-AF65-F5344CB8AC3E}">
        <p14:creationId xmlns:p14="http://schemas.microsoft.com/office/powerpoint/2010/main" val="216056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ED43B8AD-6190-E243-F208-DF20AF3CE2C7}"/>
              </a:ext>
            </a:extLst>
          </p:cNvPr>
          <p:cNvSpPr>
            <a:spLocks noGrp="1" noRot="1" noChangeAspect="1" noChangeArrowheads="1" noTextEdit="1"/>
          </p:cNvSpPr>
          <p:nvPr>
            <p:ph type="sldImg"/>
          </p:nvPr>
        </p:nvSpPr>
        <p:spPr>
          <a:xfrm>
            <a:off x="26988" y="744538"/>
            <a:ext cx="6616700" cy="3722687"/>
          </a:xfrm>
          <a:ln/>
        </p:spPr>
      </p:sp>
      <p:sp>
        <p:nvSpPr>
          <p:cNvPr id="205827" name="Rectangle 3">
            <a:extLst>
              <a:ext uri="{FF2B5EF4-FFF2-40B4-BE49-F238E27FC236}">
                <a16:creationId xmlns:a16="http://schemas.microsoft.com/office/drawing/2014/main" id="{74F90F64-16D4-519D-2B26-AA229E40EC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89070-2EED-4206-BF4D-58D2C19C7B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1B14641-4E0E-4E5F-A233-68018C1F2D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F85267A-AD6C-40B8-81B8-3F14B40CC267}"/>
              </a:ext>
            </a:extLst>
          </p:cNvPr>
          <p:cNvSpPr>
            <a:spLocks noGrp="1"/>
          </p:cNvSpPr>
          <p:nvPr>
            <p:ph type="dt" sz="half" idx="10"/>
          </p:nvPr>
        </p:nvSpPr>
        <p:spPr/>
        <p:txBody>
          <a:bodyPr/>
          <a:lstStyle/>
          <a:p>
            <a:fld id="{9A28485E-B80D-4F3B-9E59-62D78CF01FC9}" type="datetimeFigureOut">
              <a:rPr lang="en-GB" smtClean="0"/>
              <a:t>29/01/2024</a:t>
            </a:fld>
            <a:endParaRPr lang="en-GB"/>
          </a:p>
        </p:txBody>
      </p:sp>
      <p:sp>
        <p:nvSpPr>
          <p:cNvPr id="5" name="Footer Placeholder 4">
            <a:extLst>
              <a:ext uri="{FF2B5EF4-FFF2-40B4-BE49-F238E27FC236}">
                <a16:creationId xmlns:a16="http://schemas.microsoft.com/office/drawing/2014/main" id="{2C7B47AA-71D0-4D8C-B143-850E0671A7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98E2CD-A515-4F96-93DF-D27AB1B99B97}"/>
              </a:ext>
            </a:extLst>
          </p:cNvPr>
          <p:cNvSpPr>
            <a:spLocks noGrp="1"/>
          </p:cNvSpPr>
          <p:nvPr>
            <p:ph type="sldNum" sz="quarter" idx="12"/>
          </p:nvPr>
        </p:nvSpPr>
        <p:spPr/>
        <p:txBody>
          <a:bodyPr/>
          <a:lstStyle/>
          <a:p>
            <a:fld id="{A0BB1E48-C9C0-498B-B5B8-058B64D3DA05}" type="slidenum">
              <a:rPr lang="en-GB" smtClean="0"/>
              <a:t>‹#›</a:t>
            </a:fld>
            <a:endParaRPr lang="en-GB"/>
          </a:p>
        </p:txBody>
      </p:sp>
    </p:spTree>
    <p:extLst>
      <p:ext uri="{BB962C8B-B14F-4D97-AF65-F5344CB8AC3E}">
        <p14:creationId xmlns:p14="http://schemas.microsoft.com/office/powerpoint/2010/main" val="2721290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FCAC0-F3A8-48F3-9146-34BFF4FB774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A67B42-09EE-4C60-B237-C2BD4EB1CE1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ADE237-440F-4B7B-B48D-B7F85434F75B}"/>
              </a:ext>
            </a:extLst>
          </p:cNvPr>
          <p:cNvSpPr>
            <a:spLocks noGrp="1"/>
          </p:cNvSpPr>
          <p:nvPr>
            <p:ph type="dt" sz="half" idx="10"/>
          </p:nvPr>
        </p:nvSpPr>
        <p:spPr/>
        <p:txBody>
          <a:bodyPr/>
          <a:lstStyle/>
          <a:p>
            <a:fld id="{9A28485E-B80D-4F3B-9E59-62D78CF01FC9}" type="datetimeFigureOut">
              <a:rPr lang="en-GB" smtClean="0"/>
              <a:t>29/01/2024</a:t>
            </a:fld>
            <a:endParaRPr lang="en-GB"/>
          </a:p>
        </p:txBody>
      </p:sp>
      <p:sp>
        <p:nvSpPr>
          <p:cNvPr id="5" name="Footer Placeholder 4">
            <a:extLst>
              <a:ext uri="{FF2B5EF4-FFF2-40B4-BE49-F238E27FC236}">
                <a16:creationId xmlns:a16="http://schemas.microsoft.com/office/drawing/2014/main" id="{F12890FC-6F67-477F-8A29-2ED30EDC0A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29F702-EAB4-432B-BA6F-32EB6440881D}"/>
              </a:ext>
            </a:extLst>
          </p:cNvPr>
          <p:cNvSpPr>
            <a:spLocks noGrp="1"/>
          </p:cNvSpPr>
          <p:nvPr>
            <p:ph type="sldNum" sz="quarter" idx="12"/>
          </p:nvPr>
        </p:nvSpPr>
        <p:spPr/>
        <p:txBody>
          <a:bodyPr/>
          <a:lstStyle/>
          <a:p>
            <a:fld id="{A0BB1E48-C9C0-498B-B5B8-058B64D3DA05}" type="slidenum">
              <a:rPr lang="en-GB" smtClean="0"/>
              <a:t>‹#›</a:t>
            </a:fld>
            <a:endParaRPr lang="en-GB"/>
          </a:p>
        </p:txBody>
      </p:sp>
    </p:spTree>
    <p:extLst>
      <p:ext uri="{BB962C8B-B14F-4D97-AF65-F5344CB8AC3E}">
        <p14:creationId xmlns:p14="http://schemas.microsoft.com/office/powerpoint/2010/main" val="2351514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552056-CBD0-45FE-B578-3FF7CA924F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7F6423-A02C-4D06-8727-765105B5EE6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8A19E1-357A-4645-AC30-C228517F8073}"/>
              </a:ext>
            </a:extLst>
          </p:cNvPr>
          <p:cNvSpPr>
            <a:spLocks noGrp="1"/>
          </p:cNvSpPr>
          <p:nvPr>
            <p:ph type="dt" sz="half" idx="10"/>
          </p:nvPr>
        </p:nvSpPr>
        <p:spPr/>
        <p:txBody>
          <a:bodyPr/>
          <a:lstStyle/>
          <a:p>
            <a:fld id="{9A28485E-B80D-4F3B-9E59-62D78CF01FC9}" type="datetimeFigureOut">
              <a:rPr lang="en-GB" smtClean="0"/>
              <a:t>29/01/2024</a:t>
            </a:fld>
            <a:endParaRPr lang="en-GB"/>
          </a:p>
        </p:txBody>
      </p:sp>
      <p:sp>
        <p:nvSpPr>
          <p:cNvPr id="5" name="Footer Placeholder 4">
            <a:extLst>
              <a:ext uri="{FF2B5EF4-FFF2-40B4-BE49-F238E27FC236}">
                <a16:creationId xmlns:a16="http://schemas.microsoft.com/office/drawing/2014/main" id="{1C09CC0C-B438-48E5-84E6-73AF33F317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6CADA2-D2F9-484A-BB4A-084EC28947C3}"/>
              </a:ext>
            </a:extLst>
          </p:cNvPr>
          <p:cNvSpPr>
            <a:spLocks noGrp="1"/>
          </p:cNvSpPr>
          <p:nvPr>
            <p:ph type="sldNum" sz="quarter" idx="12"/>
          </p:nvPr>
        </p:nvSpPr>
        <p:spPr/>
        <p:txBody>
          <a:bodyPr/>
          <a:lstStyle/>
          <a:p>
            <a:fld id="{A0BB1E48-C9C0-498B-B5B8-058B64D3DA05}" type="slidenum">
              <a:rPr lang="en-GB" smtClean="0"/>
              <a:t>‹#›</a:t>
            </a:fld>
            <a:endParaRPr lang="en-GB"/>
          </a:p>
        </p:txBody>
      </p:sp>
    </p:spTree>
    <p:extLst>
      <p:ext uri="{BB962C8B-B14F-4D97-AF65-F5344CB8AC3E}">
        <p14:creationId xmlns:p14="http://schemas.microsoft.com/office/powerpoint/2010/main" val="3327345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12192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90306" y="740665"/>
            <a:ext cx="8958495"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465922" y="2325751"/>
            <a:ext cx="8958495"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4" name="Picture 3" descr="A group of people sitting next to a person&#10;&#10;Description automatically generated">
            <a:extLst>
              <a:ext uri="{FF2B5EF4-FFF2-40B4-BE49-F238E27FC236}">
                <a16:creationId xmlns:a16="http://schemas.microsoft.com/office/drawing/2014/main" id="{4AF7D064-3FD2-8042-877F-A1141B0F1A60}"/>
              </a:ext>
            </a:extLst>
          </p:cNvPr>
          <p:cNvPicPr>
            <a:picLocks noChangeAspect="1"/>
          </p:cNvPicPr>
          <p:nvPr userDrawn="1"/>
        </p:nvPicPr>
        <p:blipFill>
          <a:blip r:embed="rId2"/>
          <a:stretch>
            <a:fillRect/>
          </a:stretch>
        </p:blipFill>
        <p:spPr>
          <a:xfrm>
            <a:off x="0" y="3292838"/>
            <a:ext cx="12192000" cy="2984500"/>
          </a:xfrm>
          <a:prstGeom prst="rect">
            <a:avLst/>
          </a:prstGeom>
        </p:spPr>
      </p:pic>
    </p:spTree>
    <p:extLst>
      <p:ext uri="{BB962C8B-B14F-4D97-AF65-F5344CB8AC3E}">
        <p14:creationId xmlns:p14="http://schemas.microsoft.com/office/powerpoint/2010/main" val="427298693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12192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90306" y="740665"/>
            <a:ext cx="8958495"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465922" y="2325751"/>
            <a:ext cx="8958495"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6" name="Picture 5">
            <a:extLst>
              <a:ext uri="{FF2B5EF4-FFF2-40B4-BE49-F238E27FC236}">
                <a16:creationId xmlns:a16="http://schemas.microsoft.com/office/drawing/2014/main" id="{38A4FE44-5611-764D-A6AE-AA87C019C28D}"/>
              </a:ext>
            </a:extLst>
          </p:cNvPr>
          <p:cNvPicPr>
            <a:picLocks noChangeAspect="1"/>
          </p:cNvPicPr>
          <p:nvPr userDrawn="1"/>
        </p:nvPicPr>
        <p:blipFill>
          <a:blip r:embed="rId2"/>
          <a:srcRect/>
          <a:stretch/>
        </p:blipFill>
        <p:spPr>
          <a:xfrm>
            <a:off x="0" y="3292838"/>
            <a:ext cx="12192000" cy="2984500"/>
          </a:xfrm>
          <a:prstGeom prst="rect">
            <a:avLst/>
          </a:prstGeom>
        </p:spPr>
      </p:pic>
    </p:spTree>
    <p:extLst>
      <p:ext uri="{BB962C8B-B14F-4D97-AF65-F5344CB8AC3E}">
        <p14:creationId xmlns:p14="http://schemas.microsoft.com/office/powerpoint/2010/main" val="217065052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12192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90306" y="740665"/>
            <a:ext cx="8958495"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465922" y="2325751"/>
            <a:ext cx="8958495"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7" name="Picture 6">
            <a:extLst>
              <a:ext uri="{FF2B5EF4-FFF2-40B4-BE49-F238E27FC236}">
                <a16:creationId xmlns:a16="http://schemas.microsoft.com/office/drawing/2014/main" id="{82E5A7EA-545A-4244-9686-0E869516DFFF}"/>
              </a:ext>
            </a:extLst>
          </p:cNvPr>
          <p:cNvPicPr>
            <a:picLocks noChangeAspect="1"/>
          </p:cNvPicPr>
          <p:nvPr userDrawn="1"/>
        </p:nvPicPr>
        <p:blipFill>
          <a:blip r:embed="rId2"/>
          <a:srcRect/>
          <a:stretch/>
        </p:blipFill>
        <p:spPr>
          <a:xfrm>
            <a:off x="0" y="3292838"/>
            <a:ext cx="12192000" cy="2984500"/>
          </a:xfrm>
          <a:prstGeom prst="rect">
            <a:avLst/>
          </a:prstGeom>
        </p:spPr>
      </p:pic>
    </p:spTree>
    <p:extLst>
      <p:ext uri="{BB962C8B-B14F-4D97-AF65-F5344CB8AC3E}">
        <p14:creationId xmlns:p14="http://schemas.microsoft.com/office/powerpoint/2010/main" val="63073107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12192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90306" y="740665"/>
            <a:ext cx="8958495"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465922" y="2325751"/>
            <a:ext cx="8958495"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7" name="Picture 6">
            <a:extLst>
              <a:ext uri="{FF2B5EF4-FFF2-40B4-BE49-F238E27FC236}">
                <a16:creationId xmlns:a16="http://schemas.microsoft.com/office/drawing/2014/main" id="{5D1CD9AB-DEE5-3A4E-80FA-F8A83398EA1C}"/>
              </a:ext>
            </a:extLst>
          </p:cNvPr>
          <p:cNvPicPr>
            <a:picLocks noChangeAspect="1"/>
          </p:cNvPicPr>
          <p:nvPr userDrawn="1"/>
        </p:nvPicPr>
        <p:blipFill>
          <a:blip r:embed="rId2"/>
          <a:srcRect/>
          <a:stretch/>
        </p:blipFill>
        <p:spPr>
          <a:xfrm>
            <a:off x="0" y="3292838"/>
            <a:ext cx="12192000" cy="2984500"/>
          </a:xfrm>
          <a:prstGeom prst="rect">
            <a:avLst/>
          </a:prstGeom>
        </p:spPr>
      </p:pic>
    </p:spTree>
    <p:extLst>
      <p:ext uri="{BB962C8B-B14F-4D97-AF65-F5344CB8AC3E}">
        <p14:creationId xmlns:p14="http://schemas.microsoft.com/office/powerpoint/2010/main" val="146460316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12192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90306" y="740665"/>
            <a:ext cx="8958495"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465922" y="2325751"/>
            <a:ext cx="8958495"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7" name="Picture 6">
            <a:extLst>
              <a:ext uri="{FF2B5EF4-FFF2-40B4-BE49-F238E27FC236}">
                <a16:creationId xmlns:a16="http://schemas.microsoft.com/office/drawing/2014/main" id="{8D6459D4-E8E1-994B-8D26-6D736958A348}"/>
              </a:ext>
            </a:extLst>
          </p:cNvPr>
          <p:cNvPicPr>
            <a:picLocks noChangeAspect="1"/>
          </p:cNvPicPr>
          <p:nvPr userDrawn="1"/>
        </p:nvPicPr>
        <p:blipFill>
          <a:blip r:embed="rId2"/>
          <a:srcRect/>
          <a:stretch/>
        </p:blipFill>
        <p:spPr>
          <a:xfrm>
            <a:off x="0" y="3292838"/>
            <a:ext cx="12192000" cy="2984500"/>
          </a:xfrm>
          <a:prstGeom prst="rect">
            <a:avLst/>
          </a:prstGeom>
        </p:spPr>
      </p:pic>
    </p:spTree>
    <p:extLst>
      <p:ext uri="{BB962C8B-B14F-4D97-AF65-F5344CB8AC3E}">
        <p14:creationId xmlns:p14="http://schemas.microsoft.com/office/powerpoint/2010/main" val="320777479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8009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4">
    <p:spTree>
      <p:nvGrpSpPr>
        <p:cNvPr id="1" name=""/>
        <p:cNvGrpSpPr/>
        <p:nvPr/>
      </p:nvGrpSpPr>
      <p:grpSpPr>
        <a:xfrm>
          <a:off x="0" y="0"/>
          <a:ext cx="0" cy="0"/>
          <a:chOff x="0" y="0"/>
          <a:chExt cx="0" cy="0"/>
        </a:xfrm>
      </p:grpSpPr>
      <p:sp>
        <p:nvSpPr>
          <p:cNvPr id="7" name="Title 1"/>
          <p:cNvSpPr>
            <a:spLocks noGrp="1"/>
          </p:cNvSpPr>
          <p:nvPr>
            <p:ph type="title"/>
          </p:nvPr>
        </p:nvSpPr>
        <p:spPr>
          <a:xfrm>
            <a:off x="257057" y="1525057"/>
            <a:ext cx="7395993"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a:t>Click to edit Master title style</a:t>
            </a:r>
            <a:endParaRPr lang="en-GB"/>
          </a:p>
        </p:txBody>
      </p:sp>
      <p:sp>
        <p:nvSpPr>
          <p:cNvPr id="8" name="Text Placeholder 7"/>
          <p:cNvSpPr>
            <a:spLocks noGrp="1"/>
          </p:cNvSpPr>
          <p:nvPr>
            <p:ph type="body" sz="quarter" idx="10"/>
          </p:nvPr>
        </p:nvSpPr>
        <p:spPr>
          <a:xfrm>
            <a:off x="305513" y="3531133"/>
            <a:ext cx="11445812"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10" name="Text Placeholder 9"/>
          <p:cNvSpPr>
            <a:spLocks noGrp="1"/>
          </p:cNvSpPr>
          <p:nvPr>
            <p:ph type="body" sz="quarter" idx="11"/>
          </p:nvPr>
        </p:nvSpPr>
        <p:spPr>
          <a:xfrm>
            <a:off x="308317" y="2759727"/>
            <a:ext cx="11457697"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a:t>Click to edit Master text styles</a:t>
            </a:r>
          </a:p>
        </p:txBody>
      </p:sp>
      <p:cxnSp>
        <p:nvCxnSpPr>
          <p:cNvPr id="5" name="Straight Connector 4"/>
          <p:cNvCxnSpPr/>
          <p:nvPr userDrawn="1"/>
        </p:nvCxnSpPr>
        <p:spPr>
          <a:xfrm>
            <a:off x="425986" y="6621137"/>
            <a:ext cx="11340029"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826000" cy="1314450"/>
          </a:xfrm>
          <a:prstGeom prst="rect">
            <a:avLst/>
          </a:prstGeom>
        </p:spPr>
      </p:pic>
    </p:spTree>
    <p:extLst>
      <p:ext uri="{BB962C8B-B14F-4D97-AF65-F5344CB8AC3E}">
        <p14:creationId xmlns:p14="http://schemas.microsoft.com/office/powerpoint/2010/main" val="4205200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3">
    <p:spTree>
      <p:nvGrpSpPr>
        <p:cNvPr id="1" name=""/>
        <p:cNvGrpSpPr/>
        <p:nvPr/>
      </p:nvGrpSpPr>
      <p:grpSpPr>
        <a:xfrm>
          <a:off x="0" y="0"/>
          <a:ext cx="0" cy="0"/>
          <a:chOff x="0" y="0"/>
          <a:chExt cx="0" cy="0"/>
        </a:xfrm>
      </p:grpSpPr>
      <p:sp>
        <p:nvSpPr>
          <p:cNvPr id="7" name="Title 1"/>
          <p:cNvSpPr>
            <a:spLocks noGrp="1"/>
          </p:cNvSpPr>
          <p:nvPr>
            <p:ph type="title"/>
          </p:nvPr>
        </p:nvSpPr>
        <p:spPr>
          <a:xfrm>
            <a:off x="257057" y="1525057"/>
            <a:ext cx="7395993"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a:t>Click to edit Master title style</a:t>
            </a:r>
            <a:endParaRPr lang="en-GB"/>
          </a:p>
        </p:txBody>
      </p:sp>
      <p:sp>
        <p:nvSpPr>
          <p:cNvPr id="8" name="Text Placeholder 7"/>
          <p:cNvSpPr>
            <a:spLocks noGrp="1"/>
          </p:cNvSpPr>
          <p:nvPr>
            <p:ph type="body" sz="quarter" idx="10"/>
          </p:nvPr>
        </p:nvSpPr>
        <p:spPr>
          <a:xfrm>
            <a:off x="305513" y="3531133"/>
            <a:ext cx="11445812"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10" name="Text Placeholder 9"/>
          <p:cNvSpPr>
            <a:spLocks noGrp="1"/>
          </p:cNvSpPr>
          <p:nvPr>
            <p:ph type="body" sz="quarter" idx="11"/>
          </p:nvPr>
        </p:nvSpPr>
        <p:spPr>
          <a:xfrm>
            <a:off x="308317" y="2759727"/>
            <a:ext cx="11457697"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a:t>Click to edit Master text styles</a:t>
            </a:r>
          </a:p>
        </p:txBody>
      </p:sp>
      <p:cxnSp>
        <p:nvCxnSpPr>
          <p:cNvPr id="5" name="Straight Connector 4"/>
          <p:cNvCxnSpPr/>
          <p:nvPr userDrawn="1"/>
        </p:nvCxnSpPr>
        <p:spPr>
          <a:xfrm>
            <a:off x="425986" y="6621137"/>
            <a:ext cx="11340029"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826000" cy="1314450"/>
          </a:xfrm>
          <a:prstGeom prst="rect">
            <a:avLst/>
          </a:prstGeom>
        </p:spPr>
      </p:pic>
    </p:spTree>
    <p:extLst>
      <p:ext uri="{BB962C8B-B14F-4D97-AF65-F5344CB8AC3E}">
        <p14:creationId xmlns:p14="http://schemas.microsoft.com/office/powerpoint/2010/main" val="749175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83CD6-AB40-47D1-91AE-1E7EC99036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3564B7-A891-4B5E-AA8D-4A4F5DB2EB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677D29-F4B5-4AE6-A9BC-6C79655383F0}"/>
              </a:ext>
            </a:extLst>
          </p:cNvPr>
          <p:cNvSpPr>
            <a:spLocks noGrp="1"/>
          </p:cNvSpPr>
          <p:nvPr>
            <p:ph type="dt" sz="half" idx="10"/>
          </p:nvPr>
        </p:nvSpPr>
        <p:spPr/>
        <p:txBody>
          <a:bodyPr/>
          <a:lstStyle/>
          <a:p>
            <a:fld id="{9A28485E-B80D-4F3B-9E59-62D78CF01FC9}" type="datetimeFigureOut">
              <a:rPr lang="en-GB" smtClean="0"/>
              <a:t>29/01/2024</a:t>
            </a:fld>
            <a:endParaRPr lang="en-GB"/>
          </a:p>
        </p:txBody>
      </p:sp>
      <p:sp>
        <p:nvSpPr>
          <p:cNvPr id="5" name="Footer Placeholder 4">
            <a:extLst>
              <a:ext uri="{FF2B5EF4-FFF2-40B4-BE49-F238E27FC236}">
                <a16:creationId xmlns:a16="http://schemas.microsoft.com/office/drawing/2014/main" id="{677F1428-CD58-46B1-8CDE-ED5215F03B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289790-F50E-40D6-BC56-420DBAE57EE8}"/>
              </a:ext>
            </a:extLst>
          </p:cNvPr>
          <p:cNvSpPr>
            <a:spLocks noGrp="1"/>
          </p:cNvSpPr>
          <p:nvPr>
            <p:ph type="sldNum" sz="quarter" idx="12"/>
          </p:nvPr>
        </p:nvSpPr>
        <p:spPr/>
        <p:txBody>
          <a:bodyPr/>
          <a:lstStyle/>
          <a:p>
            <a:fld id="{A0BB1E48-C9C0-498B-B5B8-058B64D3DA05}" type="slidenum">
              <a:rPr lang="en-GB" smtClean="0"/>
              <a:t>‹#›</a:t>
            </a:fld>
            <a:endParaRPr lang="en-GB"/>
          </a:p>
        </p:txBody>
      </p:sp>
    </p:spTree>
    <p:extLst>
      <p:ext uri="{BB962C8B-B14F-4D97-AF65-F5344CB8AC3E}">
        <p14:creationId xmlns:p14="http://schemas.microsoft.com/office/powerpoint/2010/main" val="2948345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A9F34-9EBB-46A1-BE7B-372B39FD1D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B7270BE-5AC5-4B6D-A3BA-F8B1294F2C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D28CD46-8F7A-43F7-A622-E2DB341A28FD}"/>
              </a:ext>
            </a:extLst>
          </p:cNvPr>
          <p:cNvSpPr>
            <a:spLocks noGrp="1"/>
          </p:cNvSpPr>
          <p:nvPr>
            <p:ph type="dt" sz="half" idx="10"/>
          </p:nvPr>
        </p:nvSpPr>
        <p:spPr/>
        <p:txBody>
          <a:bodyPr/>
          <a:lstStyle/>
          <a:p>
            <a:fld id="{9A28485E-B80D-4F3B-9E59-62D78CF01FC9}" type="datetimeFigureOut">
              <a:rPr lang="en-GB" smtClean="0"/>
              <a:t>29/01/2024</a:t>
            </a:fld>
            <a:endParaRPr lang="en-GB"/>
          </a:p>
        </p:txBody>
      </p:sp>
      <p:sp>
        <p:nvSpPr>
          <p:cNvPr id="5" name="Footer Placeholder 4">
            <a:extLst>
              <a:ext uri="{FF2B5EF4-FFF2-40B4-BE49-F238E27FC236}">
                <a16:creationId xmlns:a16="http://schemas.microsoft.com/office/drawing/2014/main" id="{AC5D3589-9F52-4C7F-88D0-73EAB3E40A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F0D8C3-D9C0-4CCA-A946-32B00AA08A0D}"/>
              </a:ext>
            </a:extLst>
          </p:cNvPr>
          <p:cNvSpPr>
            <a:spLocks noGrp="1"/>
          </p:cNvSpPr>
          <p:nvPr>
            <p:ph type="sldNum" sz="quarter" idx="12"/>
          </p:nvPr>
        </p:nvSpPr>
        <p:spPr/>
        <p:txBody>
          <a:bodyPr/>
          <a:lstStyle/>
          <a:p>
            <a:fld id="{A0BB1E48-C9C0-498B-B5B8-058B64D3DA05}" type="slidenum">
              <a:rPr lang="en-GB" smtClean="0"/>
              <a:t>‹#›</a:t>
            </a:fld>
            <a:endParaRPr lang="en-GB"/>
          </a:p>
        </p:txBody>
      </p:sp>
    </p:spTree>
    <p:extLst>
      <p:ext uri="{BB962C8B-B14F-4D97-AF65-F5344CB8AC3E}">
        <p14:creationId xmlns:p14="http://schemas.microsoft.com/office/powerpoint/2010/main" val="3915596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1619B-8AF2-4EAD-8D30-15E89E6FE0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FFF7C6-491B-4169-A3CF-282C244D780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7E0E665-B568-424C-80F1-5801060A3EA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587E547-B542-4385-8C7A-7A2EB47DB09B}"/>
              </a:ext>
            </a:extLst>
          </p:cNvPr>
          <p:cNvSpPr>
            <a:spLocks noGrp="1"/>
          </p:cNvSpPr>
          <p:nvPr>
            <p:ph type="dt" sz="half" idx="10"/>
          </p:nvPr>
        </p:nvSpPr>
        <p:spPr/>
        <p:txBody>
          <a:bodyPr/>
          <a:lstStyle/>
          <a:p>
            <a:fld id="{9A28485E-B80D-4F3B-9E59-62D78CF01FC9}" type="datetimeFigureOut">
              <a:rPr lang="en-GB" smtClean="0"/>
              <a:t>29/01/2024</a:t>
            </a:fld>
            <a:endParaRPr lang="en-GB"/>
          </a:p>
        </p:txBody>
      </p:sp>
      <p:sp>
        <p:nvSpPr>
          <p:cNvPr id="6" name="Footer Placeholder 5">
            <a:extLst>
              <a:ext uri="{FF2B5EF4-FFF2-40B4-BE49-F238E27FC236}">
                <a16:creationId xmlns:a16="http://schemas.microsoft.com/office/drawing/2014/main" id="{14C664F9-1719-49CB-BE22-2E69FE61C1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B247D8-4B46-4E58-9C03-39F183E6AA71}"/>
              </a:ext>
            </a:extLst>
          </p:cNvPr>
          <p:cNvSpPr>
            <a:spLocks noGrp="1"/>
          </p:cNvSpPr>
          <p:nvPr>
            <p:ph type="sldNum" sz="quarter" idx="12"/>
          </p:nvPr>
        </p:nvSpPr>
        <p:spPr/>
        <p:txBody>
          <a:bodyPr/>
          <a:lstStyle/>
          <a:p>
            <a:fld id="{A0BB1E48-C9C0-498B-B5B8-058B64D3DA05}" type="slidenum">
              <a:rPr lang="en-GB" smtClean="0"/>
              <a:t>‹#›</a:t>
            </a:fld>
            <a:endParaRPr lang="en-GB"/>
          </a:p>
        </p:txBody>
      </p:sp>
    </p:spTree>
    <p:extLst>
      <p:ext uri="{BB962C8B-B14F-4D97-AF65-F5344CB8AC3E}">
        <p14:creationId xmlns:p14="http://schemas.microsoft.com/office/powerpoint/2010/main" val="3385075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F0CC-2692-402C-99F3-3DD9343E8C5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25B34EC-3E0B-4B25-98C5-10EBDF46B2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4F5EB6-6D65-4122-ADCE-6BBF1C3DA3B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5A1CFE7-671C-4F50-899E-4C4B662FB9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381B745-E578-45DC-B823-D5F6F9C63FC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66DD2B2-1E79-4675-86A9-10A7CC3FCB89}"/>
              </a:ext>
            </a:extLst>
          </p:cNvPr>
          <p:cNvSpPr>
            <a:spLocks noGrp="1"/>
          </p:cNvSpPr>
          <p:nvPr>
            <p:ph type="dt" sz="half" idx="10"/>
          </p:nvPr>
        </p:nvSpPr>
        <p:spPr/>
        <p:txBody>
          <a:bodyPr/>
          <a:lstStyle/>
          <a:p>
            <a:fld id="{9A28485E-B80D-4F3B-9E59-62D78CF01FC9}" type="datetimeFigureOut">
              <a:rPr lang="en-GB" smtClean="0"/>
              <a:t>29/01/2024</a:t>
            </a:fld>
            <a:endParaRPr lang="en-GB"/>
          </a:p>
        </p:txBody>
      </p:sp>
      <p:sp>
        <p:nvSpPr>
          <p:cNvPr id="8" name="Footer Placeholder 7">
            <a:extLst>
              <a:ext uri="{FF2B5EF4-FFF2-40B4-BE49-F238E27FC236}">
                <a16:creationId xmlns:a16="http://schemas.microsoft.com/office/drawing/2014/main" id="{D4B5DCE8-E3D6-49EE-8158-9925BDADBA2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2591BD7-DD33-4A3E-BAAA-22A66EC8E1B8}"/>
              </a:ext>
            </a:extLst>
          </p:cNvPr>
          <p:cNvSpPr>
            <a:spLocks noGrp="1"/>
          </p:cNvSpPr>
          <p:nvPr>
            <p:ph type="sldNum" sz="quarter" idx="12"/>
          </p:nvPr>
        </p:nvSpPr>
        <p:spPr/>
        <p:txBody>
          <a:bodyPr/>
          <a:lstStyle/>
          <a:p>
            <a:fld id="{A0BB1E48-C9C0-498B-B5B8-058B64D3DA05}" type="slidenum">
              <a:rPr lang="en-GB" smtClean="0"/>
              <a:t>‹#›</a:t>
            </a:fld>
            <a:endParaRPr lang="en-GB"/>
          </a:p>
        </p:txBody>
      </p:sp>
    </p:spTree>
    <p:extLst>
      <p:ext uri="{BB962C8B-B14F-4D97-AF65-F5344CB8AC3E}">
        <p14:creationId xmlns:p14="http://schemas.microsoft.com/office/powerpoint/2010/main" val="3077057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FE237-1ACC-4186-B093-229D5A46A4A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4ED9599-DD8E-4BFC-8C71-D4C08326A559}"/>
              </a:ext>
            </a:extLst>
          </p:cNvPr>
          <p:cNvSpPr>
            <a:spLocks noGrp="1"/>
          </p:cNvSpPr>
          <p:nvPr>
            <p:ph type="dt" sz="half" idx="10"/>
          </p:nvPr>
        </p:nvSpPr>
        <p:spPr/>
        <p:txBody>
          <a:bodyPr/>
          <a:lstStyle/>
          <a:p>
            <a:fld id="{9A28485E-B80D-4F3B-9E59-62D78CF01FC9}" type="datetimeFigureOut">
              <a:rPr lang="en-GB" smtClean="0"/>
              <a:t>29/01/2024</a:t>
            </a:fld>
            <a:endParaRPr lang="en-GB"/>
          </a:p>
        </p:txBody>
      </p:sp>
      <p:sp>
        <p:nvSpPr>
          <p:cNvPr id="4" name="Footer Placeholder 3">
            <a:extLst>
              <a:ext uri="{FF2B5EF4-FFF2-40B4-BE49-F238E27FC236}">
                <a16:creationId xmlns:a16="http://schemas.microsoft.com/office/drawing/2014/main" id="{5DD62382-78F7-48A2-958D-A1C66CE186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6F28E36-0726-4548-9672-E942AACF489C}"/>
              </a:ext>
            </a:extLst>
          </p:cNvPr>
          <p:cNvSpPr>
            <a:spLocks noGrp="1"/>
          </p:cNvSpPr>
          <p:nvPr>
            <p:ph type="sldNum" sz="quarter" idx="12"/>
          </p:nvPr>
        </p:nvSpPr>
        <p:spPr/>
        <p:txBody>
          <a:bodyPr/>
          <a:lstStyle/>
          <a:p>
            <a:fld id="{A0BB1E48-C9C0-498B-B5B8-058B64D3DA05}" type="slidenum">
              <a:rPr lang="en-GB" smtClean="0"/>
              <a:t>‹#›</a:t>
            </a:fld>
            <a:endParaRPr lang="en-GB"/>
          </a:p>
        </p:txBody>
      </p:sp>
    </p:spTree>
    <p:extLst>
      <p:ext uri="{BB962C8B-B14F-4D97-AF65-F5344CB8AC3E}">
        <p14:creationId xmlns:p14="http://schemas.microsoft.com/office/powerpoint/2010/main" val="473886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581016-D280-48C3-AB4C-26C047459770}"/>
              </a:ext>
            </a:extLst>
          </p:cNvPr>
          <p:cNvSpPr>
            <a:spLocks noGrp="1"/>
          </p:cNvSpPr>
          <p:nvPr>
            <p:ph type="dt" sz="half" idx="10"/>
          </p:nvPr>
        </p:nvSpPr>
        <p:spPr/>
        <p:txBody>
          <a:bodyPr/>
          <a:lstStyle/>
          <a:p>
            <a:fld id="{9A28485E-B80D-4F3B-9E59-62D78CF01FC9}" type="datetimeFigureOut">
              <a:rPr lang="en-GB" smtClean="0"/>
              <a:t>29/01/2024</a:t>
            </a:fld>
            <a:endParaRPr lang="en-GB"/>
          </a:p>
        </p:txBody>
      </p:sp>
      <p:sp>
        <p:nvSpPr>
          <p:cNvPr id="3" name="Footer Placeholder 2">
            <a:extLst>
              <a:ext uri="{FF2B5EF4-FFF2-40B4-BE49-F238E27FC236}">
                <a16:creationId xmlns:a16="http://schemas.microsoft.com/office/drawing/2014/main" id="{9A0EBAF2-C9A9-44DD-8D47-E9A0F8007E1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FD06D19-2E8C-4D61-BE4B-E3BBFE27A95C}"/>
              </a:ext>
            </a:extLst>
          </p:cNvPr>
          <p:cNvSpPr>
            <a:spLocks noGrp="1"/>
          </p:cNvSpPr>
          <p:nvPr>
            <p:ph type="sldNum" sz="quarter" idx="12"/>
          </p:nvPr>
        </p:nvSpPr>
        <p:spPr/>
        <p:txBody>
          <a:bodyPr/>
          <a:lstStyle/>
          <a:p>
            <a:fld id="{A0BB1E48-C9C0-498B-B5B8-058B64D3DA05}" type="slidenum">
              <a:rPr lang="en-GB" smtClean="0"/>
              <a:t>‹#›</a:t>
            </a:fld>
            <a:endParaRPr lang="en-GB"/>
          </a:p>
        </p:txBody>
      </p:sp>
    </p:spTree>
    <p:extLst>
      <p:ext uri="{BB962C8B-B14F-4D97-AF65-F5344CB8AC3E}">
        <p14:creationId xmlns:p14="http://schemas.microsoft.com/office/powerpoint/2010/main" val="1679946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E3375-5E18-4D25-B229-072802248D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43C3C50-6661-4BF8-9026-142DD0E03D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A7E89A3-E133-414C-B904-6BE9C3DE13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00F875-6824-4DE0-BA0C-7E61C2B13A12}"/>
              </a:ext>
            </a:extLst>
          </p:cNvPr>
          <p:cNvSpPr>
            <a:spLocks noGrp="1"/>
          </p:cNvSpPr>
          <p:nvPr>
            <p:ph type="dt" sz="half" idx="10"/>
          </p:nvPr>
        </p:nvSpPr>
        <p:spPr/>
        <p:txBody>
          <a:bodyPr/>
          <a:lstStyle/>
          <a:p>
            <a:fld id="{9A28485E-B80D-4F3B-9E59-62D78CF01FC9}" type="datetimeFigureOut">
              <a:rPr lang="en-GB" smtClean="0"/>
              <a:t>29/01/2024</a:t>
            </a:fld>
            <a:endParaRPr lang="en-GB"/>
          </a:p>
        </p:txBody>
      </p:sp>
      <p:sp>
        <p:nvSpPr>
          <p:cNvPr id="6" name="Footer Placeholder 5">
            <a:extLst>
              <a:ext uri="{FF2B5EF4-FFF2-40B4-BE49-F238E27FC236}">
                <a16:creationId xmlns:a16="http://schemas.microsoft.com/office/drawing/2014/main" id="{FD25C010-FCE5-4E3B-B594-13F4362646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2B635F-F0E0-4F19-8F35-1A23BFB370B6}"/>
              </a:ext>
            </a:extLst>
          </p:cNvPr>
          <p:cNvSpPr>
            <a:spLocks noGrp="1"/>
          </p:cNvSpPr>
          <p:nvPr>
            <p:ph type="sldNum" sz="quarter" idx="12"/>
          </p:nvPr>
        </p:nvSpPr>
        <p:spPr/>
        <p:txBody>
          <a:bodyPr/>
          <a:lstStyle/>
          <a:p>
            <a:fld id="{A0BB1E48-C9C0-498B-B5B8-058B64D3DA05}" type="slidenum">
              <a:rPr lang="en-GB" smtClean="0"/>
              <a:t>‹#›</a:t>
            </a:fld>
            <a:endParaRPr lang="en-GB"/>
          </a:p>
        </p:txBody>
      </p:sp>
    </p:spTree>
    <p:extLst>
      <p:ext uri="{BB962C8B-B14F-4D97-AF65-F5344CB8AC3E}">
        <p14:creationId xmlns:p14="http://schemas.microsoft.com/office/powerpoint/2010/main" val="1544498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B291B-08F9-4B04-8481-913D170F2C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6B0352B-4343-4CEB-AE9A-339BEB2146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430CAB9-1D56-4858-9084-204E34B9E8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0B7717-0857-4CF8-BC87-9F86D501B75D}"/>
              </a:ext>
            </a:extLst>
          </p:cNvPr>
          <p:cNvSpPr>
            <a:spLocks noGrp="1"/>
          </p:cNvSpPr>
          <p:nvPr>
            <p:ph type="dt" sz="half" idx="10"/>
          </p:nvPr>
        </p:nvSpPr>
        <p:spPr/>
        <p:txBody>
          <a:bodyPr/>
          <a:lstStyle/>
          <a:p>
            <a:fld id="{9A28485E-B80D-4F3B-9E59-62D78CF01FC9}" type="datetimeFigureOut">
              <a:rPr lang="en-GB" smtClean="0"/>
              <a:t>29/01/2024</a:t>
            </a:fld>
            <a:endParaRPr lang="en-GB"/>
          </a:p>
        </p:txBody>
      </p:sp>
      <p:sp>
        <p:nvSpPr>
          <p:cNvPr id="6" name="Footer Placeholder 5">
            <a:extLst>
              <a:ext uri="{FF2B5EF4-FFF2-40B4-BE49-F238E27FC236}">
                <a16:creationId xmlns:a16="http://schemas.microsoft.com/office/drawing/2014/main" id="{7604AC8F-5D4C-4608-AFFB-E106A133CF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0BD13C-0AFF-487C-879B-D9B1B46DB818}"/>
              </a:ext>
            </a:extLst>
          </p:cNvPr>
          <p:cNvSpPr>
            <a:spLocks noGrp="1"/>
          </p:cNvSpPr>
          <p:nvPr>
            <p:ph type="sldNum" sz="quarter" idx="12"/>
          </p:nvPr>
        </p:nvSpPr>
        <p:spPr/>
        <p:txBody>
          <a:bodyPr/>
          <a:lstStyle/>
          <a:p>
            <a:fld id="{A0BB1E48-C9C0-498B-B5B8-058B64D3DA05}" type="slidenum">
              <a:rPr lang="en-GB" smtClean="0"/>
              <a:t>‹#›</a:t>
            </a:fld>
            <a:endParaRPr lang="en-GB"/>
          </a:p>
        </p:txBody>
      </p:sp>
    </p:spTree>
    <p:extLst>
      <p:ext uri="{BB962C8B-B14F-4D97-AF65-F5344CB8AC3E}">
        <p14:creationId xmlns:p14="http://schemas.microsoft.com/office/powerpoint/2010/main" val="1696651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A80F61-9610-4E05-88B4-D2995CCA4D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7FBBAA-5DEA-4C1B-8455-4EC77CE0C0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31A34D-81AD-4724-AFCC-498E1FFDF5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28485E-B80D-4F3B-9E59-62D78CF01FC9}" type="datetimeFigureOut">
              <a:rPr lang="en-GB" smtClean="0"/>
              <a:t>29/01/2024</a:t>
            </a:fld>
            <a:endParaRPr lang="en-GB"/>
          </a:p>
        </p:txBody>
      </p:sp>
      <p:sp>
        <p:nvSpPr>
          <p:cNvPr id="5" name="Footer Placeholder 4">
            <a:extLst>
              <a:ext uri="{FF2B5EF4-FFF2-40B4-BE49-F238E27FC236}">
                <a16:creationId xmlns:a16="http://schemas.microsoft.com/office/drawing/2014/main" id="{BDECD322-3120-4E84-A7DE-DB06D131F0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F42C9C8-B379-41C3-813F-FC65255AF7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B1E48-C9C0-498B-B5B8-058B64D3DA05}" type="slidenum">
              <a:rPr lang="en-GB" smtClean="0"/>
              <a:t>‹#›</a:t>
            </a:fld>
            <a:endParaRPr lang="en-GB"/>
          </a:p>
        </p:txBody>
      </p:sp>
    </p:spTree>
    <p:extLst>
      <p:ext uri="{BB962C8B-B14F-4D97-AF65-F5344CB8AC3E}">
        <p14:creationId xmlns:p14="http://schemas.microsoft.com/office/powerpoint/2010/main" val="4044607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910FBC4F-605F-E949-B9D4-62D1E8631676}"/>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9902613" y="0"/>
            <a:ext cx="2289387" cy="1717040"/>
          </a:xfrm>
          <a:prstGeom prst="rect">
            <a:avLst/>
          </a:prstGeom>
        </p:spPr>
      </p:pic>
    </p:spTree>
    <p:extLst>
      <p:ext uri="{BB962C8B-B14F-4D97-AF65-F5344CB8AC3E}">
        <p14:creationId xmlns:p14="http://schemas.microsoft.com/office/powerpoint/2010/main" val="386429164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9" r:id="rId6"/>
    <p:sldLayoutId id="2147483670" r:id="rId7"/>
    <p:sldLayoutId id="214748367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95">
          <p15:clr>
            <a:srgbClr val="F26B43"/>
          </p15:clr>
        </p15:guide>
        <p15:guide id="4" pos="5465">
          <p15:clr>
            <a:srgbClr val="F26B43"/>
          </p15:clr>
        </p15:guide>
        <p15:guide id="5" orient="horz" pos="4042">
          <p15:clr>
            <a:srgbClr val="F26B43"/>
          </p15:clr>
        </p15:guide>
        <p15:guide id="6" orient="horz" pos="27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customXml" Target="../ink/ink2.xml"/><Relationship Id="rId5" Type="http://schemas.openxmlformats.org/officeDocument/2006/relationships/image" Target="../media/image26.png"/><Relationship Id="rId4" Type="http://schemas.openxmlformats.org/officeDocument/2006/relationships/customXml" Target="../ink/ink1.xml"/></Relationships>
</file>

<file path=ppt/slides/_rels/slide2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hyperlink" Target="about:blan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rectangular object with text&#10;&#10;Description automatically generated">
            <a:extLst>
              <a:ext uri="{FF2B5EF4-FFF2-40B4-BE49-F238E27FC236}">
                <a16:creationId xmlns:a16="http://schemas.microsoft.com/office/drawing/2014/main" id="{F3005D76-9FC2-DEE9-043F-A5A8A4E643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06" y="0"/>
            <a:ext cx="12419045" cy="6979298"/>
          </a:xfrm>
          <a:prstGeom prst="rect">
            <a:avLst/>
          </a:prstGeom>
        </p:spPr>
      </p:pic>
      <p:sp>
        <p:nvSpPr>
          <p:cNvPr id="2" name="Title 1">
            <a:extLst>
              <a:ext uri="{FF2B5EF4-FFF2-40B4-BE49-F238E27FC236}">
                <a16:creationId xmlns:a16="http://schemas.microsoft.com/office/drawing/2014/main" id="{45F387DE-12A4-49C9-BC6A-6EDF599FEF2A}"/>
              </a:ext>
            </a:extLst>
          </p:cNvPr>
          <p:cNvSpPr>
            <a:spLocks noGrp="1"/>
          </p:cNvSpPr>
          <p:nvPr>
            <p:ph type="ctrTitle"/>
          </p:nvPr>
        </p:nvSpPr>
        <p:spPr>
          <a:xfrm>
            <a:off x="534955" y="1308975"/>
            <a:ext cx="5007429" cy="2387600"/>
          </a:xfrm>
        </p:spPr>
        <p:txBody>
          <a:bodyPr>
            <a:normAutofit fontScale="90000"/>
          </a:bodyPr>
          <a:lstStyle/>
          <a:p>
            <a:r>
              <a:rPr lang="en-GB" sz="4400" b="1" dirty="0"/>
              <a:t>North Wales</a:t>
            </a:r>
            <a:r>
              <a:rPr lang="en-GB" b="1" dirty="0"/>
              <a:t> </a:t>
            </a:r>
            <a:br>
              <a:rPr lang="en-GB" b="1" dirty="0"/>
            </a:br>
            <a:r>
              <a:rPr lang="en-GB" sz="4000" b="1" dirty="0"/>
              <a:t>Positive Behavioural Support (PBS) Implementation Strategy</a:t>
            </a:r>
            <a:endParaRPr lang="en-GB" b="1" dirty="0"/>
          </a:p>
        </p:txBody>
      </p:sp>
      <p:sp>
        <p:nvSpPr>
          <p:cNvPr id="3" name="Subtitle 2">
            <a:extLst>
              <a:ext uri="{FF2B5EF4-FFF2-40B4-BE49-F238E27FC236}">
                <a16:creationId xmlns:a16="http://schemas.microsoft.com/office/drawing/2014/main" id="{0D42A91D-E67F-4B7D-BEDB-E1876518B3B3}"/>
              </a:ext>
            </a:extLst>
          </p:cNvPr>
          <p:cNvSpPr>
            <a:spLocks noGrp="1"/>
          </p:cNvSpPr>
          <p:nvPr>
            <p:ph type="subTitle" idx="1"/>
          </p:nvPr>
        </p:nvSpPr>
        <p:spPr>
          <a:xfrm>
            <a:off x="1524000" y="4122804"/>
            <a:ext cx="9144000" cy="2735195"/>
          </a:xfrm>
        </p:spPr>
        <p:txBody>
          <a:bodyPr>
            <a:normAutofit fontScale="47500" lnSpcReduction="20000"/>
          </a:bodyPr>
          <a:lstStyle/>
          <a:p>
            <a:r>
              <a:rPr lang="en-GB" sz="7000" b="1" dirty="0"/>
              <a:t>Jonathan Crabb</a:t>
            </a:r>
          </a:p>
          <a:p>
            <a:r>
              <a:rPr lang="en-GB" sz="3800" dirty="0"/>
              <a:t>North Wales PBS Specialist Lead / </a:t>
            </a:r>
            <a:r>
              <a:rPr lang="cy" sz="4000" b="0" i="0" strike="noStrike" cap="none" spc="0" baseline="0" dirty="0">
                <a:solidFill>
                  <a:srgbClr val="000000"/>
                </a:solidFill>
                <a:effectLst/>
                <a:latin typeface="Calibri"/>
                <a:ea typeface="Calibri"/>
                <a:cs typeface="Calibri"/>
              </a:rPr>
              <a:t>Arweinydd Arbenigol CYC Gogledd Cymru  </a:t>
            </a:r>
          </a:p>
          <a:p>
            <a:endParaRPr lang="en-GB" sz="3800" dirty="0"/>
          </a:p>
          <a:p>
            <a:r>
              <a:rPr lang="en-GB" sz="5100" dirty="0"/>
              <a:t>North Wales Together / </a:t>
            </a:r>
            <a:r>
              <a:rPr lang="cy" sz="5100" b="0" i="0" strike="noStrike" cap="none" spc="0" baseline="0" dirty="0">
                <a:solidFill>
                  <a:srgbClr val="000000"/>
                </a:solidFill>
                <a:effectLst/>
                <a:latin typeface="Calibri"/>
                <a:ea typeface="Calibri"/>
                <a:cs typeface="Calibri"/>
              </a:rPr>
              <a:t>Gogledd Cymru Gyda’n Gilydd</a:t>
            </a:r>
          </a:p>
          <a:p>
            <a:endParaRPr lang="en-GB" sz="3800" dirty="0"/>
          </a:p>
          <a:p>
            <a:r>
              <a:rPr lang="en-GB" sz="2900" dirty="0"/>
              <a:t>Inaugural North Wales CoP / </a:t>
            </a:r>
            <a:r>
              <a:rPr lang="cy" sz="2900" b="0" i="0" strike="noStrike" cap="none" spc="0" baseline="0" dirty="0">
                <a:solidFill>
                  <a:srgbClr val="000000"/>
                </a:solidFill>
                <a:effectLst/>
                <a:latin typeface="Calibri"/>
                <a:ea typeface="Calibri"/>
                <a:cs typeface="Calibri"/>
              </a:rPr>
              <a:t>Cymuned Ymarfer Gogledd Cymru Agoriadol</a:t>
            </a:r>
          </a:p>
          <a:p>
            <a:endParaRPr lang="en-GB" dirty="0"/>
          </a:p>
          <a:p>
            <a:r>
              <a:rPr lang="en-GB" sz="2900" dirty="0"/>
              <a:t>January 31</a:t>
            </a:r>
            <a:r>
              <a:rPr lang="en-GB" sz="2900" baseline="30000" dirty="0"/>
              <a:t>st</a:t>
            </a:r>
            <a:r>
              <a:rPr lang="en-GB" sz="2900" dirty="0"/>
              <a:t> 2024 / </a:t>
            </a:r>
            <a:r>
              <a:rPr lang="cy" sz="2900" b="0" i="0" strike="noStrike" cap="none" spc="0" baseline="0" dirty="0">
                <a:solidFill>
                  <a:srgbClr val="000000"/>
                </a:solidFill>
                <a:effectLst/>
                <a:latin typeface="Calibri"/>
                <a:ea typeface="Calibri"/>
                <a:cs typeface="Calibri"/>
              </a:rPr>
              <a:t>31 Ionawr 2024</a:t>
            </a:r>
          </a:p>
          <a:p>
            <a:endParaRPr lang="en-GB" dirty="0"/>
          </a:p>
          <a:p>
            <a:endParaRPr lang="en-GB" dirty="0"/>
          </a:p>
        </p:txBody>
      </p:sp>
      <p:sp>
        <p:nvSpPr>
          <p:cNvPr id="7" name="Title 1">
            <a:extLst>
              <a:ext uri="{FF2B5EF4-FFF2-40B4-BE49-F238E27FC236}">
                <a16:creationId xmlns:a16="http://schemas.microsoft.com/office/drawing/2014/main" id="{C0F2BAB9-9558-8878-D535-9856A7AFD144}"/>
              </a:ext>
            </a:extLst>
          </p:cNvPr>
          <p:cNvSpPr txBox="1">
            <a:spLocks/>
          </p:cNvSpPr>
          <p:nvPr/>
        </p:nvSpPr>
        <p:spPr>
          <a:xfrm>
            <a:off x="5977631" y="1308975"/>
            <a:ext cx="4867922" cy="2387600"/>
          </a:xfrm>
          <a:prstGeom prst="rect">
            <a:avLst/>
          </a:prstGeom>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cy" sz="5400" b="1" dirty="0">
                <a:solidFill>
                  <a:srgbClr val="7030A0"/>
                </a:solidFill>
                <a:latin typeface="Calibri Light"/>
                <a:ea typeface="Calibri Light"/>
                <a:cs typeface="Calibri Light"/>
              </a:rPr>
              <a:t>Strategaeth Gweithredu Cefnogaeth Ymddygiad Cadarnhaol (CYC) Gogledd Cymru</a:t>
            </a:r>
          </a:p>
        </p:txBody>
      </p:sp>
    </p:spTree>
    <p:extLst>
      <p:ext uri="{BB962C8B-B14F-4D97-AF65-F5344CB8AC3E}">
        <p14:creationId xmlns:p14="http://schemas.microsoft.com/office/powerpoint/2010/main" val="3508086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background with colorful lines&#10;&#10;Description automatically generated">
            <a:extLst>
              <a:ext uri="{FF2B5EF4-FFF2-40B4-BE49-F238E27FC236}">
                <a16:creationId xmlns:a16="http://schemas.microsoft.com/office/drawing/2014/main" id="{4B0D27F8-1E6B-545F-12C8-394598FC70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08" y="0"/>
            <a:ext cx="12288415" cy="6858000"/>
          </a:xfrm>
          <a:prstGeom prst="rect">
            <a:avLst/>
          </a:prstGeom>
        </p:spPr>
      </p:pic>
      <p:sp>
        <p:nvSpPr>
          <p:cNvPr id="3" name="TextBox 2">
            <a:extLst>
              <a:ext uri="{FF2B5EF4-FFF2-40B4-BE49-F238E27FC236}">
                <a16:creationId xmlns:a16="http://schemas.microsoft.com/office/drawing/2014/main" id="{D4751C9B-A07A-CC3B-0BE5-CE7A4A88E39B}"/>
              </a:ext>
            </a:extLst>
          </p:cNvPr>
          <p:cNvSpPr txBox="1"/>
          <p:nvPr/>
        </p:nvSpPr>
        <p:spPr>
          <a:xfrm>
            <a:off x="448597" y="2616691"/>
            <a:ext cx="5057292" cy="409342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To articulate a vision of how we can increase the prevalence and enhance the quality of PBS within North Wales.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To establish how we can gain maximum impact, from within the scope of the budget, timescale and our capacity.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To provide support to implement this vision</a:t>
            </a:r>
          </a:p>
        </p:txBody>
      </p:sp>
      <p:sp>
        <p:nvSpPr>
          <p:cNvPr id="4" name="Title 1">
            <a:extLst>
              <a:ext uri="{FF2B5EF4-FFF2-40B4-BE49-F238E27FC236}">
                <a16:creationId xmlns:a16="http://schemas.microsoft.com/office/drawing/2014/main" id="{72DEF115-9E63-7B7E-12D5-32526DDF5B19}"/>
              </a:ext>
            </a:extLst>
          </p:cNvPr>
          <p:cNvSpPr txBox="1">
            <a:spLocks/>
          </p:cNvSpPr>
          <p:nvPr/>
        </p:nvSpPr>
        <p:spPr>
          <a:xfrm>
            <a:off x="744894" y="40244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y" sz="4000" b="1" i="0" strike="noStrike" cap="none" spc="0" baseline="0" dirty="0">
                <a:solidFill>
                  <a:srgbClr val="7030A0"/>
                </a:solidFill>
                <a:effectLst/>
                <a:latin typeface="+mn-lt"/>
                <a:ea typeface="Calibri Light"/>
                <a:cs typeface="Calibri Light"/>
              </a:rPr>
              <a:t>Swyddogaeth y grŵp</a:t>
            </a:r>
          </a:p>
          <a:p>
            <a:r>
              <a:rPr lang="en-GB" sz="4000" b="1" dirty="0">
                <a:latin typeface="+mn-lt"/>
              </a:rPr>
              <a:t>Role of group</a:t>
            </a:r>
          </a:p>
        </p:txBody>
      </p:sp>
      <p:sp>
        <p:nvSpPr>
          <p:cNvPr id="8" name="TextBox 7">
            <a:extLst>
              <a:ext uri="{FF2B5EF4-FFF2-40B4-BE49-F238E27FC236}">
                <a16:creationId xmlns:a16="http://schemas.microsoft.com/office/drawing/2014/main" id="{71A26493-38D5-46EE-F5A4-8EACDE0B71CC}"/>
              </a:ext>
            </a:extLst>
          </p:cNvPr>
          <p:cNvSpPr txBox="1"/>
          <p:nvPr/>
        </p:nvSpPr>
        <p:spPr>
          <a:xfrm>
            <a:off x="6002694" y="2616691"/>
            <a:ext cx="5366142" cy="3970318"/>
          </a:xfrm>
          <a:prstGeom prst="rect">
            <a:avLst/>
          </a:prstGeom>
          <a:noFill/>
        </p:spPr>
        <p:txBody>
          <a:bodyPr wrap="square">
            <a:spAutoFit/>
          </a:bodyPr>
          <a:lstStyle/>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cy" sz="2800" b="0" i="0" strike="noStrike" cap="none" spc="0" baseline="0" dirty="0">
                <a:solidFill>
                  <a:srgbClr val="000000"/>
                </a:solidFill>
                <a:effectLst/>
                <a:latin typeface="Calibri"/>
                <a:ea typeface="Calibri"/>
                <a:cs typeface="Calibri"/>
              </a:rPr>
              <a:t>I greu gweledigaeth o sut y gallwn gynyddu cyffredinolrwydd a gwella ansawdd CYC yng Ngogledd Cymru.</a:t>
            </a:r>
          </a:p>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cy" sz="2800" b="0" i="0" strike="noStrike" cap="none" spc="0" baseline="0" dirty="0">
                <a:solidFill>
                  <a:srgbClr val="000000"/>
                </a:solidFill>
                <a:effectLst/>
                <a:latin typeface="Calibri"/>
                <a:ea typeface="Calibri"/>
                <a:cs typeface="Calibri"/>
              </a:rPr>
              <a:t>I sefydlu sut y gallwn gael yr effaith fwyaf, o fewn cwmpas y gyllideb, amserlen a’n gallu.</a:t>
            </a:r>
          </a:p>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cy" sz="2800" b="0" i="0" strike="noStrike" cap="none" spc="0" baseline="0" dirty="0">
                <a:solidFill>
                  <a:srgbClr val="000000"/>
                </a:solidFill>
                <a:effectLst/>
                <a:latin typeface="Calibri"/>
                <a:ea typeface="Calibri"/>
                <a:cs typeface="Calibri"/>
              </a:rPr>
              <a:t>I ddarparu cefnogaeth i weithredu’r weledigaeth hon</a:t>
            </a:r>
          </a:p>
        </p:txBody>
      </p:sp>
      <p:pic>
        <p:nvPicPr>
          <p:cNvPr id="2" name="Picture 1">
            <a:extLst>
              <a:ext uri="{FF2B5EF4-FFF2-40B4-BE49-F238E27FC236}">
                <a16:creationId xmlns:a16="http://schemas.microsoft.com/office/drawing/2014/main" id="{247B1C47-743A-B395-7F76-768A3185A4F8}"/>
              </a:ext>
            </a:extLst>
          </p:cNvPr>
          <p:cNvPicPr>
            <a:picLocks noChangeAspect="1"/>
          </p:cNvPicPr>
          <p:nvPr/>
        </p:nvPicPr>
        <p:blipFill>
          <a:blip r:embed="rId3"/>
          <a:stretch>
            <a:fillRect/>
          </a:stretch>
        </p:blipFill>
        <p:spPr>
          <a:xfrm>
            <a:off x="5575627" y="1"/>
            <a:ext cx="3500279" cy="2626942"/>
          </a:xfrm>
          <a:prstGeom prst="rect">
            <a:avLst/>
          </a:prstGeom>
        </p:spPr>
      </p:pic>
    </p:spTree>
    <p:extLst>
      <p:ext uri="{BB962C8B-B14F-4D97-AF65-F5344CB8AC3E}">
        <p14:creationId xmlns:p14="http://schemas.microsoft.com/office/powerpoint/2010/main" val="1428011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white background with colorful lines&#10;&#10;Description automatically generated">
            <a:extLst>
              <a:ext uri="{FF2B5EF4-FFF2-40B4-BE49-F238E27FC236}">
                <a16:creationId xmlns:a16="http://schemas.microsoft.com/office/drawing/2014/main" id="{D042C1F4-255F-F3DF-B7AD-59AC7BF698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99A9085-7D04-4468-B849-67FDEAEC2310}"/>
              </a:ext>
            </a:extLst>
          </p:cNvPr>
          <p:cNvSpPr>
            <a:spLocks noGrp="1"/>
          </p:cNvSpPr>
          <p:nvPr>
            <p:ph type="title"/>
          </p:nvPr>
        </p:nvSpPr>
        <p:spPr>
          <a:xfrm>
            <a:off x="779675" y="193576"/>
            <a:ext cx="10515600" cy="1325563"/>
          </a:xfrm>
        </p:spPr>
        <p:txBody>
          <a:bodyPr>
            <a:normAutofit/>
          </a:bodyPr>
          <a:lstStyle/>
          <a:p>
            <a:r>
              <a:rPr lang="cy" sz="3600" b="1" i="0" strike="noStrike" cap="none" spc="0" baseline="0" dirty="0">
                <a:solidFill>
                  <a:srgbClr val="7030A0"/>
                </a:solidFill>
                <a:effectLst/>
                <a:latin typeface="Calibri Light"/>
                <a:ea typeface="Calibri Light"/>
                <a:cs typeface="Calibri Light"/>
              </a:rPr>
              <a:t>Gweithio mewn Partneriaeth</a:t>
            </a:r>
            <a:br>
              <a:rPr lang="cy" sz="3600" b="1" i="0" strike="noStrike" cap="none" spc="0" baseline="0" dirty="0">
                <a:solidFill>
                  <a:srgbClr val="000000"/>
                </a:solidFill>
                <a:effectLst/>
                <a:latin typeface="Calibri Light"/>
                <a:ea typeface="Calibri Light"/>
                <a:cs typeface="Calibri Light"/>
              </a:rPr>
            </a:br>
            <a:r>
              <a:rPr lang="en-GB" sz="3600" b="1" dirty="0"/>
              <a:t>Partnership Working</a:t>
            </a:r>
          </a:p>
        </p:txBody>
      </p:sp>
      <p:sp>
        <p:nvSpPr>
          <p:cNvPr id="3" name="Rectangle 2">
            <a:extLst>
              <a:ext uri="{FF2B5EF4-FFF2-40B4-BE49-F238E27FC236}">
                <a16:creationId xmlns:a16="http://schemas.microsoft.com/office/drawing/2014/main" id="{4CF2E1F7-7D6B-4F63-BBD8-EBA306204078}"/>
              </a:ext>
            </a:extLst>
          </p:cNvPr>
          <p:cNvSpPr/>
          <p:nvPr/>
        </p:nvSpPr>
        <p:spPr>
          <a:xfrm>
            <a:off x="838200" y="1791093"/>
            <a:ext cx="10398551" cy="452486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dirty="0"/>
          </a:p>
        </p:txBody>
      </p:sp>
      <p:graphicFrame>
        <p:nvGraphicFramePr>
          <p:cNvPr id="13" name="TextBox 3">
            <a:extLst>
              <a:ext uri="{FF2B5EF4-FFF2-40B4-BE49-F238E27FC236}">
                <a16:creationId xmlns:a16="http://schemas.microsoft.com/office/drawing/2014/main" id="{ECA68C57-04F3-852D-8FFD-EB80C976EF6F}"/>
              </a:ext>
            </a:extLst>
          </p:cNvPr>
          <p:cNvGraphicFramePr/>
          <p:nvPr>
            <p:extLst>
              <p:ext uri="{D42A27DB-BD31-4B8C-83A1-F6EECF244321}">
                <p14:modId xmlns:p14="http://schemas.microsoft.com/office/powerpoint/2010/main" val="1243635674"/>
              </p:ext>
            </p:extLst>
          </p:nvPr>
        </p:nvGraphicFramePr>
        <p:xfrm>
          <a:off x="419101" y="1367593"/>
          <a:ext cx="5450658" cy="5016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TextBox 3">
            <a:extLst>
              <a:ext uri="{FF2B5EF4-FFF2-40B4-BE49-F238E27FC236}">
                <a16:creationId xmlns:a16="http://schemas.microsoft.com/office/drawing/2014/main" id="{E1161916-A600-457F-2CA7-9D8C0F434EC1}"/>
              </a:ext>
            </a:extLst>
          </p:cNvPr>
          <p:cNvGraphicFramePr/>
          <p:nvPr>
            <p:extLst>
              <p:ext uri="{D42A27DB-BD31-4B8C-83A1-F6EECF244321}">
                <p14:modId xmlns:p14="http://schemas.microsoft.com/office/powerpoint/2010/main" val="3573358539"/>
              </p:ext>
            </p:extLst>
          </p:nvPr>
        </p:nvGraphicFramePr>
        <p:xfrm>
          <a:off x="6096000" y="1367593"/>
          <a:ext cx="5450658" cy="50167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30400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A9085-7D04-4468-B849-67FDEAEC2310}"/>
              </a:ext>
            </a:extLst>
          </p:cNvPr>
          <p:cNvSpPr>
            <a:spLocks noGrp="1"/>
          </p:cNvSpPr>
          <p:nvPr>
            <p:ph type="title"/>
          </p:nvPr>
        </p:nvSpPr>
        <p:spPr/>
        <p:txBody>
          <a:bodyPr/>
          <a:lstStyle/>
          <a:p>
            <a:r>
              <a:rPr lang="en-GB" dirty="0"/>
              <a:t>Method</a:t>
            </a:r>
          </a:p>
        </p:txBody>
      </p:sp>
      <p:pic>
        <p:nvPicPr>
          <p:cNvPr id="7" name="Picture 6" descr="A white background with colorful lines&#10;&#10;Description automatically generated">
            <a:extLst>
              <a:ext uri="{FF2B5EF4-FFF2-40B4-BE49-F238E27FC236}">
                <a16:creationId xmlns:a16="http://schemas.microsoft.com/office/drawing/2014/main" id="{42B1205E-2B05-DC25-ED49-8F0CB38797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3" name="Rectangle 2">
            <a:extLst>
              <a:ext uri="{FF2B5EF4-FFF2-40B4-BE49-F238E27FC236}">
                <a16:creationId xmlns:a16="http://schemas.microsoft.com/office/drawing/2014/main" id="{4CF2E1F7-7D6B-4F63-BBD8-EBA306204078}"/>
              </a:ext>
            </a:extLst>
          </p:cNvPr>
          <p:cNvSpPr/>
          <p:nvPr/>
        </p:nvSpPr>
        <p:spPr>
          <a:xfrm>
            <a:off x="838200" y="1791093"/>
            <a:ext cx="10398551" cy="452486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dirty="0"/>
          </a:p>
        </p:txBody>
      </p:sp>
      <p:sp>
        <p:nvSpPr>
          <p:cNvPr id="4" name="TextBox 3">
            <a:extLst>
              <a:ext uri="{FF2B5EF4-FFF2-40B4-BE49-F238E27FC236}">
                <a16:creationId xmlns:a16="http://schemas.microsoft.com/office/drawing/2014/main" id="{054A85D9-DC55-48E4-921F-22F0702B3F6D}"/>
              </a:ext>
            </a:extLst>
          </p:cNvPr>
          <p:cNvSpPr txBox="1"/>
          <p:nvPr/>
        </p:nvSpPr>
        <p:spPr>
          <a:xfrm>
            <a:off x="721151" y="2062664"/>
            <a:ext cx="4429347" cy="4524315"/>
          </a:xfrm>
          <a:prstGeom prst="rect">
            <a:avLst/>
          </a:prstGeom>
          <a:noFill/>
        </p:spPr>
        <p:txBody>
          <a:bodyPr wrap="square" rtlCol="0">
            <a:spAutoFit/>
          </a:bodyPr>
          <a:lstStyle/>
          <a:p>
            <a:pPr marL="285750" indent="-285750">
              <a:buFont typeface="Arial" panose="020B0604020202020204" pitchFamily="34" charset="0"/>
              <a:buChar char="•"/>
            </a:pPr>
            <a:r>
              <a:rPr lang="en-GB" sz="3200" dirty="0"/>
              <a:t>Individuals diagnosed with learning disabilities in North Wales </a:t>
            </a:r>
          </a:p>
          <a:p>
            <a:pPr marL="285750" indent="-285750">
              <a:buFont typeface="Arial" panose="020B0604020202020204" pitchFamily="34" charset="0"/>
              <a:buChar char="•"/>
            </a:pPr>
            <a:r>
              <a:rPr lang="en-GB" sz="3200" dirty="0"/>
              <a:t>Focus mainly on implementation with adults then progress with increasing focus on children in year two </a:t>
            </a:r>
          </a:p>
        </p:txBody>
      </p:sp>
      <p:sp>
        <p:nvSpPr>
          <p:cNvPr id="5" name="Title 1">
            <a:extLst>
              <a:ext uri="{FF2B5EF4-FFF2-40B4-BE49-F238E27FC236}">
                <a16:creationId xmlns:a16="http://schemas.microsoft.com/office/drawing/2014/main" id="{72C1271D-D41A-4E8E-87FA-DBEE271C2CF3}"/>
              </a:ext>
            </a:extLst>
          </p:cNvPr>
          <p:cNvSpPr txBox="1">
            <a:spLocks/>
          </p:cNvSpPr>
          <p:nvPr/>
        </p:nvSpPr>
        <p:spPr>
          <a:xfrm>
            <a:off x="721151" y="500136"/>
            <a:ext cx="10515600" cy="1325563"/>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solidFill>
                <a:srgbClr val="7030A0"/>
              </a:solidFill>
              <a:latin typeface="+mn-lt"/>
            </a:endParaRPr>
          </a:p>
          <a:p>
            <a:r>
              <a:rPr lang="cy" sz="5700" b="1" i="0" strike="noStrike" cap="none" spc="0" baseline="0" dirty="0">
                <a:solidFill>
                  <a:srgbClr val="7030A0"/>
                </a:solidFill>
                <a:effectLst/>
                <a:latin typeface="+mn-lt"/>
                <a:ea typeface="Calibri Light"/>
                <a:cs typeface="Calibri Light"/>
              </a:rPr>
              <a:t>Diffinio’r grŵp targed yn weithredol </a:t>
            </a:r>
          </a:p>
          <a:p>
            <a:r>
              <a:rPr lang="en-GB" sz="5700" b="1" dirty="0">
                <a:latin typeface="+mn-lt"/>
              </a:rPr>
              <a:t>Operationally define target group:</a:t>
            </a:r>
          </a:p>
          <a:p>
            <a:endParaRPr lang="en-GB" dirty="0"/>
          </a:p>
        </p:txBody>
      </p:sp>
      <p:sp>
        <p:nvSpPr>
          <p:cNvPr id="8" name="TextBox 7">
            <a:extLst>
              <a:ext uri="{FF2B5EF4-FFF2-40B4-BE49-F238E27FC236}">
                <a16:creationId xmlns:a16="http://schemas.microsoft.com/office/drawing/2014/main" id="{A8EADF46-AE6A-B68A-C3CC-6516849B6AD5}"/>
              </a:ext>
            </a:extLst>
          </p:cNvPr>
          <p:cNvSpPr txBox="1"/>
          <p:nvPr/>
        </p:nvSpPr>
        <p:spPr>
          <a:xfrm>
            <a:off x="5837139" y="2037589"/>
            <a:ext cx="5666228" cy="4031873"/>
          </a:xfrm>
          <a:prstGeom prst="rect">
            <a:avLst/>
          </a:prstGeom>
          <a:noFill/>
        </p:spPr>
        <p:txBody>
          <a:bodyPr wrap="square" rtlCol="0">
            <a:spAutoFit/>
          </a:bodyPr>
          <a:lstStyle/>
          <a:p>
            <a:pPr marL="285750" indent="-285750">
              <a:buFont typeface="Arial" panose="020B0604020202020204" pitchFamily="34" charset="0"/>
              <a:buChar char="•"/>
            </a:pPr>
            <a:r>
              <a:rPr lang="cy" sz="3200" b="0" i="0" strike="noStrike" cap="none" spc="0" baseline="0" dirty="0">
                <a:solidFill>
                  <a:srgbClr val="000000"/>
                </a:solidFill>
                <a:effectLst/>
                <a:latin typeface="Calibri"/>
                <a:ea typeface="Calibri"/>
                <a:cs typeface="Calibri"/>
              </a:rPr>
              <a:t>Unigolion sydd â diagnosis o anableddau dysgu yng Ngogledd Cymru </a:t>
            </a:r>
          </a:p>
          <a:p>
            <a:pPr marL="285750" indent="-285750">
              <a:buFont typeface="Arial" panose="020B0604020202020204" pitchFamily="34" charset="0"/>
              <a:buChar char="•"/>
            </a:pPr>
            <a:r>
              <a:rPr lang="cy" sz="3200" b="0" i="0" strike="noStrike" cap="none" spc="0" baseline="0" dirty="0">
                <a:solidFill>
                  <a:srgbClr val="000000"/>
                </a:solidFill>
                <a:effectLst/>
                <a:latin typeface="Calibri"/>
                <a:ea typeface="Calibri"/>
                <a:cs typeface="Calibri"/>
              </a:rPr>
              <a:t>Canolbwyntio’n bennaf ar weithredu gydag oedolion yna symud i ganolbwyntio’n gynyddol ar blant ym mlwyddyn 2 </a:t>
            </a:r>
          </a:p>
        </p:txBody>
      </p:sp>
      <p:pic>
        <p:nvPicPr>
          <p:cNvPr id="6" name="Picture 5">
            <a:extLst>
              <a:ext uri="{FF2B5EF4-FFF2-40B4-BE49-F238E27FC236}">
                <a16:creationId xmlns:a16="http://schemas.microsoft.com/office/drawing/2014/main" id="{81C55019-ADB9-4165-EA69-FF2D11C4946B}"/>
              </a:ext>
            </a:extLst>
          </p:cNvPr>
          <p:cNvPicPr>
            <a:picLocks noChangeAspect="1"/>
          </p:cNvPicPr>
          <p:nvPr/>
        </p:nvPicPr>
        <p:blipFill>
          <a:blip r:embed="rId3"/>
          <a:stretch>
            <a:fillRect/>
          </a:stretch>
        </p:blipFill>
        <p:spPr>
          <a:xfrm>
            <a:off x="8667346" y="1"/>
            <a:ext cx="3524654" cy="2148310"/>
          </a:xfrm>
          <a:prstGeom prst="rect">
            <a:avLst/>
          </a:prstGeom>
        </p:spPr>
      </p:pic>
    </p:spTree>
    <p:extLst>
      <p:ext uri="{BB962C8B-B14F-4D97-AF65-F5344CB8AC3E}">
        <p14:creationId xmlns:p14="http://schemas.microsoft.com/office/powerpoint/2010/main" val="615369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background with colorful lines&#10;&#10;Description automatically generated">
            <a:extLst>
              <a:ext uri="{FF2B5EF4-FFF2-40B4-BE49-F238E27FC236}">
                <a16:creationId xmlns:a16="http://schemas.microsoft.com/office/drawing/2014/main" id="{BB216022-5C6A-5CDE-9128-6988B1751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E99A9085-7D04-4468-B849-67FDEAEC2310}"/>
              </a:ext>
            </a:extLst>
          </p:cNvPr>
          <p:cNvSpPr>
            <a:spLocks noGrp="1"/>
          </p:cNvSpPr>
          <p:nvPr>
            <p:ph type="title"/>
          </p:nvPr>
        </p:nvSpPr>
        <p:spPr>
          <a:xfrm>
            <a:off x="689579" y="145090"/>
            <a:ext cx="10515600" cy="793901"/>
          </a:xfrm>
        </p:spPr>
        <p:txBody>
          <a:bodyPr>
            <a:normAutofit/>
          </a:bodyPr>
          <a:lstStyle/>
          <a:p>
            <a:r>
              <a:rPr lang="cy" sz="3200" b="1" i="0" strike="noStrike" cap="none" spc="0" baseline="0" dirty="0">
                <a:solidFill>
                  <a:srgbClr val="7030A0"/>
                </a:solidFill>
                <a:effectLst/>
                <a:latin typeface="+mn-lt"/>
                <a:ea typeface="Calibri Light"/>
                <a:cs typeface="Calibri Light"/>
              </a:rPr>
              <a:t>Dull</a:t>
            </a:r>
            <a:r>
              <a:rPr lang="cy" sz="3200" b="1" i="0" strike="noStrike" cap="none" spc="0" baseline="0" dirty="0">
                <a:solidFill>
                  <a:srgbClr val="000000"/>
                </a:solidFill>
                <a:effectLst/>
                <a:latin typeface="+mn-lt"/>
                <a:ea typeface="Calibri Light"/>
                <a:cs typeface="Calibri Light"/>
              </a:rPr>
              <a:t> / </a:t>
            </a:r>
            <a:r>
              <a:rPr lang="en-GB" sz="3200" b="1" dirty="0">
                <a:latin typeface="+mn-lt"/>
              </a:rPr>
              <a:t>Method</a:t>
            </a:r>
          </a:p>
        </p:txBody>
      </p:sp>
      <p:sp>
        <p:nvSpPr>
          <p:cNvPr id="3" name="Rectangle 2">
            <a:extLst>
              <a:ext uri="{FF2B5EF4-FFF2-40B4-BE49-F238E27FC236}">
                <a16:creationId xmlns:a16="http://schemas.microsoft.com/office/drawing/2014/main" id="{4CF2E1F7-7D6B-4F63-BBD8-EBA306204078}"/>
              </a:ext>
            </a:extLst>
          </p:cNvPr>
          <p:cNvSpPr/>
          <p:nvPr/>
        </p:nvSpPr>
        <p:spPr>
          <a:xfrm>
            <a:off x="838200" y="1791093"/>
            <a:ext cx="10398551" cy="452486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dirty="0"/>
          </a:p>
        </p:txBody>
      </p:sp>
      <p:sp>
        <p:nvSpPr>
          <p:cNvPr id="4" name="TextBox 3">
            <a:extLst>
              <a:ext uri="{FF2B5EF4-FFF2-40B4-BE49-F238E27FC236}">
                <a16:creationId xmlns:a16="http://schemas.microsoft.com/office/drawing/2014/main" id="{054A85D9-DC55-48E4-921F-22F0702B3F6D}"/>
              </a:ext>
            </a:extLst>
          </p:cNvPr>
          <p:cNvSpPr txBox="1"/>
          <p:nvPr/>
        </p:nvSpPr>
        <p:spPr>
          <a:xfrm>
            <a:off x="344669" y="2161340"/>
            <a:ext cx="5287313" cy="4801314"/>
          </a:xfrm>
          <a:prstGeom prst="rect">
            <a:avLst/>
          </a:prstGeom>
          <a:noFill/>
        </p:spPr>
        <p:txBody>
          <a:bodyPr wrap="square" rtlCol="0">
            <a:spAutoFit/>
          </a:bodyPr>
          <a:lstStyle/>
          <a:p>
            <a:pPr marL="285750" indent="-285750">
              <a:buFont typeface="Arial" panose="020B0604020202020204" pitchFamily="34" charset="0"/>
              <a:buChar char="•"/>
            </a:pPr>
            <a:r>
              <a:rPr lang="en-GB" sz="2200" dirty="0"/>
              <a:t>Undertake simple benchmarking exercise through questionnaire to explore how many providers are using PBS, with what level of staff training</a:t>
            </a:r>
          </a:p>
          <a:p>
            <a:pPr marL="285750" indent="-285750">
              <a:buFont typeface="Arial" panose="020B0604020202020204" pitchFamily="34" charset="0"/>
              <a:buChar char="•"/>
            </a:pPr>
            <a:r>
              <a:rPr lang="en-GB" sz="2200" dirty="0"/>
              <a:t>Repeat measure annually to explore difference</a:t>
            </a:r>
          </a:p>
          <a:p>
            <a:pPr marL="285750" indent="-285750">
              <a:buFont typeface="Arial" panose="020B0604020202020204" pitchFamily="34" charset="0"/>
              <a:buChar char="•"/>
            </a:pPr>
            <a:r>
              <a:rPr lang="en-GB" sz="2200" dirty="0"/>
              <a:t>Please complete the survey here:</a:t>
            </a:r>
          </a:p>
          <a:p>
            <a:pPr marL="285750" indent="-285750">
              <a:buFont typeface="Arial" panose="020B0604020202020204" pitchFamily="34" charset="0"/>
              <a:buChar char="•"/>
            </a:pPr>
            <a:r>
              <a:rPr lang="en-GB" sz="2200" dirty="0"/>
              <a:t>English version of the survey: </a:t>
            </a:r>
            <a:r>
              <a:rPr lang="en-GB" sz="2200" dirty="0">
                <a:hlinkClick r:id="rId3"/>
              </a:rPr>
              <a:t>https://www.surveymonkey.co.uk/r/PBSenglish</a:t>
            </a:r>
            <a:endParaRPr lang="en-GB" sz="2200" dirty="0"/>
          </a:p>
          <a:p>
            <a:pPr marL="285750" indent="-285750">
              <a:buFont typeface="Arial" panose="020B0604020202020204" pitchFamily="34" charset="0"/>
              <a:buChar char="•"/>
            </a:pPr>
            <a:r>
              <a:rPr lang="en-GB" sz="2200" dirty="0"/>
              <a:t>Welsh version of the survey: </a:t>
            </a:r>
            <a:r>
              <a:rPr lang="en-GB" sz="2200" dirty="0">
                <a:hlinkClick r:id="rId3"/>
              </a:rPr>
              <a:t>https://www.surveymonkey.co.uk/r/PBScymraeg</a:t>
            </a:r>
            <a:endParaRPr lang="en-GB" sz="2200" dirty="0"/>
          </a:p>
          <a:p>
            <a:endParaRPr lang="en-GB" sz="2000" dirty="0"/>
          </a:p>
        </p:txBody>
      </p:sp>
      <p:sp>
        <p:nvSpPr>
          <p:cNvPr id="5" name="Title 1">
            <a:extLst>
              <a:ext uri="{FF2B5EF4-FFF2-40B4-BE49-F238E27FC236}">
                <a16:creationId xmlns:a16="http://schemas.microsoft.com/office/drawing/2014/main" id="{72C1271D-D41A-4E8E-87FA-DBEE271C2CF3}"/>
              </a:ext>
            </a:extLst>
          </p:cNvPr>
          <p:cNvSpPr txBox="1">
            <a:spLocks/>
          </p:cNvSpPr>
          <p:nvPr/>
        </p:nvSpPr>
        <p:spPr>
          <a:xfrm>
            <a:off x="689579" y="681971"/>
            <a:ext cx="11105965" cy="13409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y" sz="3200" b="1" i="0" strike="noStrike" cap="none" spc="0" baseline="0" dirty="0">
                <a:solidFill>
                  <a:srgbClr val="7030A0"/>
                </a:solidFill>
                <a:effectLst/>
                <a:latin typeface="+mn-lt"/>
                <a:ea typeface="Calibri Light"/>
                <a:cs typeface="Calibri Light"/>
              </a:rPr>
              <a:t>Sut fyddwn yn gwybod ein bod yn gwneud gwahaniaeth? </a:t>
            </a:r>
          </a:p>
          <a:p>
            <a:r>
              <a:rPr lang="en-GB" sz="3200" b="1" dirty="0">
                <a:latin typeface="+mn-lt"/>
              </a:rPr>
              <a:t>How will we know what we do makes a difference?</a:t>
            </a:r>
          </a:p>
        </p:txBody>
      </p:sp>
      <p:sp>
        <p:nvSpPr>
          <p:cNvPr id="8" name="TextBox 7">
            <a:extLst>
              <a:ext uri="{FF2B5EF4-FFF2-40B4-BE49-F238E27FC236}">
                <a16:creationId xmlns:a16="http://schemas.microsoft.com/office/drawing/2014/main" id="{BDB22F61-C40A-08A9-913E-455A3E1EC6BC}"/>
              </a:ext>
            </a:extLst>
          </p:cNvPr>
          <p:cNvSpPr txBox="1"/>
          <p:nvPr/>
        </p:nvSpPr>
        <p:spPr>
          <a:xfrm>
            <a:off x="6242562" y="2127598"/>
            <a:ext cx="5663293" cy="4493538"/>
          </a:xfrm>
          <a:prstGeom prst="rect">
            <a:avLst/>
          </a:prstGeom>
          <a:noFill/>
        </p:spPr>
        <p:txBody>
          <a:bodyPr wrap="square" rtlCol="0">
            <a:spAutoFit/>
          </a:bodyPr>
          <a:lstStyle/>
          <a:p>
            <a:pPr marL="285750" indent="-285750">
              <a:buFont typeface="Arial" panose="020B0604020202020204" pitchFamily="34" charset="0"/>
              <a:buChar char="•"/>
            </a:pPr>
            <a:r>
              <a:rPr lang="cy" sz="2200" b="0" i="0" strike="noStrike" cap="none" spc="0" baseline="0" dirty="0">
                <a:solidFill>
                  <a:srgbClr val="000000"/>
                </a:solidFill>
                <a:effectLst/>
                <a:latin typeface="Calibri"/>
                <a:ea typeface="Calibri"/>
                <a:cs typeface="Calibri"/>
              </a:rPr>
              <a:t>Cynnal ymarfer meincnodi syml trwy holiadur i ganfod faint o ddarparwyr sy’n defnyddio CYC, gyda pha lefel o hyfforddiant staff.</a:t>
            </a:r>
          </a:p>
          <a:p>
            <a:pPr marL="285750" indent="-285750">
              <a:buFont typeface="Arial" panose="020B0604020202020204" pitchFamily="34" charset="0"/>
              <a:buChar char="•"/>
            </a:pPr>
            <a:r>
              <a:rPr lang="cy" sz="2200" b="0" i="0" strike="noStrike" cap="none" spc="0" baseline="0" dirty="0">
                <a:solidFill>
                  <a:srgbClr val="000000"/>
                </a:solidFill>
                <a:effectLst/>
                <a:latin typeface="Calibri"/>
                <a:ea typeface="Calibri"/>
                <a:cs typeface="Calibri"/>
              </a:rPr>
              <a:t>Ailadrodd y mesur yn flynyddol i edrych ar y gwahaniaeth</a:t>
            </a:r>
          </a:p>
          <a:p>
            <a:pPr marL="285750" indent="-285750">
              <a:buFont typeface="Arial" panose="020B0604020202020204" pitchFamily="34" charset="0"/>
              <a:buChar char="•"/>
            </a:pPr>
            <a:r>
              <a:rPr lang="cy" sz="2200" b="0" i="0" strike="noStrike" cap="none" spc="0" baseline="0" dirty="0">
                <a:solidFill>
                  <a:srgbClr val="000000"/>
                </a:solidFill>
                <a:effectLst/>
                <a:latin typeface="Calibri"/>
                <a:ea typeface="Calibri"/>
                <a:cs typeface="Calibri"/>
              </a:rPr>
              <a:t>Cwblhewch yr arolwg yma os gwelwch yn dda: </a:t>
            </a:r>
          </a:p>
          <a:p>
            <a:pPr marL="285750" indent="-285750">
              <a:buFont typeface="Arial" panose="020B0604020202020204" pitchFamily="34" charset="0"/>
              <a:buChar char="•"/>
            </a:pPr>
            <a:r>
              <a:rPr lang="cy" sz="2200" b="0" i="0" strike="noStrike" cap="none" spc="0" baseline="0" dirty="0">
                <a:solidFill>
                  <a:srgbClr val="000000"/>
                </a:solidFill>
                <a:effectLst/>
                <a:latin typeface="Calibri"/>
                <a:ea typeface="Calibri"/>
                <a:cs typeface="Calibri"/>
              </a:rPr>
              <a:t>Fersiwn Saesneg o’r arolwg: </a:t>
            </a:r>
            <a:r>
              <a:rPr lang="cy" sz="2200" b="0" i="0" strike="noStrike" cap="none" spc="0" baseline="0" dirty="0">
                <a:solidFill>
                  <a:srgbClr val="000000"/>
                </a:solidFill>
                <a:effectLst/>
                <a:latin typeface="Calibri"/>
                <a:ea typeface="Calibri"/>
                <a:cs typeface="Calibri"/>
                <a:hlinkClick r:id="rId3" history="0"/>
              </a:rPr>
              <a:t>https://www.surveymonkey.co.uk/r/PBSenglish</a:t>
            </a:r>
            <a:endParaRPr lang="en-GB" sz="2200" dirty="0"/>
          </a:p>
          <a:p>
            <a:pPr marL="285750" indent="-285750">
              <a:buFont typeface="Arial" panose="020B0604020202020204" pitchFamily="34" charset="0"/>
              <a:buChar char="•"/>
            </a:pPr>
            <a:r>
              <a:rPr lang="cy" sz="2200" b="0" i="0" strike="noStrike" cap="none" spc="0" baseline="0" dirty="0">
                <a:solidFill>
                  <a:srgbClr val="000000"/>
                </a:solidFill>
                <a:effectLst/>
                <a:latin typeface="Calibri"/>
                <a:ea typeface="Calibri"/>
                <a:cs typeface="Calibri"/>
              </a:rPr>
              <a:t>Fersiwn Gymraeg o’r arolwg: </a:t>
            </a:r>
            <a:r>
              <a:rPr lang="cy" sz="2200" b="0" i="0" strike="noStrike" cap="none" spc="0" baseline="0" dirty="0">
                <a:solidFill>
                  <a:srgbClr val="000000"/>
                </a:solidFill>
                <a:effectLst/>
                <a:latin typeface="Calibri"/>
                <a:ea typeface="Calibri"/>
                <a:cs typeface="Calibri"/>
                <a:hlinkClick r:id="rId3" history="0"/>
              </a:rPr>
              <a:t>https://www.surveymonkey.co.uk/r/PBScymraeg</a:t>
            </a:r>
            <a:endParaRPr lang="en-GB" sz="2200" dirty="0"/>
          </a:p>
        </p:txBody>
      </p:sp>
    </p:spTree>
    <p:extLst>
      <p:ext uri="{BB962C8B-B14F-4D97-AF65-F5344CB8AC3E}">
        <p14:creationId xmlns:p14="http://schemas.microsoft.com/office/powerpoint/2010/main" val="3378212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colorful lines&#10;&#10;Description automatically generated">
            <a:extLst>
              <a:ext uri="{FF2B5EF4-FFF2-40B4-BE49-F238E27FC236}">
                <a16:creationId xmlns:a16="http://schemas.microsoft.com/office/drawing/2014/main" id="{0AF4C003-8189-0D73-725F-CD77A0FAD0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E99A9085-7D04-4468-B849-67FDEAEC2310}"/>
              </a:ext>
            </a:extLst>
          </p:cNvPr>
          <p:cNvSpPr>
            <a:spLocks noGrp="1"/>
          </p:cNvSpPr>
          <p:nvPr>
            <p:ph type="title"/>
          </p:nvPr>
        </p:nvSpPr>
        <p:spPr/>
        <p:txBody>
          <a:bodyPr>
            <a:normAutofit/>
          </a:bodyPr>
          <a:lstStyle/>
          <a:p>
            <a:r>
              <a:rPr lang="cy" sz="4400" b="1" i="0" strike="noStrike" cap="none" spc="0" baseline="0" dirty="0">
                <a:solidFill>
                  <a:srgbClr val="7030A0"/>
                </a:solidFill>
                <a:effectLst/>
                <a:latin typeface="Calibri Light"/>
                <a:ea typeface="Calibri Light"/>
                <a:cs typeface="Calibri Light"/>
              </a:rPr>
              <a:t>Nodau o ran dull</a:t>
            </a:r>
            <a:br>
              <a:rPr lang="en-GB" sz="4400" b="1" i="0" strike="noStrike" cap="none" spc="0" baseline="0" dirty="0">
                <a:solidFill>
                  <a:srgbClr val="000000"/>
                </a:solidFill>
                <a:effectLst/>
                <a:latin typeface="Calibri Light"/>
                <a:ea typeface="Calibri Light"/>
                <a:cs typeface="Calibri Light"/>
              </a:rPr>
            </a:br>
            <a:r>
              <a:rPr lang="en-GB" b="1" dirty="0"/>
              <a:t>Method aims</a:t>
            </a:r>
          </a:p>
        </p:txBody>
      </p:sp>
      <p:sp>
        <p:nvSpPr>
          <p:cNvPr id="3" name="Rectangle 2">
            <a:extLst>
              <a:ext uri="{FF2B5EF4-FFF2-40B4-BE49-F238E27FC236}">
                <a16:creationId xmlns:a16="http://schemas.microsoft.com/office/drawing/2014/main" id="{4CF2E1F7-7D6B-4F63-BBD8-EBA306204078}"/>
              </a:ext>
            </a:extLst>
          </p:cNvPr>
          <p:cNvSpPr/>
          <p:nvPr/>
        </p:nvSpPr>
        <p:spPr>
          <a:xfrm>
            <a:off x="838200" y="1791093"/>
            <a:ext cx="10398551" cy="452486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dirty="0"/>
          </a:p>
        </p:txBody>
      </p:sp>
      <p:sp>
        <p:nvSpPr>
          <p:cNvPr id="4" name="TextBox 3">
            <a:extLst>
              <a:ext uri="{FF2B5EF4-FFF2-40B4-BE49-F238E27FC236}">
                <a16:creationId xmlns:a16="http://schemas.microsoft.com/office/drawing/2014/main" id="{054A85D9-DC55-48E4-921F-22F0702B3F6D}"/>
              </a:ext>
            </a:extLst>
          </p:cNvPr>
          <p:cNvSpPr txBox="1"/>
          <p:nvPr/>
        </p:nvSpPr>
        <p:spPr>
          <a:xfrm>
            <a:off x="659876" y="1593130"/>
            <a:ext cx="5050459" cy="5016758"/>
          </a:xfrm>
          <a:prstGeom prst="rect">
            <a:avLst/>
          </a:prstGeom>
          <a:noFill/>
        </p:spPr>
        <p:txBody>
          <a:bodyPr wrap="square" rtlCol="0">
            <a:spAutoFit/>
          </a:bodyPr>
          <a:lstStyle/>
          <a:p>
            <a:pPr marL="285750" indent="-285750">
              <a:buFont typeface="Arial" panose="020B0604020202020204" pitchFamily="34" charset="0"/>
              <a:buChar char="•"/>
            </a:pPr>
            <a:r>
              <a:rPr lang="en-GB" sz="3200" dirty="0"/>
              <a:t>Promote awareness of PBS and its worth and benefits</a:t>
            </a:r>
          </a:p>
          <a:p>
            <a:pPr marL="285750" indent="-285750">
              <a:buFont typeface="Arial" panose="020B0604020202020204" pitchFamily="34" charset="0"/>
              <a:buChar char="•"/>
            </a:pPr>
            <a:r>
              <a:rPr lang="en-GB" sz="3200" dirty="0"/>
              <a:t>Promote and support access to information and training</a:t>
            </a:r>
          </a:p>
          <a:p>
            <a:pPr marL="285750" indent="-285750">
              <a:buFont typeface="Arial" panose="020B0604020202020204" pitchFamily="34" charset="0"/>
              <a:buChar char="•"/>
            </a:pPr>
            <a:r>
              <a:rPr lang="en-GB" sz="3200" dirty="0"/>
              <a:t>Support the development of Practice Leadership</a:t>
            </a:r>
          </a:p>
          <a:p>
            <a:pPr marL="285750" indent="-285750">
              <a:buFont typeface="Arial" panose="020B0604020202020204" pitchFamily="34" charset="0"/>
              <a:buChar char="•"/>
            </a:pPr>
            <a:r>
              <a:rPr lang="en-GB" sz="3200" dirty="0"/>
              <a:t>Develop a network of PBS practitioners</a:t>
            </a:r>
          </a:p>
          <a:p>
            <a:pPr marL="285750" indent="-285750">
              <a:buFont typeface="Arial" panose="020B0604020202020204" pitchFamily="34" charset="0"/>
              <a:buChar char="•"/>
            </a:pPr>
            <a:endParaRPr lang="en-GB" sz="3200" dirty="0"/>
          </a:p>
        </p:txBody>
      </p:sp>
      <p:sp>
        <p:nvSpPr>
          <p:cNvPr id="7" name="TextBox 6">
            <a:extLst>
              <a:ext uri="{FF2B5EF4-FFF2-40B4-BE49-F238E27FC236}">
                <a16:creationId xmlns:a16="http://schemas.microsoft.com/office/drawing/2014/main" id="{EEB63B9F-70FE-0900-BAF2-7C05F62FDDE7}"/>
              </a:ext>
            </a:extLst>
          </p:cNvPr>
          <p:cNvSpPr txBox="1"/>
          <p:nvPr/>
        </p:nvSpPr>
        <p:spPr>
          <a:xfrm>
            <a:off x="6222521" y="1518395"/>
            <a:ext cx="5821791" cy="4524315"/>
          </a:xfrm>
          <a:prstGeom prst="rect">
            <a:avLst/>
          </a:prstGeom>
          <a:noFill/>
        </p:spPr>
        <p:txBody>
          <a:bodyPr wrap="square" rtlCol="0">
            <a:spAutoFit/>
          </a:bodyPr>
          <a:lstStyle/>
          <a:p>
            <a:pPr marL="285750" indent="-285750">
              <a:buFont typeface="Arial" panose="020B0604020202020204" pitchFamily="34" charset="0"/>
              <a:buChar char="•"/>
            </a:pPr>
            <a:r>
              <a:rPr lang="cy" sz="3200" b="0" i="0" strike="noStrike" cap="none" spc="0" baseline="0" dirty="0">
                <a:solidFill>
                  <a:srgbClr val="000000"/>
                </a:solidFill>
                <a:effectLst/>
                <a:latin typeface="Calibri"/>
                <a:ea typeface="Calibri"/>
                <a:cs typeface="Calibri"/>
              </a:rPr>
              <a:t>Hyrwyddo ymwybyddiaeth o CYC, ei werth a’i fanteision </a:t>
            </a:r>
          </a:p>
          <a:p>
            <a:pPr marL="285750" indent="-285750">
              <a:buFont typeface="Arial" panose="020B0604020202020204" pitchFamily="34" charset="0"/>
              <a:buChar char="•"/>
            </a:pPr>
            <a:r>
              <a:rPr lang="cy" sz="3200" b="0" i="0" strike="noStrike" cap="none" spc="0" baseline="0" dirty="0">
                <a:solidFill>
                  <a:srgbClr val="000000"/>
                </a:solidFill>
                <a:effectLst/>
                <a:latin typeface="Calibri"/>
                <a:ea typeface="Calibri"/>
                <a:cs typeface="Calibri"/>
              </a:rPr>
              <a:t>Hyrwyddo a chefnogi mynediad at wybodaeth a hyfforddiant</a:t>
            </a:r>
          </a:p>
          <a:p>
            <a:pPr marL="285750" indent="-285750">
              <a:buFont typeface="Arial" panose="020B0604020202020204" pitchFamily="34" charset="0"/>
              <a:buChar char="•"/>
            </a:pPr>
            <a:r>
              <a:rPr lang="cy" sz="3200" b="0" i="0" strike="noStrike" cap="none" spc="0" baseline="0" dirty="0">
                <a:solidFill>
                  <a:srgbClr val="000000"/>
                </a:solidFill>
                <a:effectLst/>
                <a:latin typeface="Calibri"/>
                <a:ea typeface="Calibri"/>
                <a:cs typeface="Calibri"/>
              </a:rPr>
              <a:t>Cefnogi datblygiad Arweinyddiaeth Ymarfer</a:t>
            </a:r>
          </a:p>
          <a:p>
            <a:pPr marL="285750" indent="-285750">
              <a:buFont typeface="Arial" panose="020B0604020202020204" pitchFamily="34" charset="0"/>
              <a:buChar char="•"/>
            </a:pPr>
            <a:r>
              <a:rPr lang="cy" sz="3200" b="0" i="0" strike="noStrike" cap="none" spc="0" baseline="0" dirty="0">
                <a:solidFill>
                  <a:srgbClr val="000000"/>
                </a:solidFill>
                <a:effectLst/>
                <a:latin typeface="Calibri"/>
                <a:ea typeface="Calibri"/>
                <a:cs typeface="Calibri"/>
              </a:rPr>
              <a:t>Datblygu rhwydwaith o ymarferwyr CYC</a:t>
            </a:r>
          </a:p>
          <a:p>
            <a:pPr marL="285750" indent="-285750">
              <a:buFont typeface="Arial" panose="020B0604020202020204" pitchFamily="34" charset="0"/>
              <a:buChar char="•"/>
            </a:pPr>
            <a:endParaRPr lang="en-GB" sz="3200" dirty="0"/>
          </a:p>
        </p:txBody>
      </p:sp>
    </p:spTree>
    <p:extLst>
      <p:ext uri="{BB962C8B-B14F-4D97-AF65-F5344CB8AC3E}">
        <p14:creationId xmlns:p14="http://schemas.microsoft.com/office/powerpoint/2010/main" val="3292011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colorful lines&#10;&#10;Description automatically generated">
            <a:extLst>
              <a:ext uri="{FF2B5EF4-FFF2-40B4-BE49-F238E27FC236}">
                <a16:creationId xmlns:a16="http://schemas.microsoft.com/office/drawing/2014/main" id="{4FDCF4BC-720D-77A7-B566-F4F0306772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E99A9085-7D04-4468-B849-67FDEAEC2310}"/>
              </a:ext>
            </a:extLst>
          </p:cNvPr>
          <p:cNvSpPr>
            <a:spLocks noGrp="1"/>
          </p:cNvSpPr>
          <p:nvPr>
            <p:ph type="title"/>
          </p:nvPr>
        </p:nvSpPr>
        <p:spPr>
          <a:xfrm>
            <a:off x="512262" y="160301"/>
            <a:ext cx="10515600" cy="1051089"/>
          </a:xfrm>
        </p:spPr>
        <p:txBody>
          <a:bodyPr>
            <a:noAutofit/>
          </a:bodyPr>
          <a:lstStyle/>
          <a:p>
            <a:r>
              <a:rPr lang="cy" sz="2800" b="1" i="0" strike="noStrike" cap="none" spc="0" baseline="0" dirty="0">
                <a:solidFill>
                  <a:srgbClr val="7030A0"/>
                </a:solidFill>
                <a:effectLst/>
                <a:latin typeface="+mn-lt"/>
                <a:ea typeface="Calibri Light"/>
                <a:cs typeface="Calibri Light"/>
              </a:rPr>
              <a:t>Dull - Hyrwyddo ymwybyddiaeth o CYC da, ei werth a’i fanteision </a:t>
            </a:r>
            <a:br>
              <a:rPr lang="en-GB" sz="2800" b="1" i="0" strike="noStrike" cap="none" spc="0" baseline="0" dirty="0">
                <a:solidFill>
                  <a:srgbClr val="000000"/>
                </a:solidFill>
                <a:effectLst/>
                <a:latin typeface="+mn-lt"/>
                <a:ea typeface="Calibri Light"/>
                <a:cs typeface="Calibri Light"/>
              </a:rPr>
            </a:br>
            <a:r>
              <a:rPr lang="en-GB" sz="2800" b="1" dirty="0">
                <a:latin typeface="+mn-lt"/>
              </a:rPr>
              <a:t>Method - Promote awareness of PBS and its worth and benefits</a:t>
            </a:r>
          </a:p>
        </p:txBody>
      </p:sp>
      <p:sp>
        <p:nvSpPr>
          <p:cNvPr id="3" name="Rectangle 2">
            <a:extLst>
              <a:ext uri="{FF2B5EF4-FFF2-40B4-BE49-F238E27FC236}">
                <a16:creationId xmlns:a16="http://schemas.microsoft.com/office/drawing/2014/main" id="{4CF2E1F7-7D6B-4F63-BBD8-EBA306204078}"/>
              </a:ext>
            </a:extLst>
          </p:cNvPr>
          <p:cNvSpPr/>
          <p:nvPr/>
        </p:nvSpPr>
        <p:spPr>
          <a:xfrm>
            <a:off x="838200" y="1791093"/>
            <a:ext cx="10398551" cy="452486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dirty="0"/>
          </a:p>
        </p:txBody>
      </p:sp>
      <p:sp>
        <p:nvSpPr>
          <p:cNvPr id="4" name="TextBox 3">
            <a:extLst>
              <a:ext uri="{FF2B5EF4-FFF2-40B4-BE49-F238E27FC236}">
                <a16:creationId xmlns:a16="http://schemas.microsoft.com/office/drawing/2014/main" id="{054A85D9-DC55-48E4-921F-22F0702B3F6D}"/>
              </a:ext>
            </a:extLst>
          </p:cNvPr>
          <p:cNvSpPr txBox="1"/>
          <p:nvPr/>
        </p:nvSpPr>
        <p:spPr>
          <a:xfrm>
            <a:off x="331795" y="1405970"/>
            <a:ext cx="5610295" cy="4893647"/>
          </a:xfrm>
          <a:prstGeom prst="rect">
            <a:avLst/>
          </a:prstGeom>
          <a:noFill/>
        </p:spPr>
        <p:txBody>
          <a:bodyPr wrap="square" rtlCol="0">
            <a:spAutoFit/>
          </a:bodyPr>
          <a:lstStyle/>
          <a:p>
            <a:pPr marL="285750" indent="-285750">
              <a:buFont typeface="Arial" panose="020B0604020202020204" pitchFamily="34" charset="0"/>
              <a:buChar char="•"/>
            </a:pPr>
            <a:r>
              <a:rPr lang="en-GB" sz="2400" dirty="0"/>
              <a:t>Establish system of communication to enable access to key information to inform and signpost people as to how to implement a quality PBS approach.</a:t>
            </a:r>
          </a:p>
          <a:p>
            <a:pPr marL="285750" indent="-285750">
              <a:buFont typeface="Arial" panose="020B0604020202020204" pitchFamily="34" charset="0"/>
              <a:buChar char="•"/>
            </a:pPr>
            <a:r>
              <a:rPr lang="en-GB" sz="2400" dirty="0"/>
              <a:t>Develop PBS leaflet that provides brief explanation of what good PBS looks like and explains its context within North Wales Services, signposts people to key information, access to training, funding and local champions.</a:t>
            </a:r>
          </a:p>
          <a:p>
            <a:pPr marL="285750" indent="-285750">
              <a:buFont typeface="Arial" panose="020B0604020202020204" pitchFamily="34" charset="0"/>
              <a:buChar char="•"/>
            </a:pPr>
            <a:r>
              <a:rPr lang="en-GB" sz="2400" dirty="0"/>
              <a:t>Develop easy read version of the above</a:t>
            </a:r>
          </a:p>
          <a:p>
            <a:pPr marL="285750" indent="-285750">
              <a:buFont typeface="Arial" panose="020B0604020202020204" pitchFamily="34" charset="0"/>
              <a:buChar char="•"/>
            </a:pPr>
            <a:r>
              <a:rPr lang="en-GB" sz="2400" dirty="0"/>
              <a:t>Develop website / Social Media pages</a:t>
            </a:r>
          </a:p>
          <a:p>
            <a:pPr marL="285750" indent="-285750">
              <a:buFont typeface="Arial" panose="020B0604020202020204" pitchFamily="34" charset="0"/>
              <a:buChar char="•"/>
            </a:pPr>
            <a:endParaRPr lang="en-GB" sz="2400" dirty="0"/>
          </a:p>
        </p:txBody>
      </p:sp>
      <p:sp>
        <p:nvSpPr>
          <p:cNvPr id="7" name="TextBox 6">
            <a:extLst>
              <a:ext uri="{FF2B5EF4-FFF2-40B4-BE49-F238E27FC236}">
                <a16:creationId xmlns:a16="http://schemas.microsoft.com/office/drawing/2014/main" id="{E2BB3420-17B2-8BD1-C802-B4D0053623B8}"/>
              </a:ext>
            </a:extLst>
          </p:cNvPr>
          <p:cNvSpPr txBox="1"/>
          <p:nvPr/>
        </p:nvSpPr>
        <p:spPr>
          <a:xfrm>
            <a:off x="6095999" y="1371691"/>
            <a:ext cx="6051642" cy="5262979"/>
          </a:xfrm>
          <a:prstGeom prst="rect">
            <a:avLst/>
          </a:prstGeom>
          <a:noFill/>
        </p:spPr>
        <p:txBody>
          <a:bodyPr wrap="square" rtlCol="0">
            <a:spAutoFit/>
          </a:bodyPr>
          <a:lstStyle/>
          <a:p>
            <a:pPr marL="285750" indent="-285750">
              <a:buFont typeface="Arial" panose="020B0604020202020204" pitchFamily="34" charset="0"/>
              <a:buChar char="•"/>
            </a:pPr>
            <a:r>
              <a:rPr lang="cy" sz="2400" b="0" i="0" strike="noStrike" cap="none" spc="0" baseline="0" dirty="0">
                <a:solidFill>
                  <a:srgbClr val="000000"/>
                </a:solidFill>
                <a:effectLst/>
                <a:latin typeface="Calibri"/>
                <a:ea typeface="Calibri"/>
                <a:cs typeface="Calibri"/>
              </a:rPr>
              <a:t>Sefydlu system o gyfathrebu i alluogi mynediad at wybodaeth allweddol i hysbysu a chyfeirio pobl o ran sut i weithredu dull CYC o safon.</a:t>
            </a:r>
          </a:p>
          <a:p>
            <a:pPr marL="285750" indent="-285750">
              <a:buFont typeface="Arial" panose="020B0604020202020204" pitchFamily="34" charset="0"/>
              <a:buChar char="•"/>
            </a:pPr>
            <a:r>
              <a:rPr lang="cy" sz="2400" b="0" i="0" strike="noStrike" cap="none" spc="0" baseline="0" dirty="0">
                <a:solidFill>
                  <a:srgbClr val="000000"/>
                </a:solidFill>
                <a:effectLst/>
                <a:latin typeface="Calibri"/>
                <a:ea typeface="Calibri"/>
                <a:cs typeface="Calibri"/>
              </a:rPr>
              <a:t>Datblygu taflen CYC sy’n rhoi eglurhad cryno o beth yw CYC da ac egluro ei gyd-destun o fewn Gwasanaethau Gogledd Cymru, cyfeirio pobl at wybodaeth allweddol, mynediad at hyfforddiant, cyllid a phencampwyr lleol</a:t>
            </a:r>
          </a:p>
          <a:p>
            <a:pPr marL="285750" indent="-285750">
              <a:buFont typeface="Arial" panose="020B0604020202020204" pitchFamily="34" charset="0"/>
              <a:buChar char="•"/>
            </a:pPr>
            <a:r>
              <a:rPr lang="cy" sz="2400" b="0" i="0" strike="noStrike" cap="none" spc="0" baseline="0" dirty="0">
                <a:solidFill>
                  <a:srgbClr val="000000"/>
                </a:solidFill>
                <a:effectLst/>
                <a:latin typeface="Calibri"/>
                <a:ea typeface="Calibri"/>
                <a:cs typeface="Calibri"/>
              </a:rPr>
              <a:t>Datblygu fersiwn hawdd ei ddarllen o’r uchod</a:t>
            </a:r>
          </a:p>
          <a:p>
            <a:pPr marL="285750" indent="-285750">
              <a:buFont typeface="Arial" panose="020B0604020202020204" pitchFamily="34" charset="0"/>
              <a:buChar char="•"/>
            </a:pPr>
            <a:r>
              <a:rPr lang="cy" sz="2400" b="0" i="0" strike="noStrike" cap="none" spc="0" baseline="0" dirty="0">
                <a:solidFill>
                  <a:srgbClr val="000000"/>
                </a:solidFill>
                <a:effectLst/>
                <a:latin typeface="Calibri"/>
                <a:ea typeface="Calibri"/>
                <a:cs typeface="Calibri"/>
              </a:rPr>
              <a:t>Datblygu gwefan / tudalennau cyfryngau cymdeithasol</a:t>
            </a:r>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1590369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F7C292-D864-D300-7C42-DB181E84DF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4873" y="0"/>
            <a:ext cx="4842254" cy="6858000"/>
          </a:xfrm>
          <a:prstGeom prst="rect">
            <a:avLst/>
          </a:prstGeom>
        </p:spPr>
      </p:pic>
    </p:spTree>
    <p:extLst>
      <p:ext uri="{BB962C8B-B14F-4D97-AF65-F5344CB8AC3E}">
        <p14:creationId xmlns:p14="http://schemas.microsoft.com/office/powerpoint/2010/main" val="51313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rectangular object with text&#10;&#10;Description automatically generated">
            <a:extLst>
              <a:ext uri="{FF2B5EF4-FFF2-40B4-BE49-F238E27FC236}">
                <a16:creationId xmlns:a16="http://schemas.microsoft.com/office/drawing/2014/main" id="{F3005D76-9FC2-DEE9-043F-A5A8A4E643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06" y="0"/>
            <a:ext cx="12419045" cy="6979298"/>
          </a:xfrm>
          <a:prstGeom prst="rect">
            <a:avLst/>
          </a:prstGeom>
        </p:spPr>
      </p:pic>
      <p:pic>
        <p:nvPicPr>
          <p:cNvPr id="11" name="Picture 10">
            <a:extLst>
              <a:ext uri="{FF2B5EF4-FFF2-40B4-BE49-F238E27FC236}">
                <a16:creationId xmlns:a16="http://schemas.microsoft.com/office/drawing/2014/main" id="{599089E2-8C2E-D2D4-734B-2D0137C077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2961" y="1334851"/>
            <a:ext cx="7902923" cy="4926272"/>
          </a:xfrm>
          <a:prstGeom prst="rect">
            <a:avLst/>
          </a:prstGeom>
        </p:spPr>
      </p:pic>
      <p:sp>
        <p:nvSpPr>
          <p:cNvPr id="13" name="TextBox 12">
            <a:extLst>
              <a:ext uri="{FF2B5EF4-FFF2-40B4-BE49-F238E27FC236}">
                <a16:creationId xmlns:a16="http://schemas.microsoft.com/office/drawing/2014/main" id="{6837B738-F0B2-51AE-EC74-1D8A5F63B2DB}"/>
              </a:ext>
            </a:extLst>
          </p:cNvPr>
          <p:cNvSpPr txBox="1"/>
          <p:nvPr/>
        </p:nvSpPr>
        <p:spPr>
          <a:xfrm>
            <a:off x="3110558" y="6435544"/>
            <a:ext cx="6287728" cy="369332"/>
          </a:xfrm>
          <a:prstGeom prst="rect">
            <a:avLst/>
          </a:prstGeom>
          <a:noFill/>
        </p:spPr>
        <p:txBody>
          <a:bodyPr wrap="square">
            <a:spAutoFit/>
          </a:bodyPr>
          <a:lstStyle/>
          <a:p>
            <a:r>
              <a:rPr lang="en-GB" dirty="0"/>
              <a:t>https://northwalestogether.org/active-support/</a:t>
            </a:r>
          </a:p>
        </p:txBody>
      </p:sp>
    </p:spTree>
    <p:extLst>
      <p:ext uri="{BB962C8B-B14F-4D97-AF65-F5344CB8AC3E}">
        <p14:creationId xmlns:p14="http://schemas.microsoft.com/office/powerpoint/2010/main" val="2155614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rectangular object with text&#10;&#10;Description automatically generated">
            <a:extLst>
              <a:ext uri="{FF2B5EF4-FFF2-40B4-BE49-F238E27FC236}">
                <a16:creationId xmlns:a16="http://schemas.microsoft.com/office/drawing/2014/main" id="{F3005D76-9FC2-DEE9-043F-A5A8A4E643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06" y="0"/>
            <a:ext cx="12419045" cy="6979298"/>
          </a:xfrm>
          <a:prstGeom prst="rect">
            <a:avLst/>
          </a:prstGeom>
        </p:spPr>
      </p:pic>
      <p:sp>
        <p:nvSpPr>
          <p:cNvPr id="13" name="TextBox 12">
            <a:extLst>
              <a:ext uri="{FF2B5EF4-FFF2-40B4-BE49-F238E27FC236}">
                <a16:creationId xmlns:a16="http://schemas.microsoft.com/office/drawing/2014/main" id="{6837B738-F0B2-51AE-EC74-1D8A5F63B2DB}"/>
              </a:ext>
            </a:extLst>
          </p:cNvPr>
          <p:cNvSpPr txBox="1"/>
          <p:nvPr/>
        </p:nvSpPr>
        <p:spPr>
          <a:xfrm>
            <a:off x="3110558" y="6435544"/>
            <a:ext cx="6287728" cy="369332"/>
          </a:xfrm>
          <a:prstGeom prst="rect">
            <a:avLst/>
          </a:prstGeom>
          <a:noFill/>
        </p:spPr>
        <p:txBody>
          <a:bodyPr wrap="square">
            <a:spAutoFit/>
          </a:bodyPr>
          <a:lstStyle/>
          <a:p>
            <a:r>
              <a:rPr lang="en-GB" dirty="0"/>
              <a:t>https://northwalestogether.org/active-support/</a:t>
            </a:r>
          </a:p>
        </p:txBody>
      </p:sp>
      <p:pic>
        <p:nvPicPr>
          <p:cNvPr id="3" name="Picture 2">
            <a:extLst>
              <a:ext uri="{FF2B5EF4-FFF2-40B4-BE49-F238E27FC236}">
                <a16:creationId xmlns:a16="http://schemas.microsoft.com/office/drawing/2014/main" id="{43ECB9C7-D56E-C35B-95F9-3D0D48198C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117" y="1252138"/>
            <a:ext cx="8254823" cy="5183406"/>
          </a:xfrm>
          <a:prstGeom prst="rect">
            <a:avLst/>
          </a:prstGeom>
        </p:spPr>
      </p:pic>
    </p:spTree>
    <p:extLst>
      <p:ext uri="{BB962C8B-B14F-4D97-AF65-F5344CB8AC3E}">
        <p14:creationId xmlns:p14="http://schemas.microsoft.com/office/powerpoint/2010/main" val="1392341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colorful lines&#10;&#10;Description automatically generated">
            <a:extLst>
              <a:ext uri="{FF2B5EF4-FFF2-40B4-BE49-F238E27FC236}">
                <a16:creationId xmlns:a16="http://schemas.microsoft.com/office/drawing/2014/main" id="{1BB7C9EB-4191-E448-AE6D-1CFE7FFF13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E99A9085-7D04-4468-B849-67FDEAEC2310}"/>
              </a:ext>
            </a:extLst>
          </p:cNvPr>
          <p:cNvSpPr>
            <a:spLocks noGrp="1"/>
          </p:cNvSpPr>
          <p:nvPr>
            <p:ph type="title"/>
          </p:nvPr>
        </p:nvSpPr>
        <p:spPr>
          <a:xfrm>
            <a:off x="838199" y="232765"/>
            <a:ext cx="10515600" cy="1325563"/>
          </a:xfrm>
        </p:spPr>
        <p:txBody>
          <a:bodyPr>
            <a:normAutofit/>
          </a:bodyPr>
          <a:lstStyle/>
          <a:p>
            <a:r>
              <a:rPr lang="cy" sz="4400" b="1" i="0" strike="noStrike" cap="none" spc="0" baseline="0" dirty="0">
                <a:solidFill>
                  <a:srgbClr val="7030A0"/>
                </a:solidFill>
                <a:effectLst/>
                <a:latin typeface="Calibri Light"/>
                <a:ea typeface="Calibri Light"/>
                <a:cs typeface="Calibri Light"/>
              </a:rPr>
              <a:t>Dull - mynediad at hyfforddiant</a:t>
            </a:r>
            <a:br>
              <a:rPr lang="en-GB" dirty="0"/>
            </a:br>
            <a:r>
              <a:rPr lang="en-GB" b="1" dirty="0"/>
              <a:t>Method - Access training</a:t>
            </a:r>
            <a:endParaRPr lang="en-GB" dirty="0"/>
          </a:p>
        </p:txBody>
      </p:sp>
      <p:sp>
        <p:nvSpPr>
          <p:cNvPr id="3" name="Rectangle 2">
            <a:extLst>
              <a:ext uri="{FF2B5EF4-FFF2-40B4-BE49-F238E27FC236}">
                <a16:creationId xmlns:a16="http://schemas.microsoft.com/office/drawing/2014/main" id="{4CF2E1F7-7D6B-4F63-BBD8-EBA306204078}"/>
              </a:ext>
            </a:extLst>
          </p:cNvPr>
          <p:cNvSpPr/>
          <p:nvPr/>
        </p:nvSpPr>
        <p:spPr>
          <a:xfrm>
            <a:off x="838200" y="1791093"/>
            <a:ext cx="10398551" cy="452486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dirty="0"/>
          </a:p>
        </p:txBody>
      </p:sp>
      <p:sp>
        <p:nvSpPr>
          <p:cNvPr id="4" name="TextBox 3">
            <a:extLst>
              <a:ext uri="{FF2B5EF4-FFF2-40B4-BE49-F238E27FC236}">
                <a16:creationId xmlns:a16="http://schemas.microsoft.com/office/drawing/2014/main" id="{054A85D9-DC55-48E4-921F-22F0702B3F6D}"/>
              </a:ext>
            </a:extLst>
          </p:cNvPr>
          <p:cNvSpPr txBox="1"/>
          <p:nvPr/>
        </p:nvSpPr>
        <p:spPr>
          <a:xfrm>
            <a:off x="615856" y="1791093"/>
            <a:ext cx="5013136" cy="4893647"/>
          </a:xfrm>
          <a:prstGeom prst="rect">
            <a:avLst/>
          </a:prstGeom>
          <a:noFill/>
        </p:spPr>
        <p:txBody>
          <a:bodyPr wrap="square" rtlCol="0">
            <a:spAutoFit/>
          </a:bodyPr>
          <a:lstStyle/>
          <a:p>
            <a:pPr marL="285750" indent="-285750">
              <a:buFont typeface="Arial" panose="020B0604020202020204" pitchFamily="34" charset="0"/>
              <a:buChar char="•"/>
            </a:pPr>
            <a:r>
              <a:rPr lang="en-GB" sz="2400" dirty="0"/>
              <a:t>Provide information:</a:t>
            </a:r>
          </a:p>
          <a:p>
            <a:pPr marL="285750" indent="-285750">
              <a:buFont typeface="Arial" panose="020B0604020202020204" pitchFamily="34" charset="0"/>
              <a:buChar char="•"/>
            </a:pPr>
            <a:r>
              <a:rPr lang="en-GB" sz="2400" dirty="0"/>
              <a:t>Inform who, working at what level would benefit from which training (e.g. PBS Competence Framework)</a:t>
            </a:r>
          </a:p>
          <a:p>
            <a:pPr marL="285750" indent="-285750">
              <a:buFont typeface="Arial" panose="020B0604020202020204" pitchFamily="34" charset="0"/>
              <a:buChar char="•"/>
            </a:pPr>
            <a:r>
              <a:rPr lang="en-GB" sz="2400" dirty="0"/>
              <a:t>Specifying course level, duration and cost</a:t>
            </a:r>
          </a:p>
          <a:p>
            <a:pPr marL="285750" indent="-285750">
              <a:buFont typeface="Arial" panose="020B0604020202020204" pitchFamily="34" charset="0"/>
              <a:buChar char="•"/>
            </a:pPr>
            <a:r>
              <a:rPr lang="en-GB" sz="2400" dirty="0"/>
              <a:t>Grants available to support this</a:t>
            </a:r>
          </a:p>
          <a:p>
            <a:pPr marL="285750" indent="-285750">
              <a:buFont typeface="Arial" panose="020B0604020202020204" pitchFamily="34" charset="0"/>
              <a:buChar char="•"/>
            </a:pPr>
            <a:r>
              <a:rPr lang="en-GB" sz="2400" dirty="0"/>
              <a:t>Value will be recognised in applications focused on longevity, particularly a ‘train the trainers’ approach</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p:txBody>
      </p:sp>
      <p:sp>
        <p:nvSpPr>
          <p:cNvPr id="7" name="TextBox 6">
            <a:extLst>
              <a:ext uri="{FF2B5EF4-FFF2-40B4-BE49-F238E27FC236}">
                <a16:creationId xmlns:a16="http://schemas.microsoft.com/office/drawing/2014/main" id="{F8152FD2-6480-F93D-13B7-8E2A92C67C00}"/>
              </a:ext>
            </a:extLst>
          </p:cNvPr>
          <p:cNvSpPr txBox="1"/>
          <p:nvPr/>
        </p:nvSpPr>
        <p:spPr>
          <a:xfrm>
            <a:off x="6106616" y="1791093"/>
            <a:ext cx="5607759" cy="3785652"/>
          </a:xfrm>
          <a:prstGeom prst="rect">
            <a:avLst/>
          </a:prstGeom>
          <a:noFill/>
        </p:spPr>
        <p:txBody>
          <a:bodyPr wrap="square" rtlCol="0">
            <a:spAutoFit/>
          </a:bodyPr>
          <a:lstStyle/>
          <a:p>
            <a:pPr marL="285750" indent="-285750">
              <a:buFont typeface="Arial" panose="020B0604020202020204" pitchFamily="34" charset="0"/>
              <a:buChar char="•"/>
            </a:pPr>
            <a:r>
              <a:rPr lang="cy" sz="2400" b="0" i="0" strike="noStrike" cap="none" spc="0" baseline="0" dirty="0">
                <a:solidFill>
                  <a:srgbClr val="000000"/>
                </a:solidFill>
                <a:effectLst/>
                <a:latin typeface="Calibri"/>
                <a:ea typeface="Calibri"/>
                <a:cs typeface="Calibri"/>
              </a:rPr>
              <a:t>Darparu gwybodaeth:</a:t>
            </a:r>
          </a:p>
          <a:p>
            <a:pPr marL="285750" indent="-285750">
              <a:buFont typeface="Arial" panose="020B0604020202020204" pitchFamily="34" charset="0"/>
              <a:buChar char="•"/>
            </a:pPr>
            <a:r>
              <a:rPr lang="cy" sz="2400" b="0" i="0" strike="noStrike" cap="none" spc="0" baseline="0" dirty="0">
                <a:solidFill>
                  <a:srgbClr val="000000"/>
                </a:solidFill>
                <a:effectLst/>
                <a:latin typeface="Calibri"/>
                <a:ea typeface="Calibri"/>
                <a:cs typeface="Calibri"/>
              </a:rPr>
              <a:t>Hysbysu pwy, yn gweithio ar ba lefel fyddai’n elwa o ba hyfforddiant (e.e. Fframwaith Cymhwysedd CYC)</a:t>
            </a:r>
          </a:p>
          <a:p>
            <a:pPr marL="285750" indent="-285750">
              <a:buFont typeface="Arial" panose="020B0604020202020204" pitchFamily="34" charset="0"/>
              <a:buChar char="•"/>
            </a:pPr>
            <a:r>
              <a:rPr lang="cy" sz="2400" b="0" i="0" strike="noStrike" cap="none" spc="0" baseline="0" dirty="0">
                <a:solidFill>
                  <a:srgbClr val="000000"/>
                </a:solidFill>
                <a:effectLst/>
                <a:latin typeface="Calibri"/>
                <a:ea typeface="Calibri"/>
                <a:cs typeface="Calibri"/>
              </a:rPr>
              <a:t>Nodi lefel, hyd a chost y cwrs</a:t>
            </a:r>
          </a:p>
          <a:p>
            <a:pPr marL="285750" indent="-285750">
              <a:buFont typeface="Arial" panose="020B0604020202020204" pitchFamily="34" charset="0"/>
              <a:buChar char="•"/>
            </a:pPr>
            <a:r>
              <a:rPr lang="cy" sz="2400" b="0" i="0" strike="noStrike" cap="none" spc="0" baseline="0" dirty="0">
                <a:solidFill>
                  <a:srgbClr val="000000"/>
                </a:solidFill>
                <a:effectLst/>
                <a:latin typeface="Calibri"/>
                <a:ea typeface="Calibri"/>
                <a:cs typeface="Calibri"/>
              </a:rPr>
              <a:t>Grantiau ar gael i gefnogi hyn</a:t>
            </a:r>
          </a:p>
          <a:p>
            <a:pPr marL="285750" indent="-285750">
              <a:buFont typeface="Arial" panose="020B0604020202020204" pitchFamily="34" charset="0"/>
              <a:buChar char="•"/>
            </a:pPr>
            <a:r>
              <a:rPr lang="cy" sz="2400" b="0" i="0" strike="noStrike" cap="none" spc="0" baseline="0" dirty="0">
                <a:solidFill>
                  <a:srgbClr val="000000"/>
                </a:solidFill>
                <a:effectLst/>
                <a:latin typeface="Calibri"/>
                <a:ea typeface="Calibri"/>
                <a:cs typeface="Calibri"/>
              </a:rPr>
              <a:t>Bydd gwerth yn cael ei gydnabod mewn ceisiadau sy’n canolbwyntio ar hirhoedledd, yn arbennig dull ‘hyfforddi’r hyfforddwyr’</a:t>
            </a:r>
          </a:p>
        </p:txBody>
      </p:sp>
    </p:spTree>
    <p:extLst>
      <p:ext uri="{BB962C8B-B14F-4D97-AF65-F5344CB8AC3E}">
        <p14:creationId xmlns:p14="http://schemas.microsoft.com/office/powerpoint/2010/main" val="91629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BA4C331-9307-2419-4110-695E0BFD1D70}"/>
              </a:ext>
            </a:extLst>
          </p:cNvPr>
          <p:cNvPicPr>
            <a:picLocks noChangeAspect="1"/>
          </p:cNvPicPr>
          <p:nvPr/>
        </p:nvPicPr>
        <p:blipFill rotWithShape="1">
          <a:blip r:embed="rId2">
            <a:extLst>
              <a:ext uri="{28A0092B-C50C-407E-A947-70E740481C1C}">
                <a14:useLocalDpi xmlns:a14="http://schemas.microsoft.com/office/drawing/2010/main" val="0"/>
              </a:ext>
            </a:extLst>
          </a:blip>
          <a:srcRect b="28829"/>
          <a:stretch/>
        </p:blipFill>
        <p:spPr>
          <a:xfrm>
            <a:off x="1158032" y="906089"/>
            <a:ext cx="10195767" cy="4843634"/>
          </a:xfrm>
          <a:prstGeom prst="rect">
            <a:avLst/>
          </a:prstGeom>
        </p:spPr>
      </p:pic>
      <p:cxnSp>
        <p:nvCxnSpPr>
          <p:cNvPr id="14" name="Straight Connector 13">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620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colorful lines&#10;&#10;Description automatically generated">
            <a:extLst>
              <a:ext uri="{FF2B5EF4-FFF2-40B4-BE49-F238E27FC236}">
                <a16:creationId xmlns:a16="http://schemas.microsoft.com/office/drawing/2014/main" id="{AF2B0F46-BE75-677D-FD47-79B94C4DE0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E99A9085-7D04-4468-B849-67FDEAEC2310}"/>
              </a:ext>
            </a:extLst>
          </p:cNvPr>
          <p:cNvSpPr>
            <a:spLocks noGrp="1"/>
          </p:cNvSpPr>
          <p:nvPr>
            <p:ph type="title"/>
          </p:nvPr>
        </p:nvSpPr>
        <p:spPr>
          <a:xfrm>
            <a:off x="838199" y="219561"/>
            <a:ext cx="10515600" cy="1029491"/>
          </a:xfrm>
        </p:spPr>
        <p:txBody>
          <a:bodyPr>
            <a:normAutofit fontScale="90000"/>
          </a:bodyPr>
          <a:lstStyle/>
          <a:p>
            <a:br>
              <a:rPr lang="en-GB" dirty="0"/>
            </a:br>
            <a:r>
              <a:rPr lang="cy" sz="4000" b="1" i="0" strike="noStrike" cap="none" spc="0" baseline="0" dirty="0">
                <a:solidFill>
                  <a:srgbClr val="7030A0"/>
                </a:solidFill>
                <a:effectLst/>
                <a:latin typeface="+mn-lt"/>
                <a:ea typeface="Calibri Light"/>
                <a:cs typeface="Calibri Light"/>
              </a:rPr>
              <a:t>Dull - Arweinyddiaeth Ymarfer </a:t>
            </a:r>
            <a:br>
              <a:rPr lang="cy" sz="4000" b="1" i="0" strike="noStrike" cap="none" spc="0" baseline="0" dirty="0">
                <a:solidFill>
                  <a:srgbClr val="000000"/>
                </a:solidFill>
                <a:effectLst/>
                <a:latin typeface="+mn-lt"/>
                <a:ea typeface="Calibri Light"/>
                <a:cs typeface="Calibri Light"/>
              </a:rPr>
            </a:br>
            <a:r>
              <a:rPr lang="en-GB" sz="4000" b="1" dirty="0">
                <a:latin typeface="+mn-lt"/>
              </a:rPr>
              <a:t>Method - Practice Leadership</a:t>
            </a:r>
            <a:br>
              <a:rPr lang="en-GB" dirty="0">
                <a:latin typeface="+mn-lt"/>
              </a:rPr>
            </a:br>
            <a:endParaRPr lang="en-GB" dirty="0">
              <a:latin typeface="+mn-lt"/>
            </a:endParaRPr>
          </a:p>
        </p:txBody>
      </p:sp>
      <p:sp>
        <p:nvSpPr>
          <p:cNvPr id="3" name="Rectangle 2">
            <a:extLst>
              <a:ext uri="{FF2B5EF4-FFF2-40B4-BE49-F238E27FC236}">
                <a16:creationId xmlns:a16="http://schemas.microsoft.com/office/drawing/2014/main" id="{4CF2E1F7-7D6B-4F63-BBD8-EBA306204078}"/>
              </a:ext>
            </a:extLst>
          </p:cNvPr>
          <p:cNvSpPr/>
          <p:nvPr/>
        </p:nvSpPr>
        <p:spPr>
          <a:xfrm>
            <a:off x="838200" y="1791093"/>
            <a:ext cx="10398551" cy="452486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dirty="0"/>
          </a:p>
        </p:txBody>
      </p:sp>
      <p:sp>
        <p:nvSpPr>
          <p:cNvPr id="4" name="TextBox 3">
            <a:extLst>
              <a:ext uri="{FF2B5EF4-FFF2-40B4-BE49-F238E27FC236}">
                <a16:creationId xmlns:a16="http://schemas.microsoft.com/office/drawing/2014/main" id="{054A85D9-DC55-48E4-921F-22F0702B3F6D}"/>
              </a:ext>
            </a:extLst>
          </p:cNvPr>
          <p:cNvSpPr txBox="1"/>
          <p:nvPr/>
        </p:nvSpPr>
        <p:spPr>
          <a:xfrm>
            <a:off x="495503" y="1593130"/>
            <a:ext cx="5301615" cy="3970318"/>
          </a:xfrm>
          <a:prstGeom prst="rect">
            <a:avLst/>
          </a:prstGeom>
          <a:noFill/>
        </p:spPr>
        <p:txBody>
          <a:bodyPr wrap="square" rtlCol="0">
            <a:spAutoFit/>
          </a:bodyPr>
          <a:lstStyle/>
          <a:p>
            <a:pPr marL="285750" indent="-285750">
              <a:buFont typeface="Arial" panose="020B0604020202020204" pitchFamily="34" charset="0"/>
              <a:buChar char="•"/>
            </a:pPr>
            <a:r>
              <a:rPr lang="en-GB" sz="2800" dirty="0"/>
              <a:t>Provide information and support to organisations to help articulate a staffing structure that details PBS expertise and support being available throughout the whole structure (including Managers)</a:t>
            </a:r>
          </a:p>
          <a:p>
            <a:pPr marL="285750" indent="-285750">
              <a:buFont typeface="Arial" panose="020B0604020202020204" pitchFamily="34" charset="0"/>
              <a:buChar char="•"/>
            </a:pPr>
            <a:r>
              <a:rPr lang="en-GB" sz="2800" dirty="0"/>
              <a:t>Develop a network of PBS practitioners</a:t>
            </a:r>
          </a:p>
        </p:txBody>
      </p:sp>
      <p:sp>
        <p:nvSpPr>
          <p:cNvPr id="7" name="TextBox 6">
            <a:extLst>
              <a:ext uri="{FF2B5EF4-FFF2-40B4-BE49-F238E27FC236}">
                <a16:creationId xmlns:a16="http://schemas.microsoft.com/office/drawing/2014/main" id="{AD94397A-8916-2EF9-E12D-E80164305ABA}"/>
              </a:ext>
            </a:extLst>
          </p:cNvPr>
          <p:cNvSpPr txBox="1"/>
          <p:nvPr/>
        </p:nvSpPr>
        <p:spPr>
          <a:xfrm>
            <a:off x="6216723" y="1632668"/>
            <a:ext cx="5479774" cy="3539430"/>
          </a:xfrm>
          <a:prstGeom prst="rect">
            <a:avLst/>
          </a:prstGeom>
          <a:noFill/>
        </p:spPr>
        <p:txBody>
          <a:bodyPr wrap="square" rtlCol="0">
            <a:spAutoFit/>
          </a:bodyPr>
          <a:lstStyle/>
          <a:p>
            <a:pPr marL="285750" indent="-285750">
              <a:buFont typeface="Arial" panose="020B0604020202020204" pitchFamily="34" charset="0"/>
              <a:buChar char="•"/>
            </a:pPr>
            <a:r>
              <a:rPr lang="cy" sz="2800" b="0" i="0" strike="noStrike" cap="none" spc="0" baseline="0" dirty="0">
                <a:solidFill>
                  <a:srgbClr val="000000"/>
                </a:solidFill>
                <a:effectLst/>
                <a:latin typeface="Calibri"/>
                <a:ea typeface="Calibri"/>
                <a:cs typeface="Calibri"/>
              </a:rPr>
              <a:t>Darparu gwybodaeth a chefnogaeth i sefydliadau i helpu i greu strwythur staffio sy’n nodi fod arbenigedd a chefnogaeth CYC ar gael trwy’r strwythur cyfan (gan gynnwys Rheolwyr)</a:t>
            </a:r>
          </a:p>
          <a:p>
            <a:pPr marL="285750" indent="-285750">
              <a:buFont typeface="Arial" panose="020B0604020202020204" pitchFamily="34" charset="0"/>
              <a:buChar char="•"/>
            </a:pPr>
            <a:r>
              <a:rPr lang="cy" sz="2800" b="0" i="0" strike="noStrike" cap="none" spc="0" baseline="0" dirty="0">
                <a:solidFill>
                  <a:srgbClr val="000000"/>
                </a:solidFill>
                <a:effectLst/>
                <a:latin typeface="Calibri"/>
                <a:ea typeface="Calibri"/>
                <a:cs typeface="Calibri"/>
              </a:rPr>
              <a:t>Datblygu rhwydwaith o ymarferwyr CYC</a:t>
            </a:r>
          </a:p>
        </p:txBody>
      </p:sp>
    </p:spTree>
    <p:extLst>
      <p:ext uri="{BB962C8B-B14F-4D97-AF65-F5344CB8AC3E}">
        <p14:creationId xmlns:p14="http://schemas.microsoft.com/office/powerpoint/2010/main" val="3409282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5F8D38-EB67-E3F7-31EB-A8B9882988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69113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colorful lines&#10;&#10;Description automatically generated">
            <a:extLst>
              <a:ext uri="{FF2B5EF4-FFF2-40B4-BE49-F238E27FC236}">
                <a16:creationId xmlns:a16="http://schemas.microsoft.com/office/drawing/2014/main" id="{E85AA3C0-3126-E7D3-DCA1-281C2C507B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E99A9085-7D04-4468-B849-67FDEAEC2310}"/>
              </a:ext>
            </a:extLst>
          </p:cNvPr>
          <p:cNvSpPr>
            <a:spLocks noGrp="1"/>
          </p:cNvSpPr>
          <p:nvPr>
            <p:ph type="title"/>
          </p:nvPr>
        </p:nvSpPr>
        <p:spPr>
          <a:xfrm>
            <a:off x="291324" y="354039"/>
            <a:ext cx="10945427" cy="1029491"/>
          </a:xfrm>
        </p:spPr>
        <p:txBody>
          <a:bodyPr>
            <a:normAutofit fontScale="90000"/>
          </a:bodyPr>
          <a:lstStyle/>
          <a:p>
            <a:br>
              <a:rPr lang="en-GB" dirty="0"/>
            </a:br>
            <a:r>
              <a:rPr lang="cy" sz="3100" b="1" i="0" strike="noStrike" cap="none" spc="0" baseline="0" dirty="0">
                <a:solidFill>
                  <a:srgbClr val="7030A0"/>
                </a:solidFill>
                <a:effectLst/>
                <a:latin typeface="+mn-lt"/>
                <a:ea typeface="Calibri Light"/>
                <a:cs typeface="Calibri Light"/>
              </a:rPr>
              <a:t>CYC a Chymuned Ymarfer Cefnogaeth Weithredol Gogledd Cymru. </a:t>
            </a:r>
            <a:br>
              <a:rPr lang="en-GB" sz="3100" b="1" i="0" strike="noStrike" cap="none" spc="0" baseline="0" dirty="0">
                <a:solidFill>
                  <a:srgbClr val="000000"/>
                </a:solidFill>
                <a:effectLst/>
                <a:latin typeface="+mn-lt"/>
                <a:ea typeface="Calibri Light"/>
                <a:cs typeface="Calibri Light"/>
              </a:rPr>
            </a:br>
            <a:r>
              <a:rPr lang="en-GB" sz="3100" b="1" dirty="0">
                <a:latin typeface="+mn-lt"/>
              </a:rPr>
              <a:t>North Wales PBS and Active Support Community of Practice</a:t>
            </a:r>
            <a:br>
              <a:rPr lang="en-GB" sz="4000" dirty="0">
                <a:latin typeface="+mn-lt"/>
              </a:rPr>
            </a:br>
            <a:endParaRPr lang="en-GB" dirty="0">
              <a:latin typeface="+mn-lt"/>
            </a:endParaRPr>
          </a:p>
        </p:txBody>
      </p:sp>
      <p:sp>
        <p:nvSpPr>
          <p:cNvPr id="3" name="Rectangle 2">
            <a:extLst>
              <a:ext uri="{FF2B5EF4-FFF2-40B4-BE49-F238E27FC236}">
                <a16:creationId xmlns:a16="http://schemas.microsoft.com/office/drawing/2014/main" id="{4CF2E1F7-7D6B-4F63-BBD8-EBA306204078}"/>
              </a:ext>
            </a:extLst>
          </p:cNvPr>
          <p:cNvSpPr/>
          <p:nvPr/>
        </p:nvSpPr>
        <p:spPr>
          <a:xfrm>
            <a:off x="838200" y="1791093"/>
            <a:ext cx="10398551" cy="452486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dirty="0"/>
          </a:p>
        </p:txBody>
      </p:sp>
      <p:sp>
        <p:nvSpPr>
          <p:cNvPr id="4" name="TextBox 3">
            <a:extLst>
              <a:ext uri="{FF2B5EF4-FFF2-40B4-BE49-F238E27FC236}">
                <a16:creationId xmlns:a16="http://schemas.microsoft.com/office/drawing/2014/main" id="{054A85D9-DC55-48E4-921F-22F0702B3F6D}"/>
              </a:ext>
            </a:extLst>
          </p:cNvPr>
          <p:cNvSpPr txBox="1"/>
          <p:nvPr/>
        </p:nvSpPr>
        <p:spPr>
          <a:xfrm>
            <a:off x="426029" y="1565284"/>
            <a:ext cx="5526320" cy="3539430"/>
          </a:xfrm>
          <a:prstGeom prst="rect">
            <a:avLst/>
          </a:prstGeom>
          <a:noFill/>
        </p:spPr>
        <p:txBody>
          <a:bodyPr wrap="square" rtlCol="0">
            <a:spAutoFit/>
          </a:bodyPr>
          <a:lstStyle/>
          <a:p>
            <a:pPr marL="285750" indent="-285750">
              <a:buFont typeface="Arial" panose="020B0604020202020204" pitchFamily="34" charset="0"/>
              <a:buChar char="•"/>
            </a:pPr>
            <a:r>
              <a:rPr lang="en-GB" sz="2800" dirty="0"/>
              <a:t>Two CoPs a year (January 31</a:t>
            </a:r>
            <a:r>
              <a:rPr lang="en-GB" sz="2800" baseline="30000" dirty="0"/>
              <a:t>st</a:t>
            </a:r>
            <a:r>
              <a:rPr lang="en-GB" sz="2800" dirty="0"/>
              <a:t> and October 10</a:t>
            </a:r>
            <a:r>
              <a:rPr lang="en-GB" sz="2800" baseline="30000" dirty="0"/>
              <a:t>th</a:t>
            </a:r>
            <a:r>
              <a:rPr lang="en-GB" sz="2800" dirty="0"/>
              <a:t>, 2024)</a:t>
            </a:r>
          </a:p>
          <a:p>
            <a:pPr marL="285750" indent="-285750">
              <a:buFont typeface="Arial" panose="020B0604020202020204" pitchFamily="34" charset="0"/>
              <a:buChar char="•"/>
            </a:pPr>
            <a:r>
              <a:rPr lang="en-GB" sz="2800" dirty="0"/>
              <a:t>Will build on previous successes from Active Support CoPs</a:t>
            </a:r>
          </a:p>
          <a:p>
            <a:pPr marL="285750" indent="-285750">
              <a:buFont typeface="Arial" panose="020B0604020202020204" pitchFamily="34" charset="0"/>
              <a:buChar char="•"/>
            </a:pPr>
            <a:r>
              <a:rPr lang="en-GB" sz="2800" dirty="0"/>
              <a:t>Alternating face to face and online events</a:t>
            </a:r>
          </a:p>
          <a:p>
            <a:pPr marL="285750" indent="-285750">
              <a:buFont typeface="Arial" panose="020B0604020202020204" pitchFamily="34" charset="0"/>
              <a:buChar char="•"/>
            </a:pPr>
            <a:r>
              <a:rPr lang="en-GB" sz="2800" dirty="0"/>
              <a:t>North Wales Practitioners will be prioritised for places</a:t>
            </a:r>
          </a:p>
        </p:txBody>
      </p:sp>
      <p:sp>
        <p:nvSpPr>
          <p:cNvPr id="7" name="TextBox 6">
            <a:extLst>
              <a:ext uri="{FF2B5EF4-FFF2-40B4-BE49-F238E27FC236}">
                <a16:creationId xmlns:a16="http://schemas.microsoft.com/office/drawing/2014/main" id="{DF9B9FF2-E189-A4E9-E05E-C63B68416C12}"/>
              </a:ext>
            </a:extLst>
          </p:cNvPr>
          <p:cNvSpPr txBox="1"/>
          <p:nvPr/>
        </p:nvSpPr>
        <p:spPr>
          <a:xfrm>
            <a:off x="6037475" y="1565284"/>
            <a:ext cx="5823092" cy="4401205"/>
          </a:xfrm>
          <a:prstGeom prst="rect">
            <a:avLst/>
          </a:prstGeom>
          <a:noFill/>
        </p:spPr>
        <p:txBody>
          <a:bodyPr wrap="square" rtlCol="0">
            <a:spAutoFit/>
          </a:bodyPr>
          <a:lstStyle/>
          <a:p>
            <a:pPr marL="285750" indent="-285750">
              <a:buFont typeface="Arial" panose="020B0604020202020204" pitchFamily="34" charset="0"/>
              <a:buChar char="•"/>
            </a:pPr>
            <a:r>
              <a:rPr lang="cy" sz="2800" b="0" i="0" strike="noStrike" cap="none" spc="0" baseline="0" dirty="0">
                <a:solidFill>
                  <a:srgbClr val="000000"/>
                </a:solidFill>
                <a:effectLst/>
                <a:latin typeface="Calibri"/>
                <a:ea typeface="Calibri"/>
                <a:cs typeface="Calibri"/>
              </a:rPr>
              <a:t>Dwy Gymuned Ymarfer y flwyddyn (31 Ionawr a 10 Hydref 2024)</a:t>
            </a:r>
          </a:p>
          <a:p>
            <a:pPr marL="285750" indent="-285750">
              <a:buFont typeface="Arial" panose="020B0604020202020204" pitchFamily="34" charset="0"/>
              <a:buChar char="•"/>
            </a:pPr>
            <a:r>
              <a:rPr lang="cy" sz="2800" b="0" i="0" strike="noStrike" cap="none" spc="0" baseline="0" dirty="0">
                <a:solidFill>
                  <a:srgbClr val="000000"/>
                </a:solidFill>
                <a:effectLst/>
                <a:latin typeface="Calibri"/>
                <a:ea typeface="Calibri"/>
                <a:cs typeface="Calibri"/>
              </a:rPr>
              <a:t>Adeiladu ar lwyddiannau blaenorol o Gymunedau Ymarfer Cefnogaeth Ymarferol</a:t>
            </a:r>
          </a:p>
          <a:p>
            <a:pPr marL="285750" indent="-285750">
              <a:buFont typeface="Arial" panose="020B0604020202020204" pitchFamily="34" charset="0"/>
              <a:buChar char="•"/>
            </a:pPr>
            <a:r>
              <a:rPr lang="cy" sz="2800" b="0" i="0" strike="noStrike" cap="none" spc="0" baseline="0" dirty="0">
                <a:solidFill>
                  <a:srgbClr val="000000"/>
                </a:solidFill>
                <a:effectLst/>
                <a:latin typeface="Calibri"/>
                <a:ea typeface="Calibri"/>
                <a:cs typeface="Calibri"/>
              </a:rPr>
              <a:t>Digwyddiadau wyneb yn wyneb ac ar-lein</a:t>
            </a:r>
          </a:p>
          <a:p>
            <a:pPr marL="285750" indent="-285750">
              <a:buFont typeface="Arial" panose="020B0604020202020204" pitchFamily="34" charset="0"/>
              <a:buChar char="•"/>
            </a:pPr>
            <a:r>
              <a:rPr lang="cy" sz="2800" b="0" i="0" strike="noStrike" cap="none" spc="0" baseline="0" dirty="0">
                <a:solidFill>
                  <a:srgbClr val="000000"/>
                </a:solidFill>
                <a:effectLst/>
                <a:latin typeface="Calibri"/>
                <a:ea typeface="Calibri"/>
                <a:cs typeface="Calibri"/>
              </a:rPr>
              <a:t>Bydd Ymarferwyr Gogledd Cymru yn cael eu blaenoriaethu ar gyfer lleoedd</a:t>
            </a:r>
          </a:p>
        </p:txBody>
      </p:sp>
      <p:pic>
        <p:nvPicPr>
          <p:cNvPr id="5" name="Picture 4">
            <a:extLst>
              <a:ext uri="{FF2B5EF4-FFF2-40B4-BE49-F238E27FC236}">
                <a16:creationId xmlns:a16="http://schemas.microsoft.com/office/drawing/2014/main" id="{B968996B-6E99-1131-1DBF-E324AE1472DA}"/>
              </a:ext>
            </a:extLst>
          </p:cNvPr>
          <p:cNvPicPr>
            <a:picLocks noChangeAspect="1"/>
          </p:cNvPicPr>
          <p:nvPr/>
        </p:nvPicPr>
        <p:blipFill>
          <a:blip r:embed="rId3"/>
          <a:stretch>
            <a:fillRect/>
          </a:stretch>
        </p:blipFill>
        <p:spPr>
          <a:xfrm>
            <a:off x="116538" y="5077459"/>
            <a:ext cx="6145301" cy="1646063"/>
          </a:xfrm>
          <a:prstGeom prst="rect">
            <a:avLst/>
          </a:prstGeom>
        </p:spPr>
      </p:pic>
      <mc:AlternateContent xmlns:mc="http://schemas.openxmlformats.org/markup-compatibility/2006">
        <mc:Choice xmlns:p14="http://schemas.microsoft.com/office/powerpoint/2010/main" Requires="p14">
          <p:contentPart p14:bwMode="auto" r:id="rId4">
            <p14:nvContentPartPr>
              <p14:cNvPr id="9" name="Ink 8">
                <a:extLst>
                  <a:ext uri="{FF2B5EF4-FFF2-40B4-BE49-F238E27FC236}">
                    <a16:creationId xmlns:a16="http://schemas.microsoft.com/office/drawing/2014/main" id="{BC896248-D309-87C4-0803-A645982D5AD2}"/>
                  </a:ext>
                </a:extLst>
              </p14:cNvPr>
              <p14:cNvContentPartPr/>
              <p14:nvPr/>
            </p14:nvContentPartPr>
            <p14:xfrm>
              <a:off x="9837444" y="6185060"/>
              <a:ext cx="908280" cy="356760"/>
            </p14:xfrm>
          </p:contentPart>
        </mc:Choice>
        <mc:Fallback>
          <p:pic>
            <p:nvPicPr>
              <p:cNvPr id="9" name="Ink 8">
                <a:extLst>
                  <a:ext uri="{FF2B5EF4-FFF2-40B4-BE49-F238E27FC236}">
                    <a16:creationId xmlns:a16="http://schemas.microsoft.com/office/drawing/2014/main" id="{BC896248-D309-87C4-0803-A645982D5AD2}"/>
                  </a:ext>
                </a:extLst>
              </p:cNvPr>
              <p:cNvPicPr/>
              <p:nvPr/>
            </p:nvPicPr>
            <p:blipFill>
              <a:blip r:embed="rId5"/>
              <a:stretch>
                <a:fillRect/>
              </a:stretch>
            </p:blipFill>
            <p:spPr>
              <a:xfrm>
                <a:off x="9831324" y="6178940"/>
                <a:ext cx="920520" cy="369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 name="Ink 9">
                <a:extLst>
                  <a:ext uri="{FF2B5EF4-FFF2-40B4-BE49-F238E27FC236}">
                    <a16:creationId xmlns:a16="http://schemas.microsoft.com/office/drawing/2014/main" id="{6F46409C-A48B-16A7-7D05-15AD9752A5BF}"/>
                  </a:ext>
                </a:extLst>
              </p14:cNvPr>
              <p14:cNvContentPartPr/>
              <p14:nvPr/>
            </p14:nvContentPartPr>
            <p14:xfrm>
              <a:off x="10162524" y="6225380"/>
              <a:ext cx="1878480" cy="508320"/>
            </p14:xfrm>
          </p:contentPart>
        </mc:Choice>
        <mc:Fallback>
          <p:pic>
            <p:nvPicPr>
              <p:cNvPr id="10" name="Ink 9">
                <a:extLst>
                  <a:ext uri="{FF2B5EF4-FFF2-40B4-BE49-F238E27FC236}">
                    <a16:creationId xmlns:a16="http://schemas.microsoft.com/office/drawing/2014/main" id="{6F46409C-A48B-16A7-7D05-15AD9752A5BF}"/>
                  </a:ext>
                </a:extLst>
              </p:cNvPr>
              <p:cNvPicPr/>
              <p:nvPr/>
            </p:nvPicPr>
            <p:blipFill>
              <a:blip r:embed="rId7"/>
              <a:stretch>
                <a:fillRect/>
              </a:stretch>
            </p:blipFill>
            <p:spPr>
              <a:xfrm>
                <a:off x="10099884" y="6162380"/>
                <a:ext cx="2004120" cy="633960"/>
              </a:xfrm>
              <a:prstGeom prst="rect">
                <a:avLst/>
              </a:prstGeom>
            </p:spPr>
          </p:pic>
        </mc:Fallback>
      </mc:AlternateContent>
    </p:spTree>
    <p:extLst>
      <p:ext uri="{BB962C8B-B14F-4D97-AF65-F5344CB8AC3E}">
        <p14:creationId xmlns:p14="http://schemas.microsoft.com/office/powerpoint/2010/main" val="1016460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colorful lines&#10;&#10;Description automatically generated">
            <a:extLst>
              <a:ext uri="{FF2B5EF4-FFF2-40B4-BE49-F238E27FC236}">
                <a16:creationId xmlns:a16="http://schemas.microsoft.com/office/drawing/2014/main" id="{E0DF9963-596A-6896-CB1F-7B8CDC4117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E99A9085-7D04-4468-B849-67FDEAEC2310}"/>
              </a:ext>
            </a:extLst>
          </p:cNvPr>
          <p:cNvSpPr>
            <a:spLocks noGrp="1"/>
          </p:cNvSpPr>
          <p:nvPr>
            <p:ph type="title"/>
          </p:nvPr>
        </p:nvSpPr>
        <p:spPr>
          <a:xfrm>
            <a:off x="721151" y="168585"/>
            <a:ext cx="10515600" cy="1325563"/>
          </a:xfrm>
        </p:spPr>
        <p:txBody>
          <a:bodyPr>
            <a:normAutofit/>
          </a:bodyPr>
          <a:lstStyle/>
          <a:p>
            <a:r>
              <a:rPr lang="cy" sz="3600" b="1" i="0" strike="noStrike" cap="none" spc="0" baseline="0" dirty="0">
                <a:solidFill>
                  <a:srgbClr val="7030A0"/>
                </a:solidFill>
                <a:effectLst/>
                <a:latin typeface="+mn-lt"/>
                <a:ea typeface="Calibri Light"/>
                <a:cs typeface="Calibri Light"/>
              </a:rPr>
              <a:t>Dull - Rhwydwaith o ymarferwyr CYC</a:t>
            </a:r>
            <a:br>
              <a:rPr lang="en-GB" sz="3600" b="1" dirty="0">
                <a:latin typeface="+mn-lt"/>
              </a:rPr>
            </a:br>
            <a:r>
              <a:rPr lang="en-GB" sz="3600" b="1" dirty="0">
                <a:latin typeface="+mn-lt"/>
              </a:rPr>
              <a:t>Method - Network of PBS practitioners</a:t>
            </a:r>
            <a:endParaRPr lang="en-GB" sz="4000" dirty="0">
              <a:latin typeface="+mn-lt"/>
            </a:endParaRPr>
          </a:p>
        </p:txBody>
      </p:sp>
      <p:sp>
        <p:nvSpPr>
          <p:cNvPr id="3" name="Rectangle 2">
            <a:extLst>
              <a:ext uri="{FF2B5EF4-FFF2-40B4-BE49-F238E27FC236}">
                <a16:creationId xmlns:a16="http://schemas.microsoft.com/office/drawing/2014/main" id="{4CF2E1F7-7D6B-4F63-BBD8-EBA306204078}"/>
              </a:ext>
            </a:extLst>
          </p:cNvPr>
          <p:cNvSpPr/>
          <p:nvPr/>
        </p:nvSpPr>
        <p:spPr>
          <a:xfrm>
            <a:off x="838200" y="1791093"/>
            <a:ext cx="10398551" cy="452486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dirty="0"/>
          </a:p>
        </p:txBody>
      </p:sp>
      <p:sp>
        <p:nvSpPr>
          <p:cNvPr id="4" name="TextBox 3">
            <a:extLst>
              <a:ext uri="{FF2B5EF4-FFF2-40B4-BE49-F238E27FC236}">
                <a16:creationId xmlns:a16="http://schemas.microsoft.com/office/drawing/2014/main" id="{054A85D9-DC55-48E4-921F-22F0702B3F6D}"/>
              </a:ext>
            </a:extLst>
          </p:cNvPr>
          <p:cNvSpPr txBox="1"/>
          <p:nvPr/>
        </p:nvSpPr>
        <p:spPr>
          <a:xfrm>
            <a:off x="392397" y="1662733"/>
            <a:ext cx="5703602" cy="4154984"/>
          </a:xfrm>
          <a:prstGeom prst="rect">
            <a:avLst/>
          </a:prstGeom>
          <a:noFill/>
        </p:spPr>
        <p:txBody>
          <a:bodyPr wrap="square" rtlCol="0">
            <a:spAutoFit/>
          </a:bodyPr>
          <a:lstStyle/>
          <a:p>
            <a:pPr marL="285750" indent="-285750">
              <a:buFont typeface="Arial" panose="020B0604020202020204" pitchFamily="34" charset="0"/>
              <a:buChar char="•"/>
            </a:pPr>
            <a:r>
              <a:rPr lang="en-GB" sz="2400" dirty="0"/>
              <a:t>Establish means whereby North Wales PBS Practitioners can help inform, develop and support each other</a:t>
            </a:r>
          </a:p>
          <a:p>
            <a:pPr marL="285750" indent="-285750">
              <a:buFont typeface="Arial" panose="020B0604020202020204" pitchFamily="34" charset="0"/>
              <a:buChar char="•"/>
            </a:pPr>
            <a:r>
              <a:rPr lang="en-GB" sz="2400" dirty="0"/>
              <a:t>Website: </a:t>
            </a:r>
            <a:r>
              <a:rPr lang="en-GB" sz="2400" dirty="0">
                <a:hlinkClick r:id="rId3"/>
              </a:rPr>
              <a:t>https://northwalestogether.org/</a:t>
            </a:r>
            <a:endParaRPr lang="en-GB" sz="2400" dirty="0"/>
          </a:p>
          <a:p>
            <a:pPr marL="285750" indent="-285750">
              <a:buFont typeface="Arial" panose="020B0604020202020204" pitchFamily="34" charset="0"/>
              <a:buChar char="•"/>
            </a:pPr>
            <a:r>
              <a:rPr lang="en-GB" sz="2400" dirty="0"/>
              <a:t>Social Media options being developed to support group interaction and share resources</a:t>
            </a:r>
          </a:p>
          <a:p>
            <a:pPr marL="285750" indent="-285750">
              <a:buFont typeface="Arial" panose="020B0604020202020204" pitchFamily="34" charset="0"/>
              <a:buChar char="•"/>
            </a:pPr>
            <a:r>
              <a:rPr lang="en-GB" sz="2400" dirty="0"/>
              <a:t>Network to be launched at first PBS + AS CoP January 31</a:t>
            </a:r>
            <a:r>
              <a:rPr lang="en-GB" sz="2400" baseline="30000" dirty="0"/>
              <a:t>st</a:t>
            </a:r>
            <a:r>
              <a:rPr lang="en-GB" sz="2400" dirty="0"/>
              <a:t> 2024</a:t>
            </a:r>
          </a:p>
          <a:p>
            <a:pPr marL="285750" indent="-285750">
              <a:buFont typeface="Arial" panose="020B0604020202020204" pitchFamily="34" charset="0"/>
              <a:buChar char="•"/>
            </a:pPr>
            <a:r>
              <a:rPr lang="en-GB" sz="2400" dirty="0"/>
              <a:t>We have joined the UK PBS Alliance </a:t>
            </a:r>
            <a:r>
              <a:rPr lang="en-GB" sz="2400" dirty="0">
                <a:hlinkClick r:id="rId3"/>
              </a:rPr>
              <a:t>https://www.bild.org.uk/uk-pbs-alliance/</a:t>
            </a:r>
            <a:endParaRPr lang="en-GB" sz="2400" dirty="0"/>
          </a:p>
        </p:txBody>
      </p:sp>
      <p:sp>
        <p:nvSpPr>
          <p:cNvPr id="7" name="TextBox 6">
            <a:extLst>
              <a:ext uri="{FF2B5EF4-FFF2-40B4-BE49-F238E27FC236}">
                <a16:creationId xmlns:a16="http://schemas.microsoft.com/office/drawing/2014/main" id="{4A1E7B96-B0A0-13EC-88CB-1C5FE1F5EB32}"/>
              </a:ext>
            </a:extLst>
          </p:cNvPr>
          <p:cNvSpPr txBox="1"/>
          <p:nvPr/>
        </p:nvSpPr>
        <p:spPr>
          <a:xfrm>
            <a:off x="6245250" y="1593130"/>
            <a:ext cx="5829701" cy="4154984"/>
          </a:xfrm>
          <a:prstGeom prst="rect">
            <a:avLst/>
          </a:prstGeom>
          <a:noFill/>
        </p:spPr>
        <p:txBody>
          <a:bodyPr wrap="square" rtlCol="0">
            <a:spAutoFit/>
          </a:bodyPr>
          <a:lstStyle/>
          <a:p>
            <a:pPr marL="285750" indent="-285750">
              <a:buFont typeface="Arial" panose="020B0604020202020204" pitchFamily="34" charset="0"/>
              <a:buChar char="•"/>
            </a:pPr>
            <a:r>
              <a:rPr lang="cy" sz="2400" b="0" i="0" strike="noStrike" cap="none" spc="0" baseline="0" dirty="0">
                <a:solidFill>
                  <a:srgbClr val="000000"/>
                </a:solidFill>
                <a:effectLst/>
                <a:latin typeface="Calibri"/>
                <a:ea typeface="Calibri"/>
                <a:cs typeface="Calibri"/>
              </a:rPr>
              <a:t>Sefydlu ffordd y gall Ymarferwyr CYC Gogledd Cymru hysbysu, datblygu a chefnogi ei gilydd</a:t>
            </a:r>
          </a:p>
          <a:p>
            <a:pPr marL="285750" indent="-285750">
              <a:buFont typeface="Arial" panose="020B0604020202020204" pitchFamily="34" charset="0"/>
              <a:buChar char="•"/>
            </a:pPr>
            <a:r>
              <a:rPr lang="cy" sz="2400" b="0" i="0" strike="noStrike" cap="none" spc="0" baseline="0" dirty="0">
                <a:solidFill>
                  <a:srgbClr val="000000"/>
                </a:solidFill>
                <a:effectLst/>
                <a:latin typeface="Calibri"/>
                <a:ea typeface="Calibri"/>
                <a:cs typeface="Calibri"/>
              </a:rPr>
              <a:t>Gwefan: </a:t>
            </a:r>
            <a:r>
              <a:rPr lang="cy" sz="2400" b="0" i="0" strike="noStrike" cap="none" spc="0" baseline="0" dirty="0">
                <a:solidFill>
                  <a:srgbClr val="000000"/>
                </a:solidFill>
                <a:effectLst/>
                <a:latin typeface="Calibri"/>
                <a:ea typeface="Calibri"/>
                <a:cs typeface="Calibri"/>
                <a:hlinkClick r:id="rId3" history="0"/>
              </a:rPr>
              <a:t>https://northwalestogether.org</a:t>
            </a:r>
            <a:endParaRPr lang="en-GB" sz="2400" dirty="0"/>
          </a:p>
          <a:p>
            <a:pPr marL="285750" indent="-285750">
              <a:buFont typeface="Arial" panose="020B0604020202020204" pitchFamily="34" charset="0"/>
              <a:buChar char="•"/>
            </a:pPr>
            <a:r>
              <a:rPr lang="cy" sz="2400" b="0" i="0" strike="noStrike" cap="none" spc="0" baseline="0" dirty="0">
                <a:solidFill>
                  <a:srgbClr val="000000"/>
                </a:solidFill>
                <a:effectLst/>
                <a:latin typeface="Calibri"/>
                <a:ea typeface="Calibri"/>
                <a:cs typeface="Calibri"/>
              </a:rPr>
              <a:t>Opsiynau cyfryngau cymdeithasol yn cael eu datblygu i gefnogi rhyngweithio grŵp a rhannu adnoddau</a:t>
            </a:r>
          </a:p>
          <a:p>
            <a:pPr marL="285750" indent="-285750">
              <a:buFont typeface="Arial" panose="020B0604020202020204" pitchFamily="34" charset="0"/>
              <a:buChar char="•"/>
            </a:pPr>
            <a:r>
              <a:rPr lang="cy" sz="2400" b="0" i="0" strike="noStrike" cap="none" spc="0" baseline="0" dirty="0">
                <a:solidFill>
                  <a:srgbClr val="000000"/>
                </a:solidFill>
                <a:effectLst/>
                <a:latin typeface="Calibri"/>
                <a:ea typeface="Calibri"/>
                <a:cs typeface="Calibri"/>
              </a:rPr>
              <a:t>Rhwydwaith i’w chyhoeddi yn y Gymuned Ymarfer CYC + AS cyntaf ar 31 Ionawr 2024</a:t>
            </a:r>
          </a:p>
          <a:p>
            <a:pPr marL="285750" indent="-285750">
              <a:buFont typeface="Arial" panose="020B0604020202020204" pitchFamily="34" charset="0"/>
              <a:buChar char="•"/>
            </a:pPr>
            <a:r>
              <a:rPr lang="cy" sz="2400" b="0" i="0" strike="noStrike" cap="none" spc="0" baseline="0" dirty="0">
                <a:solidFill>
                  <a:srgbClr val="000000"/>
                </a:solidFill>
                <a:effectLst/>
                <a:latin typeface="Calibri"/>
                <a:ea typeface="Calibri"/>
                <a:cs typeface="Calibri"/>
              </a:rPr>
              <a:t>Rydym wedi ymuno â Chynghrair CYC y DU </a:t>
            </a:r>
            <a:r>
              <a:rPr lang="cy" sz="2400" b="0" i="0" strike="noStrike" cap="none" spc="0" baseline="0" dirty="0">
                <a:solidFill>
                  <a:srgbClr val="000000"/>
                </a:solidFill>
                <a:effectLst/>
                <a:latin typeface="Calibri"/>
                <a:ea typeface="Calibri"/>
                <a:cs typeface="Calibri"/>
                <a:hlinkClick r:id="rId3"/>
              </a:rPr>
              <a:t>https://www.bild.org.uk/uk-pbs-alliance</a:t>
            </a:r>
            <a:endParaRPr lang="en-GB" sz="2400" dirty="0"/>
          </a:p>
        </p:txBody>
      </p:sp>
    </p:spTree>
    <p:extLst>
      <p:ext uri="{BB962C8B-B14F-4D97-AF65-F5344CB8AC3E}">
        <p14:creationId xmlns:p14="http://schemas.microsoft.com/office/powerpoint/2010/main" val="1180892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colorful lines&#10;&#10;Description automatically generated">
            <a:extLst>
              <a:ext uri="{FF2B5EF4-FFF2-40B4-BE49-F238E27FC236}">
                <a16:creationId xmlns:a16="http://schemas.microsoft.com/office/drawing/2014/main" id="{875EFBB4-D8A8-3EF2-AAFF-D2DBEDAC7B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3" name="Picture 2">
            <a:extLst>
              <a:ext uri="{FF2B5EF4-FFF2-40B4-BE49-F238E27FC236}">
                <a16:creationId xmlns:a16="http://schemas.microsoft.com/office/drawing/2014/main" id="{BCD639E3-C027-3DA2-6576-217FC332E7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4980" y="1012899"/>
            <a:ext cx="8702040" cy="3680460"/>
          </a:xfrm>
          <a:prstGeom prst="rect">
            <a:avLst/>
          </a:prstGeom>
        </p:spPr>
      </p:pic>
      <p:pic>
        <p:nvPicPr>
          <p:cNvPr id="5" name="Picture 4">
            <a:extLst>
              <a:ext uri="{FF2B5EF4-FFF2-40B4-BE49-F238E27FC236}">
                <a16:creationId xmlns:a16="http://schemas.microsoft.com/office/drawing/2014/main" id="{6EC5DE8E-E61E-9798-8684-F81DF99F3C68}"/>
              </a:ext>
            </a:extLst>
          </p:cNvPr>
          <p:cNvPicPr>
            <a:picLocks noChangeAspect="1"/>
          </p:cNvPicPr>
          <p:nvPr/>
        </p:nvPicPr>
        <p:blipFill>
          <a:blip r:embed="rId4"/>
          <a:stretch>
            <a:fillRect/>
          </a:stretch>
        </p:blipFill>
        <p:spPr>
          <a:xfrm>
            <a:off x="1889140" y="4852744"/>
            <a:ext cx="8151058" cy="853514"/>
          </a:xfrm>
          <a:prstGeom prst="rect">
            <a:avLst/>
          </a:prstGeom>
        </p:spPr>
      </p:pic>
    </p:spTree>
    <p:extLst>
      <p:ext uri="{BB962C8B-B14F-4D97-AF65-F5344CB8AC3E}">
        <p14:creationId xmlns:p14="http://schemas.microsoft.com/office/powerpoint/2010/main" val="275511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40555" y="283905"/>
            <a:ext cx="9095903" cy="1820101"/>
          </a:xfrm>
        </p:spPr>
        <p:style>
          <a:lnRef idx="2">
            <a:schemeClr val="accent1"/>
          </a:lnRef>
          <a:fillRef idx="1">
            <a:schemeClr val="lt1"/>
          </a:fillRef>
          <a:effectRef idx="0">
            <a:schemeClr val="accent1"/>
          </a:effectRef>
          <a:fontRef idx="minor">
            <a:schemeClr val="dk1"/>
          </a:fontRef>
        </p:style>
        <p:txBody>
          <a:bodyPr/>
          <a:lstStyle/>
          <a:p>
            <a:pPr algn="ctr"/>
            <a:r>
              <a:rPr lang="en-GB" sz="4000" dirty="0"/>
              <a:t>A peer review process for PBS training</a:t>
            </a:r>
          </a:p>
        </p:txBody>
      </p:sp>
      <p:sp>
        <p:nvSpPr>
          <p:cNvPr id="5" name="Text Placeholder 2"/>
          <p:cNvSpPr>
            <a:spLocks noGrp="1"/>
          </p:cNvSpPr>
          <p:nvPr>
            <p:ph type="body" sz="quarter" idx="10"/>
          </p:nvPr>
        </p:nvSpPr>
        <p:spPr>
          <a:xfrm>
            <a:off x="1639784" y="2264046"/>
            <a:ext cx="6944809" cy="1164954"/>
          </a:xfrm>
        </p:spPr>
        <p:txBody>
          <a:bodyPr lIns="91440" tIns="45720" rIns="91440" bIns="45720" anchor="t"/>
          <a:lstStyle/>
          <a:p>
            <a:pPr marL="0" indent="0" algn="ctr">
              <a:buNone/>
            </a:pPr>
            <a:r>
              <a:rPr lang="en-GB" b="1" dirty="0"/>
              <a:t>Marie Lovell</a:t>
            </a:r>
          </a:p>
        </p:txBody>
      </p:sp>
    </p:spTree>
    <p:extLst>
      <p:ext uri="{BB962C8B-B14F-4D97-AF65-F5344CB8AC3E}">
        <p14:creationId xmlns:p14="http://schemas.microsoft.com/office/powerpoint/2010/main" val="3516452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colorful lines&#10;&#10;Description automatically generated">
            <a:extLst>
              <a:ext uri="{FF2B5EF4-FFF2-40B4-BE49-F238E27FC236}">
                <a16:creationId xmlns:a16="http://schemas.microsoft.com/office/drawing/2014/main" id="{D04DFC0D-F038-ADD9-F93A-2D68821EA4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5F5FF4E1-3EC4-4EF1-A6EF-1D57302819F1}"/>
              </a:ext>
            </a:extLst>
          </p:cNvPr>
          <p:cNvSpPr>
            <a:spLocks noGrp="1"/>
          </p:cNvSpPr>
          <p:nvPr>
            <p:ph type="title"/>
          </p:nvPr>
        </p:nvSpPr>
        <p:spPr/>
        <p:txBody>
          <a:bodyPr/>
          <a:lstStyle/>
          <a:p>
            <a:r>
              <a:rPr lang="cy" sz="4400" b="1" i="0" strike="noStrike" cap="none" spc="0" baseline="0" dirty="0">
                <a:solidFill>
                  <a:srgbClr val="7030A0"/>
                </a:solidFill>
                <a:effectLst/>
                <a:latin typeface="Calibri Light"/>
                <a:ea typeface="Calibri Light"/>
                <a:cs typeface="Calibri Light"/>
              </a:rPr>
              <a:t>Cysylltiadau a gwybodaeth bellach </a:t>
            </a:r>
            <a:br>
              <a:rPr lang="cy" sz="4400" b="1" i="0" strike="noStrike" cap="none" spc="0" baseline="0" dirty="0">
                <a:solidFill>
                  <a:srgbClr val="000000"/>
                </a:solidFill>
                <a:effectLst/>
                <a:latin typeface="Calibri Light"/>
                <a:ea typeface="Calibri Light"/>
                <a:cs typeface="Calibri Light"/>
              </a:rPr>
            </a:br>
            <a:r>
              <a:rPr lang="en-GB" b="1" dirty="0"/>
              <a:t>Contacts &amp; further information</a:t>
            </a:r>
          </a:p>
        </p:txBody>
      </p:sp>
      <p:sp>
        <p:nvSpPr>
          <p:cNvPr id="3" name="Content Placeholder 2">
            <a:extLst>
              <a:ext uri="{FF2B5EF4-FFF2-40B4-BE49-F238E27FC236}">
                <a16:creationId xmlns:a16="http://schemas.microsoft.com/office/drawing/2014/main" id="{BE7A16EE-804D-4092-9C6B-F44CA78E1230}"/>
              </a:ext>
            </a:extLst>
          </p:cNvPr>
          <p:cNvSpPr>
            <a:spLocks noGrp="1"/>
          </p:cNvSpPr>
          <p:nvPr>
            <p:ph idx="1"/>
          </p:nvPr>
        </p:nvSpPr>
        <p:spPr/>
        <p:txBody>
          <a:bodyPr>
            <a:normAutofit/>
          </a:bodyPr>
          <a:lstStyle/>
          <a:p>
            <a:pPr marL="0" indent="0">
              <a:buNone/>
            </a:pPr>
            <a:r>
              <a:rPr lang="en-GB" dirty="0"/>
              <a:t>Marie Lovell </a:t>
            </a:r>
            <a:r>
              <a:rPr lang="en-GB" dirty="0">
                <a:hlinkClick r:id="rId3"/>
              </a:rPr>
              <a:t>marie.lovell@skillsforcare.org.uk</a:t>
            </a:r>
            <a:r>
              <a:rPr lang="en-GB" dirty="0"/>
              <a:t> </a:t>
            </a:r>
          </a:p>
          <a:p>
            <a:pPr marL="0" indent="0">
              <a:buNone/>
            </a:pPr>
            <a:endParaRPr lang="en-GB" dirty="0"/>
          </a:p>
          <a:p>
            <a:pPr marL="0" indent="0">
              <a:buNone/>
            </a:pPr>
            <a:r>
              <a:rPr lang="en-GB" dirty="0">
                <a:hlinkClick r:id="rId3"/>
              </a:rPr>
              <a:t>innovation@skillsforcare.org.uk</a:t>
            </a:r>
            <a:r>
              <a:rPr lang="en-GB" dirty="0"/>
              <a:t> </a:t>
            </a:r>
          </a:p>
          <a:p>
            <a:pPr marL="0" indent="0">
              <a:buNone/>
            </a:pPr>
            <a:endParaRPr lang="en-GB" dirty="0"/>
          </a:p>
          <a:p>
            <a:pPr marL="0" indent="0">
              <a:buNone/>
            </a:pPr>
            <a:r>
              <a:rPr lang="en-GB" dirty="0">
                <a:hlinkClick r:id="rId3"/>
              </a:rPr>
              <a:t>https://www.skillsforcare.org.uk/Developing-your-workforce/Care-topics/Supporting-people-with-challenging-or-distressed-behaviour/Supporting-people-with-challenging-or-distressed-behaviour.aspx</a:t>
            </a:r>
            <a:r>
              <a:rPr lang="en-GB" dirty="0"/>
              <a:t> </a:t>
            </a:r>
          </a:p>
        </p:txBody>
      </p:sp>
    </p:spTree>
    <p:extLst>
      <p:ext uri="{BB962C8B-B14F-4D97-AF65-F5344CB8AC3E}">
        <p14:creationId xmlns:p14="http://schemas.microsoft.com/office/powerpoint/2010/main" val="1824068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colorful lines&#10;&#10;Description automatically generated">
            <a:extLst>
              <a:ext uri="{FF2B5EF4-FFF2-40B4-BE49-F238E27FC236}">
                <a16:creationId xmlns:a16="http://schemas.microsoft.com/office/drawing/2014/main" id="{6CD0790F-3539-47F9-9B3D-1D37289A35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99A9085-7D04-4468-B849-67FDEAEC2310}"/>
              </a:ext>
            </a:extLst>
          </p:cNvPr>
          <p:cNvSpPr>
            <a:spLocks noGrp="1"/>
          </p:cNvSpPr>
          <p:nvPr>
            <p:ph type="title"/>
          </p:nvPr>
        </p:nvSpPr>
        <p:spPr>
          <a:xfrm>
            <a:off x="779675" y="303557"/>
            <a:ext cx="10515600" cy="918728"/>
          </a:xfrm>
        </p:spPr>
        <p:txBody>
          <a:bodyPr>
            <a:normAutofit/>
          </a:bodyPr>
          <a:lstStyle/>
          <a:p>
            <a:r>
              <a:rPr lang="cy" sz="4400" b="1" i="0" strike="noStrike" cap="none" spc="0" baseline="0" dirty="0">
                <a:solidFill>
                  <a:srgbClr val="7030A0"/>
                </a:solidFill>
                <a:effectLst/>
                <a:latin typeface="Calibri Light"/>
                <a:ea typeface="Calibri Light"/>
                <a:cs typeface="Calibri Light"/>
              </a:rPr>
              <a:t>Eich cyfraniad     </a:t>
            </a:r>
            <a:r>
              <a:rPr lang="en-GB" b="1" dirty="0"/>
              <a:t>Your input</a:t>
            </a:r>
          </a:p>
        </p:txBody>
      </p:sp>
      <p:sp>
        <p:nvSpPr>
          <p:cNvPr id="3" name="Rectangle 2">
            <a:extLst>
              <a:ext uri="{FF2B5EF4-FFF2-40B4-BE49-F238E27FC236}">
                <a16:creationId xmlns:a16="http://schemas.microsoft.com/office/drawing/2014/main" id="{4CF2E1F7-7D6B-4F63-BBD8-EBA306204078}"/>
              </a:ext>
            </a:extLst>
          </p:cNvPr>
          <p:cNvSpPr/>
          <p:nvPr/>
        </p:nvSpPr>
        <p:spPr>
          <a:xfrm>
            <a:off x="838200" y="1791093"/>
            <a:ext cx="10398551" cy="452486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dirty="0"/>
          </a:p>
        </p:txBody>
      </p:sp>
      <p:sp>
        <p:nvSpPr>
          <p:cNvPr id="4" name="TextBox 3">
            <a:extLst>
              <a:ext uri="{FF2B5EF4-FFF2-40B4-BE49-F238E27FC236}">
                <a16:creationId xmlns:a16="http://schemas.microsoft.com/office/drawing/2014/main" id="{054A85D9-DC55-48E4-921F-22F0702B3F6D}"/>
              </a:ext>
            </a:extLst>
          </p:cNvPr>
          <p:cNvSpPr txBox="1"/>
          <p:nvPr/>
        </p:nvSpPr>
        <p:spPr>
          <a:xfrm>
            <a:off x="97654" y="1525842"/>
            <a:ext cx="5794310" cy="5139869"/>
          </a:xfrm>
          <a:prstGeom prst="rect">
            <a:avLst/>
          </a:prstGeom>
          <a:noFill/>
        </p:spPr>
        <p:txBody>
          <a:bodyPr wrap="square" rtlCol="0">
            <a:spAutoFit/>
          </a:bodyPr>
          <a:lstStyle/>
          <a:p>
            <a:pPr marL="285750" indent="-285750">
              <a:buFont typeface="Arial" panose="020B0604020202020204" pitchFamily="34" charset="0"/>
              <a:buChar char="•"/>
            </a:pPr>
            <a:r>
              <a:rPr lang="en-GB" sz="2000" dirty="0"/>
              <a:t>How will you inform and engage with your organisation about this?</a:t>
            </a:r>
          </a:p>
          <a:p>
            <a:pPr marL="285750" indent="-285750">
              <a:buFont typeface="Arial" panose="020B0604020202020204" pitchFamily="34" charset="0"/>
              <a:buChar char="•"/>
            </a:pPr>
            <a:r>
              <a:rPr lang="en-GB" sz="2000" dirty="0"/>
              <a:t>Consider how a vision of practice leadership can be articulated and implemented within your organisation (a whole systems approach)</a:t>
            </a:r>
          </a:p>
          <a:p>
            <a:pPr marL="285750" indent="-285750">
              <a:buFont typeface="Arial" panose="020B0604020202020204" pitchFamily="34" charset="0"/>
              <a:buChar char="•"/>
            </a:pPr>
            <a:r>
              <a:rPr lang="en-GB" sz="2000" dirty="0"/>
              <a:t>If you would kindly cascade the survey within your organisation and support this data to be collated and submitted within a month</a:t>
            </a:r>
          </a:p>
          <a:p>
            <a:pPr marL="285750" indent="-285750">
              <a:buFont typeface="Arial" panose="020B0604020202020204" pitchFamily="34" charset="0"/>
              <a:buChar char="•"/>
            </a:pPr>
            <a:r>
              <a:rPr lang="en-GB" sz="2000" dirty="0"/>
              <a:t>We are currently looking to invite input from individuals who are receiving or may benefit from PBS, if you know anyone who may be interested?</a:t>
            </a:r>
          </a:p>
          <a:p>
            <a:pPr marL="285750" indent="-285750">
              <a:buFont typeface="Arial" panose="020B0604020202020204" pitchFamily="34" charset="0"/>
              <a:buChar char="•"/>
            </a:pPr>
            <a:r>
              <a:rPr lang="en-GB" sz="2000" dirty="0"/>
              <a:t>Are you interested in applying for any PBS training funding?</a:t>
            </a:r>
          </a:p>
          <a:p>
            <a:pPr marL="285750" indent="-285750">
              <a:buFont typeface="Arial" panose="020B0604020202020204" pitchFamily="34" charset="0"/>
              <a:buChar char="•"/>
            </a:pPr>
            <a:r>
              <a:rPr lang="en-GB" sz="2000" dirty="0"/>
              <a:t>But it’s your network, what do you want and what will you do to help?</a:t>
            </a:r>
          </a:p>
          <a:p>
            <a:pPr marL="285750" indent="-285750">
              <a:buFont typeface="Arial" panose="020B0604020202020204" pitchFamily="34" charset="0"/>
              <a:buChar char="•"/>
            </a:pPr>
            <a:endParaRPr lang="en-GB" sz="2400" dirty="0"/>
          </a:p>
        </p:txBody>
      </p:sp>
      <p:sp>
        <p:nvSpPr>
          <p:cNvPr id="7" name="TextBox 6">
            <a:extLst>
              <a:ext uri="{FF2B5EF4-FFF2-40B4-BE49-F238E27FC236}">
                <a16:creationId xmlns:a16="http://schemas.microsoft.com/office/drawing/2014/main" id="{8B7F13DC-E719-A658-CDD4-78662C083C5C}"/>
              </a:ext>
            </a:extLst>
          </p:cNvPr>
          <p:cNvSpPr txBox="1"/>
          <p:nvPr/>
        </p:nvSpPr>
        <p:spPr>
          <a:xfrm>
            <a:off x="5774764" y="1424754"/>
            <a:ext cx="6202533" cy="4708981"/>
          </a:xfrm>
          <a:prstGeom prst="rect">
            <a:avLst/>
          </a:prstGeom>
          <a:noFill/>
        </p:spPr>
        <p:txBody>
          <a:bodyPr wrap="square" rtlCol="0">
            <a:spAutoFit/>
          </a:bodyPr>
          <a:lstStyle/>
          <a:p>
            <a:pPr marL="285750" indent="-285750">
              <a:buFont typeface="Arial" panose="020B0604020202020204" pitchFamily="34" charset="0"/>
              <a:buChar char="•"/>
            </a:pPr>
            <a:r>
              <a:rPr lang="cy" sz="2000" b="0" i="0" strike="noStrike" cap="none" spc="0" baseline="0" dirty="0">
                <a:solidFill>
                  <a:srgbClr val="000000"/>
                </a:solidFill>
                <a:effectLst/>
                <a:latin typeface="Calibri"/>
                <a:ea typeface="Calibri"/>
                <a:cs typeface="Calibri"/>
              </a:rPr>
              <a:t>Sut fyddwch yn hysbysu ac ymgysylltu â’ch sefydliad ynglŷn â hyn?</a:t>
            </a:r>
          </a:p>
          <a:p>
            <a:pPr marL="285750" indent="-285750">
              <a:buFont typeface="Arial" panose="020B0604020202020204" pitchFamily="34" charset="0"/>
              <a:buChar char="•"/>
            </a:pPr>
            <a:r>
              <a:rPr lang="cy" sz="2000" b="0" i="0" strike="noStrike" cap="none" spc="0" baseline="0" dirty="0">
                <a:solidFill>
                  <a:srgbClr val="000000"/>
                </a:solidFill>
                <a:effectLst/>
                <a:latin typeface="Calibri"/>
                <a:ea typeface="Calibri"/>
                <a:cs typeface="Calibri"/>
              </a:rPr>
              <a:t>Ystyriwch sut y gall gweledigaeth o arweinyddiaeth ymarfer gael ei mynegi a’i gweithredu o fewn eich sefydliad (dull system gyfan)</a:t>
            </a:r>
          </a:p>
          <a:p>
            <a:pPr marL="285750" indent="-285750">
              <a:buFont typeface="Arial" panose="020B0604020202020204" pitchFamily="34" charset="0"/>
              <a:buChar char="•"/>
            </a:pPr>
            <a:r>
              <a:rPr lang="cy" sz="2000" b="0" i="0" strike="noStrike" cap="none" spc="0" baseline="0" dirty="0">
                <a:solidFill>
                  <a:srgbClr val="000000"/>
                </a:solidFill>
                <a:effectLst/>
                <a:latin typeface="Calibri"/>
                <a:ea typeface="Calibri"/>
                <a:cs typeface="Calibri"/>
              </a:rPr>
              <a:t>A wnewch chi rannu’r arolwg o fewn eich sefydliad a chefnogi’r data hwn i’w gasglu a’i gyflwyno o fewn mis</a:t>
            </a:r>
          </a:p>
          <a:p>
            <a:pPr marL="285750" indent="-285750">
              <a:buFont typeface="Arial" panose="020B0604020202020204" pitchFamily="34" charset="0"/>
              <a:buChar char="•"/>
            </a:pPr>
            <a:r>
              <a:rPr lang="cy" sz="2000" b="0" i="0" strike="noStrike" cap="none" spc="0" baseline="0" dirty="0">
                <a:solidFill>
                  <a:srgbClr val="000000"/>
                </a:solidFill>
                <a:effectLst/>
                <a:latin typeface="Calibri"/>
                <a:ea typeface="Calibri"/>
                <a:cs typeface="Calibri"/>
              </a:rPr>
              <a:t>Rydym yn gobeithio gwahodd cyfraniad gan unigolion sy’n cael neu a allai elwa o CYC, os ydych yn adnabod unrhyw un a fyddai â diddordeb?</a:t>
            </a:r>
          </a:p>
          <a:p>
            <a:pPr marL="285750" indent="-285750">
              <a:buFont typeface="Arial" panose="020B0604020202020204" pitchFamily="34" charset="0"/>
              <a:buChar char="•"/>
            </a:pPr>
            <a:r>
              <a:rPr lang="cy" sz="2000" b="0" i="0" strike="noStrike" cap="none" spc="0" baseline="0" dirty="0">
                <a:solidFill>
                  <a:srgbClr val="000000"/>
                </a:solidFill>
                <a:effectLst/>
                <a:latin typeface="Calibri"/>
                <a:ea typeface="Calibri"/>
                <a:cs typeface="Calibri"/>
              </a:rPr>
              <a:t>A oes gennych ddiddordeb mewn ymgeisio am unrhyw gyllid hyfforddiant CYC? </a:t>
            </a:r>
          </a:p>
          <a:p>
            <a:pPr marL="285750" indent="-285750">
              <a:buFont typeface="Arial" panose="020B0604020202020204" pitchFamily="34" charset="0"/>
              <a:buChar char="•"/>
            </a:pPr>
            <a:r>
              <a:rPr lang="cy" sz="2000" b="0" i="0" strike="noStrike" cap="none" spc="0" baseline="0" dirty="0">
                <a:solidFill>
                  <a:srgbClr val="000000"/>
                </a:solidFill>
                <a:effectLst/>
                <a:latin typeface="Calibri"/>
                <a:ea typeface="Calibri"/>
                <a:cs typeface="Calibri"/>
              </a:rPr>
              <a:t>Ond eich rhwydwaith chi yw hi, beth ydych chi eisiau a beth fyddwch yn ei wneud i helpu?</a:t>
            </a:r>
          </a:p>
          <a:p>
            <a:pPr marL="285750" indent="-285750">
              <a:buFont typeface="Arial" panose="020B0604020202020204" pitchFamily="34" charset="0"/>
              <a:buChar char="•"/>
            </a:pPr>
            <a:endParaRPr lang="en-GB" sz="2000" dirty="0"/>
          </a:p>
        </p:txBody>
      </p:sp>
    </p:spTree>
    <p:extLst>
      <p:ext uri="{BB962C8B-B14F-4D97-AF65-F5344CB8AC3E}">
        <p14:creationId xmlns:p14="http://schemas.microsoft.com/office/powerpoint/2010/main" val="1085038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colorful lines&#10;&#10;Description automatically generated">
            <a:extLst>
              <a:ext uri="{FF2B5EF4-FFF2-40B4-BE49-F238E27FC236}">
                <a16:creationId xmlns:a16="http://schemas.microsoft.com/office/drawing/2014/main" id="{EAFEBFDB-5DF3-A4F4-6107-E30C37DB9F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122" name="Rectangle 2">
            <a:extLst>
              <a:ext uri="{FF2B5EF4-FFF2-40B4-BE49-F238E27FC236}">
                <a16:creationId xmlns:a16="http://schemas.microsoft.com/office/drawing/2014/main" id="{2857299B-EC0D-25BA-AB65-17B737CF5972}"/>
              </a:ext>
            </a:extLst>
          </p:cNvPr>
          <p:cNvSpPr>
            <a:spLocks noGrp="1"/>
          </p:cNvSpPr>
          <p:nvPr>
            <p:ph type="title"/>
          </p:nvPr>
        </p:nvSpPr>
        <p:spPr/>
        <p:txBody>
          <a:bodyPr/>
          <a:lstStyle/>
          <a:p>
            <a:r>
              <a:rPr lang="cy" sz="4000" b="1" i="0" strike="noStrike" cap="none" spc="0" baseline="0" dirty="0">
                <a:solidFill>
                  <a:srgbClr val="7030A0"/>
                </a:solidFill>
                <a:effectLst/>
                <a:latin typeface="+mn-lt"/>
                <a:ea typeface="Arial"/>
                <a:cs typeface="Arial"/>
              </a:rPr>
              <a:t>Gwybodaeth ymarferol</a:t>
            </a:r>
            <a:br>
              <a:rPr lang="en-GB" altLang="en-US" sz="4000" b="1" dirty="0">
                <a:latin typeface="+mn-lt"/>
                <a:cs typeface="Arial" panose="020B0604020202020204" pitchFamily="34" charset="0"/>
              </a:rPr>
            </a:br>
            <a:r>
              <a:rPr lang="en-GB" altLang="en-US" sz="4000" b="1" dirty="0">
                <a:latin typeface="+mn-lt"/>
                <a:cs typeface="Arial" panose="020B0604020202020204" pitchFamily="34" charset="0"/>
              </a:rPr>
              <a:t>Housekeeping</a:t>
            </a:r>
            <a:endParaRPr lang="en-US" altLang="en-US" sz="4000" b="1" dirty="0">
              <a:latin typeface="+mn-lt"/>
              <a:cs typeface="Arial" panose="020B0604020202020204" pitchFamily="34" charset="0"/>
            </a:endParaRPr>
          </a:p>
        </p:txBody>
      </p:sp>
      <p:sp>
        <p:nvSpPr>
          <p:cNvPr id="5123" name="Rectangle 3">
            <a:extLst>
              <a:ext uri="{FF2B5EF4-FFF2-40B4-BE49-F238E27FC236}">
                <a16:creationId xmlns:a16="http://schemas.microsoft.com/office/drawing/2014/main" id="{03698EE8-56B0-E983-C065-5910B9353066}"/>
              </a:ext>
            </a:extLst>
          </p:cNvPr>
          <p:cNvSpPr>
            <a:spLocks noGrp="1"/>
          </p:cNvSpPr>
          <p:nvPr>
            <p:ph type="body" sz="half" idx="1"/>
          </p:nvPr>
        </p:nvSpPr>
        <p:spPr>
          <a:xfrm>
            <a:off x="838199" y="1825625"/>
            <a:ext cx="5891075" cy="4351338"/>
          </a:xfrm>
        </p:spPr>
        <p:txBody>
          <a:bodyPr/>
          <a:lstStyle/>
          <a:p>
            <a:pPr eaLnBrk="1" hangingPunct="1"/>
            <a:r>
              <a:rPr lang="en-GB" altLang="en-US" dirty="0">
                <a:cs typeface="Arial" panose="020B0604020202020204" pitchFamily="34" charset="0"/>
              </a:rPr>
              <a:t>Introductions </a:t>
            </a:r>
          </a:p>
          <a:p>
            <a:pPr eaLnBrk="1" hangingPunct="1"/>
            <a:r>
              <a:rPr lang="en-GB" altLang="en-US" dirty="0">
                <a:cs typeface="Arial" panose="020B0604020202020204" pitchFamily="34" charset="0"/>
              </a:rPr>
              <a:t>Toilets</a:t>
            </a:r>
          </a:p>
          <a:p>
            <a:pPr eaLnBrk="1" hangingPunct="1"/>
            <a:r>
              <a:rPr lang="en-GB" altLang="en-US" dirty="0">
                <a:cs typeface="Arial" panose="020B0604020202020204" pitchFamily="34" charset="0"/>
              </a:rPr>
              <a:t>Lunch and breaks</a:t>
            </a:r>
          </a:p>
          <a:p>
            <a:pPr eaLnBrk="1" hangingPunct="1"/>
            <a:r>
              <a:rPr lang="en-GB" altLang="en-US" dirty="0">
                <a:cs typeface="Arial" panose="020B0604020202020204" pitchFamily="34" charset="0"/>
              </a:rPr>
              <a:t>Timekeeping</a:t>
            </a:r>
          </a:p>
          <a:p>
            <a:pPr eaLnBrk="1" hangingPunct="1"/>
            <a:r>
              <a:rPr lang="en-GB" altLang="en-US" dirty="0">
                <a:cs typeface="Arial" panose="020B0604020202020204" pitchFamily="34" charset="0"/>
              </a:rPr>
              <a:t>Fire exits</a:t>
            </a:r>
          </a:p>
          <a:p>
            <a:pPr eaLnBrk="1" hangingPunct="1"/>
            <a:r>
              <a:rPr lang="en-GB" altLang="en-US" dirty="0">
                <a:cs typeface="Arial" panose="020B0604020202020204" pitchFamily="34" charset="0"/>
              </a:rPr>
              <a:t>Mobile phones</a:t>
            </a:r>
          </a:p>
          <a:p>
            <a:pPr eaLnBrk="1" hangingPunct="1"/>
            <a:r>
              <a:rPr lang="en-GB" altLang="en-US" dirty="0">
                <a:cs typeface="Arial" panose="020B0604020202020204" pitchFamily="34" charset="0"/>
              </a:rPr>
              <a:t>Respecting and valuing each other</a:t>
            </a:r>
          </a:p>
          <a:p>
            <a:endParaRPr lang="en-US" altLang="en-US" sz="3200" dirty="0"/>
          </a:p>
        </p:txBody>
      </p:sp>
      <p:sp>
        <p:nvSpPr>
          <p:cNvPr id="6" name="Rectangle 3">
            <a:extLst>
              <a:ext uri="{FF2B5EF4-FFF2-40B4-BE49-F238E27FC236}">
                <a16:creationId xmlns:a16="http://schemas.microsoft.com/office/drawing/2014/main" id="{095EC000-C2C3-7BF0-C13F-85BD525B8258}"/>
              </a:ext>
            </a:extLst>
          </p:cNvPr>
          <p:cNvSpPr txBox="1">
            <a:spLocks/>
          </p:cNvSpPr>
          <p:nvPr/>
        </p:nvSpPr>
        <p:spPr>
          <a:xfrm>
            <a:off x="6628659" y="1825625"/>
            <a:ext cx="589107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y" dirty="0">
                <a:solidFill>
                  <a:srgbClr val="000000"/>
                </a:solidFill>
                <a:ea typeface="Arial"/>
                <a:cs typeface="Arial"/>
              </a:rPr>
              <a:t>Cyflwyniadau </a:t>
            </a:r>
          </a:p>
          <a:p>
            <a:r>
              <a:rPr lang="cy" dirty="0">
                <a:solidFill>
                  <a:srgbClr val="000000"/>
                </a:solidFill>
                <a:ea typeface="Arial"/>
                <a:cs typeface="Arial"/>
              </a:rPr>
              <a:t>Toiledau</a:t>
            </a:r>
          </a:p>
          <a:p>
            <a:r>
              <a:rPr lang="cy" dirty="0">
                <a:solidFill>
                  <a:srgbClr val="000000"/>
                </a:solidFill>
                <a:ea typeface="Arial"/>
                <a:cs typeface="Arial"/>
              </a:rPr>
              <a:t>Cinio ac egwyl</a:t>
            </a:r>
          </a:p>
          <a:p>
            <a:r>
              <a:rPr lang="cy" dirty="0">
                <a:solidFill>
                  <a:srgbClr val="000000"/>
                </a:solidFill>
                <a:ea typeface="Arial"/>
                <a:cs typeface="Arial"/>
              </a:rPr>
              <a:t>Cadw amser</a:t>
            </a:r>
            <a:endParaRPr lang="en-GB" altLang="en-US" dirty="0">
              <a:cs typeface="Arial" panose="020B0604020202020204" pitchFamily="34" charset="0"/>
            </a:endParaRPr>
          </a:p>
          <a:p>
            <a:r>
              <a:rPr lang="cy" dirty="0">
                <a:solidFill>
                  <a:srgbClr val="000000"/>
                </a:solidFill>
                <a:ea typeface="Arial"/>
                <a:cs typeface="Arial"/>
              </a:rPr>
              <a:t>Allanfeydd tân</a:t>
            </a:r>
          </a:p>
          <a:p>
            <a:r>
              <a:rPr lang="cy" dirty="0">
                <a:solidFill>
                  <a:srgbClr val="000000"/>
                </a:solidFill>
                <a:ea typeface="Arial"/>
                <a:cs typeface="Arial"/>
              </a:rPr>
              <a:t>Ffonau symudol</a:t>
            </a:r>
          </a:p>
          <a:p>
            <a:r>
              <a:rPr lang="cy" dirty="0">
                <a:solidFill>
                  <a:srgbClr val="000000"/>
                </a:solidFill>
                <a:ea typeface="Arial"/>
                <a:cs typeface="Arial"/>
              </a:rPr>
              <a:t>Parchu a gwerthfawrogi ein gilydd </a:t>
            </a:r>
          </a:p>
          <a:p>
            <a:endParaRPr lang="en-US" altLang="en-US" sz="3200" dirty="0"/>
          </a:p>
        </p:txBody>
      </p:sp>
      <p:pic>
        <p:nvPicPr>
          <p:cNvPr id="2" name="Picture 1">
            <a:extLst>
              <a:ext uri="{FF2B5EF4-FFF2-40B4-BE49-F238E27FC236}">
                <a16:creationId xmlns:a16="http://schemas.microsoft.com/office/drawing/2014/main" id="{881DB277-6A4C-38A9-5EF9-FC198C9DD084}"/>
              </a:ext>
            </a:extLst>
          </p:cNvPr>
          <p:cNvPicPr>
            <a:picLocks noChangeAspect="1"/>
          </p:cNvPicPr>
          <p:nvPr/>
        </p:nvPicPr>
        <p:blipFill>
          <a:blip r:embed="rId4"/>
          <a:stretch>
            <a:fillRect/>
          </a:stretch>
        </p:blipFill>
        <p:spPr>
          <a:xfrm>
            <a:off x="5820003" y="57150"/>
            <a:ext cx="3331458" cy="17684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8DAB09-FAB2-3416-A3A1-B0F0A376E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4021" y="0"/>
            <a:ext cx="4713374" cy="6858000"/>
          </a:xfrm>
          <a:prstGeom prst="rect">
            <a:avLst/>
          </a:prstGeom>
        </p:spPr>
      </p:pic>
      <p:pic>
        <p:nvPicPr>
          <p:cNvPr id="6" name="Picture 5">
            <a:extLst>
              <a:ext uri="{FF2B5EF4-FFF2-40B4-BE49-F238E27FC236}">
                <a16:creationId xmlns:a16="http://schemas.microsoft.com/office/drawing/2014/main" id="{724BC84A-8BDC-C690-AABC-082776041E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524740" cy="3462293"/>
          </a:xfrm>
          <a:prstGeom prst="rect">
            <a:avLst/>
          </a:prstGeom>
        </p:spPr>
      </p:pic>
      <p:pic>
        <p:nvPicPr>
          <p:cNvPr id="7" name="Picture 6">
            <a:extLst>
              <a:ext uri="{FF2B5EF4-FFF2-40B4-BE49-F238E27FC236}">
                <a16:creationId xmlns:a16="http://schemas.microsoft.com/office/drawing/2014/main" id="{4DB3C78A-064A-9568-87F5-B70A40E1E79E}"/>
              </a:ext>
            </a:extLst>
          </p:cNvPr>
          <p:cNvPicPr>
            <a:picLocks noChangeAspect="1"/>
          </p:cNvPicPr>
          <p:nvPr/>
        </p:nvPicPr>
        <p:blipFill>
          <a:blip r:embed="rId4"/>
          <a:stretch>
            <a:fillRect/>
          </a:stretch>
        </p:blipFill>
        <p:spPr>
          <a:xfrm>
            <a:off x="0" y="5211937"/>
            <a:ext cx="6145301" cy="1646063"/>
          </a:xfrm>
          <a:prstGeom prst="rect">
            <a:avLst/>
          </a:prstGeom>
        </p:spPr>
      </p:pic>
    </p:spTree>
    <p:extLst>
      <p:ext uri="{BB962C8B-B14F-4D97-AF65-F5344CB8AC3E}">
        <p14:creationId xmlns:p14="http://schemas.microsoft.com/office/powerpoint/2010/main" val="1062357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6166E62-A2AD-E2CC-5B15-75A014BF49C4}"/>
              </a:ext>
            </a:extLst>
          </p:cNvPr>
          <p:cNvPicPr>
            <a:picLocks noChangeAspect="1"/>
          </p:cNvPicPr>
          <p:nvPr/>
        </p:nvPicPr>
        <p:blipFill rotWithShape="1">
          <a:blip r:embed="rId2">
            <a:extLst>
              <a:ext uri="{28A0092B-C50C-407E-A947-70E740481C1C}">
                <a14:useLocalDpi xmlns:a14="http://schemas.microsoft.com/office/drawing/2010/main" val="0"/>
              </a:ext>
            </a:extLst>
          </a:blip>
          <a:srcRect t="10063" b="20075"/>
          <a:stretch/>
        </p:blipFill>
        <p:spPr>
          <a:xfrm>
            <a:off x="838200" y="754148"/>
            <a:ext cx="10515600" cy="4995575"/>
          </a:xfrm>
          <a:prstGeom prst="rect">
            <a:avLst/>
          </a:prstGeom>
        </p:spPr>
      </p:pic>
      <p:cxnSp>
        <p:nvCxnSpPr>
          <p:cNvPr id="14" name="Straight Connector 13">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7219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B3770C-9727-D400-4D9C-FECDE452C3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9177"/>
          </a:xfrm>
          <a:prstGeom prst="rect">
            <a:avLst/>
          </a:prstGeom>
        </p:spPr>
      </p:pic>
    </p:spTree>
    <p:extLst>
      <p:ext uri="{BB962C8B-B14F-4D97-AF65-F5344CB8AC3E}">
        <p14:creationId xmlns:p14="http://schemas.microsoft.com/office/powerpoint/2010/main" val="4146598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colorful lines&#10;&#10;Description automatically generated">
            <a:extLst>
              <a:ext uri="{FF2B5EF4-FFF2-40B4-BE49-F238E27FC236}">
                <a16:creationId xmlns:a16="http://schemas.microsoft.com/office/drawing/2014/main" id="{0A29BED6-1FEF-7C9B-51BE-098DB6C3BD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5" name="Picture 4">
            <a:extLst>
              <a:ext uri="{FF2B5EF4-FFF2-40B4-BE49-F238E27FC236}">
                <a16:creationId xmlns:a16="http://schemas.microsoft.com/office/drawing/2014/main" id="{5D70F2EA-6291-096C-D0B4-F1EE92A73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4703" y="371443"/>
            <a:ext cx="7525876" cy="4684542"/>
          </a:xfrm>
          <a:prstGeom prst="rect">
            <a:avLst/>
          </a:prstGeom>
        </p:spPr>
      </p:pic>
      <p:sp>
        <p:nvSpPr>
          <p:cNvPr id="7" name="TextBox 6">
            <a:extLst>
              <a:ext uri="{FF2B5EF4-FFF2-40B4-BE49-F238E27FC236}">
                <a16:creationId xmlns:a16="http://schemas.microsoft.com/office/drawing/2014/main" id="{4318DC52-2526-BBD2-BB8A-C342D75D4432}"/>
              </a:ext>
            </a:extLst>
          </p:cNvPr>
          <p:cNvSpPr txBox="1"/>
          <p:nvPr/>
        </p:nvSpPr>
        <p:spPr>
          <a:xfrm>
            <a:off x="1847304" y="5139204"/>
            <a:ext cx="8903554" cy="1477328"/>
          </a:xfrm>
          <a:prstGeom prst="rect">
            <a:avLst/>
          </a:prstGeom>
          <a:noFill/>
        </p:spPr>
        <p:txBody>
          <a:bodyPr wrap="square">
            <a:spAutoFit/>
          </a:bodyPr>
          <a:lstStyle/>
          <a:p>
            <a:pPr algn="ctr"/>
            <a:r>
              <a:rPr lang="cy" sz="2400" b="0" i="0" strike="noStrike" cap="none" spc="0" baseline="0" dirty="0">
                <a:solidFill>
                  <a:srgbClr val="7030A0"/>
                </a:solidFill>
                <a:effectLst/>
                <a:latin typeface="Calibri"/>
                <a:ea typeface="Calibri"/>
                <a:cs typeface="Calibri"/>
              </a:rPr>
              <a:t>Fideo 7 munud ‘Cyflwyniad i CYC’ gan BILD i’w weld yma:</a:t>
            </a:r>
            <a:endParaRPr lang="en-GB" sz="2400" dirty="0">
              <a:solidFill>
                <a:srgbClr val="7030A0"/>
              </a:solidFill>
            </a:endParaRPr>
          </a:p>
          <a:p>
            <a:pPr algn="ctr"/>
            <a:r>
              <a:rPr lang="en-GB" sz="2400" dirty="0"/>
              <a:t>A 7 minute ‘Introduction to PBS’ video from BILD can be seen here:  </a:t>
            </a:r>
            <a:r>
              <a:rPr lang="en-GB" sz="2400" dirty="0">
                <a:hlinkClick r:id="rId4"/>
              </a:rPr>
              <a:t>https://youtu.be/epjud2Of610</a:t>
            </a:r>
            <a:endParaRPr lang="en-GB" sz="2400" dirty="0"/>
          </a:p>
          <a:p>
            <a:endParaRPr lang="en-GB" dirty="0"/>
          </a:p>
        </p:txBody>
      </p:sp>
    </p:spTree>
    <p:extLst>
      <p:ext uri="{BB962C8B-B14F-4D97-AF65-F5344CB8AC3E}">
        <p14:creationId xmlns:p14="http://schemas.microsoft.com/office/powerpoint/2010/main" val="2972417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white background with colorful lines&#10;&#10;Description automatically generated">
            <a:extLst>
              <a:ext uri="{FF2B5EF4-FFF2-40B4-BE49-F238E27FC236}">
                <a16:creationId xmlns:a16="http://schemas.microsoft.com/office/drawing/2014/main" id="{F13C8026-F175-F8CA-2525-9CD54963BC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27" y="136187"/>
            <a:ext cx="12391053" cy="6858000"/>
          </a:xfrm>
          <a:prstGeom prst="rect">
            <a:avLst/>
          </a:prstGeom>
        </p:spPr>
      </p:pic>
      <p:sp>
        <p:nvSpPr>
          <p:cNvPr id="2" name="Title 1">
            <a:extLst>
              <a:ext uri="{FF2B5EF4-FFF2-40B4-BE49-F238E27FC236}">
                <a16:creationId xmlns:a16="http://schemas.microsoft.com/office/drawing/2014/main" id="{E99A9085-7D04-4468-B849-67FDEAEC2310}"/>
              </a:ext>
            </a:extLst>
          </p:cNvPr>
          <p:cNvSpPr>
            <a:spLocks noGrp="1"/>
          </p:cNvSpPr>
          <p:nvPr>
            <p:ph type="title"/>
          </p:nvPr>
        </p:nvSpPr>
        <p:spPr>
          <a:xfrm>
            <a:off x="816428" y="273995"/>
            <a:ext cx="10515600" cy="1325563"/>
          </a:xfrm>
        </p:spPr>
        <p:txBody>
          <a:bodyPr>
            <a:normAutofit/>
          </a:bodyPr>
          <a:lstStyle/>
          <a:p>
            <a:r>
              <a:rPr lang="cy" sz="4400" b="1" i="0" strike="noStrike" cap="none" spc="0" baseline="0" dirty="0">
                <a:solidFill>
                  <a:srgbClr val="7030A0"/>
                </a:solidFill>
                <a:effectLst/>
                <a:latin typeface="+mn-lt"/>
                <a:ea typeface="Calibri Light"/>
                <a:cs typeface="Calibri Light"/>
              </a:rPr>
              <a:t>Nod</a:t>
            </a:r>
            <a:br>
              <a:rPr lang="en-GB" sz="4400" b="1" i="0" strike="noStrike" cap="none" spc="0" baseline="0" dirty="0">
                <a:solidFill>
                  <a:srgbClr val="000000"/>
                </a:solidFill>
                <a:effectLst/>
                <a:latin typeface="+mn-lt"/>
                <a:ea typeface="Calibri Light"/>
                <a:cs typeface="Calibri Light"/>
              </a:rPr>
            </a:br>
            <a:r>
              <a:rPr lang="en-GB" b="1" dirty="0">
                <a:latin typeface="+mn-lt"/>
              </a:rPr>
              <a:t>Goal</a:t>
            </a:r>
          </a:p>
        </p:txBody>
      </p:sp>
      <p:sp>
        <p:nvSpPr>
          <p:cNvPr id="3" name="Rectangle 2">
            <a:extLst>
              <a:ext uri="{FF2B5EF4-FFF2-40B4-BE49-F238E27FC236}">
                <a16:creationId xmlns:a16="http://schemas.microsoft.com/office/drawing/2014/main" id="{4CF2E1F7-7D6B-4F63-BBD8-EBA306204078}"/>
              </a:ext>
            </a:extLst>
          </p:cNvPr>
          <p:cNvSpPr/>
          <p:nvPr/>
        </p:nvSpPr>
        <p:spPr>
          <a:xfrm>
            <a:off x="838200" y="1791093"/>
            <a:ext cx="10398551" cy="452486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dirty="0"/>
          </a:p>
        </p:txBody>
      </p:sp>
      <p:sp>
        <p:nvSpPr>
          <p:cNvPr id="4" name="TextBox 3">
            <a:extLst>
              <a:ext uri="{FF2B5EF4-FFF2-40B4-BE49-F238E27FC236}">
                <a16:creationId xmlns:a16="http://schemas.microsoft.com/office/drawing/2014/main" id="{054A85D9-DC55-48E4-921F-22F0702B3F6D}"/>
              </a:ext>
            </a:extLst>
          </p:cNvPr>
          <p:cNvSpPr txBox="1"/>
          <p:nvPr/>
        </p:nvSpPr>
        <p:spPr>
          <a:xfrm>
            <a:off x="838200" y="1791093"/>
            <a:ext cx="4674833" cy="4031873"/>
          </a:xfrm>
          <a:prstGeom prst="rect">
            <a:avLst/>
          </a:prstGeom>
          <a:noFill/>
        </p:spPr>
        <p:txBody>
          <a:bodyPr wrap="square" rtlCol="0">
            <a:spAutoFit/>
          </a:bodyPr>
          <a:lstStyle/>
          <a:p>
            <a:pPr marL="285750" indent="-285750">
              <a:buFont typeface="Arial" panose="020B0604020202020204" pitchFamily="34" charset="0"/>
              <a:buChar char="•"/>
            </a:pPr>
            <a:r>
              <a:rPr lang="en-GB" sz="3200" dirty="0"/>
              <a:t>To increase the prevalence and quality of good PBS within North Wales</a:t>
            </a:r>
          </a:p>
          <a:p>
            <a:endParaRPr lang="en-GB" sz="3200" dirty="0"/>
          </a:p>
          <a:p>
            <a:pPr marL="285750" indent="-285750">
              <a:buFont typeface="Arial" panose="020B0604020202020204" pitchFamily="34" charset="0"/>
              <a:buChar char="•"/>
            </a:pPr>
            <a:r>
              <a:rPr lang="en-GB" sz="3200" dirty="0"/>
              <a:t>What do you think is meant by the term ‘good PBS’?</a:t>
            </a:r>
          </a:p>
        </p:txBody>
      </p:sp>
      <p:sp>
        <p:nvSpPr>
          <p:cNvPr id="6" name="Title 1">
            <a:extLst>
              <a:ext uri="{FF2B5EF4-FFF2-40B4-BE49-F238E27FC236}">
                <a16:creationId xmlns:a16="http://schemas.microsoft.com/office/drawing/2014/main" id="{9C82D4D0-9A2B-408C-B67F-31C7B6ED5258}"/>
              </a:ext>
            </a:extLst>
          </p:cNvPr>
          <p:cNvSpPr txBox="1">
            <a:spLocks/>
          </p:cNvSpPr>
          <p:nvPr/>
        </p:nvSpPr>
        <p:spPr>
          <a:xfrm>
            <a:off x="838200" y="286831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0" name="TextBox 9">
            <a:extLst>
              <a:ext uri="{FF2B5EF4-FFF2-40B4-BE49-F238E27FC236}">
                <a16:creationId xmlns:a16="http://schemas.microsoft.com/office/drawing/2014/main" id="{5768EA57-8920-B94D-F5C2-A39FFF87A9E8}"/>
              </a:ext>
            </a:extLst>
          </p:cNvPr>
          <p:cNvSpPr txBox="1"/>
          <p:nvPr/>
        </p:nvSpPr>
        <p:spPr>
          <a:xfrm>
            <a:off x="6095999" y="3058082"/>
            <a:ext cx="5547884" cy="3046988"/>
          </a:xfrm>
          <a:prstGeom prst="rect">
            <a:avLst/>
          </a:prstGeom>
          <a:noFill/>
        </p:spPr>
        <p:txBody>
          <a:bodyPr wrap="square" rtlCol="0">
            <a:spAutoFit/>
          </a:bodyPr>
          <a:lstStyle/>
          <a:p>
            <a:pPr marL="285750" indent="-285750">
              <a:buFont typeface="Arial" panose="020B0604020202020204" pitchFamily="34" charset="0"/>
              <a:buChar char="•"/>
            </a:pPr>
            <a:r>
              <a:rPr lang="cy" sz="3200" b="0" i="0" strike="noStrike" cap="none" spc="0" baseline="0" dirty="0">
                <a:solidFill>
                  <a:srgbClr val="000000"/>
                </a:solidFill>
                <a:effectLst/>
                <a:latin typeface="Calibri"/>
                <a:ea typeface="Calibri"/>
                <a:cs typeface="Calibri"/>
              </a:rPr>
              <a:t>Cynyddu cyffredinolrwydd ac ansawdd CYC da yng Ngogledd Cymru </a:t>
            </a:r>
          </a:p>
          <a:p>
            <a:endParaRPr lang="cy" sz="3200" b="0" i="0" strike="noStrike" cap="none" spc="0" baseline="0" dirty="0">
              <a:solidFill>
                <a:srgbClr val="000000"/>
              </a:solidFill>
              <a:effectLst/>
              <a:latin typeface="Calibri"/>
              <a:ea typeface="Calibri"/>
              <a:cs typeface="Calibri"/>
            </a:endParaRPr>
          </a:p>
          <a:p>
            <a:pPr marL="285750" indent="-285750">
              <a:buFont typeface="Arial" panose="020B0604020202020204" pitchFamily="34" charset="0"/>
              <a:buChar char="•"/>
            </a:pPr>
            <a:r>
              <a:rPr lang="cy" sz="3200" b="0" i="0" strike="noStrike" cap="none" spc="0" baseline="0" dirty="0">
                <a:solidFill>
                  <a:srgbClr val="000000"/>
                </a:solidFill>
                <a:effectLst/>
                <a:latin typeface="Calibri"/>
                <a:ea typeface="Calibri"/>
                <a:cs typeface="Calibri"/>
              </a:rPr>
              <a:t>Beth ydych chi’n ei gredu a olygir gan y term ‘CYC da’?</a:t>
            </a:r>
          </a:p>
        </p:txBody>
      </p:sp>
      <p:pic>
        <p:nvPicPr>
          <p:cNvPr id="5" name="Picture 4">
            <a:extLst>
              <a:ext uri="{FF2B5EF4-FFF2-40B4-BE49-F238E27FC236}">
                <a16:creationId xmlns:a16="http://schemas.microsoft.com/office/drawing/2014/main" id="{9A71678D-6ACC-EABC-A6F0-24C1059263EA}"/>
              </a:ext>
            </a:extLst>
          </p:cNvPr>
          <p:cNvPicPr>
            <a:picLocks noChangeAspect="1"/>
          </p:cNvPicPr>
          <p:nvPr/>
        </p:nvPicPr>
        <p:blipFill>
          <a:blip r:embed="rId3"/>
          <a:stretch>
            <a:fillRect/>
          </a:stretch>
        </p:blipFill>
        <p:spPr>
          <a:xfrm>
            <a:off x="5597719" y="-81060"/>
            <a:ext cx="4923373" cy="3280975"/>
          </a:xfrm>
          <a:prstGeom prst="rect">
            <a:avLst/>
          </a:prstGeom>
        </p:spPr>
      </p:pic>
    </p:spTree>
    <p:extLst>
      <p:ext uri="{BB962C8B-B14F-4D97-AF65-F5344CB8AC3E}">
        <p14:creationId xmlns:p14="http://schemas.microsoft.com/office/powerpoint/2010/main" val="3166780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white background with colorful lines&#10;&#10;Description automatically generated">
            <a:extLst>
              <a:ext uri="{FF2B5EF4-FFF2-40B4-BE49-F238E27FC236}">
                <a16:creationId xmlns:a16="http://schemas.microsoft.com/office/drawing/2014/main" id="{E9D198A5-2591-06C0-AFE6-1F1CF7C2A5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6" y="0"/>
            <a:ext cx="12195046" cy="685800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993DBB4A-8237-B3FA-03C4-D011213B7642}"/>
              </a:ext>
            </a:extLst>
          </p:cNvPr>
          <p:cNvSpPr txBox="1"/>
          <p:nvPr/>
        </p:nvSpPr>
        <p:spPr>
          <a:xfrm>
            <a:off x="423269" y="1269866"/>
            <a:ext cx="5498137" cy="4992957"/>
          </a:xfrm>
          <a:prstGeom prst="rect">
            <a:avLst/>
          </a:prstGeom>
        </p:spPr>
        <p:txBody>
          <a:bodyPr vert="horz" lIns="91440" tIns="45720" rIns="91440" bIns="45720" rtlCol="0">
            <a:normAutofit fontScale="92500" lnSpcReduction="10000"/>
          </a:bodyPr>
          <a:lstStyle/>
          <a:p>
            <a:pPr marL="285750" indent="-228600">
              <a:lnSpc>
                <a:spcPct val="90000"/>
              </a:lnSpc>
              <a:spcAft>
                <a:spcPts val="600"/>
              </a:spcAft>
              <a:buFont typeface="Arial" panose="020B0604020202020204" pitchFamily="34" charset="0"/>
              <a:buChar char="•"/>
            </a:pPr>
            <a:r>
              <a:rPr lang="en-US" dirty="0"/>
              <a:t>Carrie Shield – Complex Needs Service Manager (BCUHB)</a:t>
            </a:r>
          </a:p>
          <a:p>
            <a:pPr marL="285750" indent="-228600">
              <a:lnSpc>
                <a:spcPct val="90000"/>
              </a:lnSpc>
              <a:spcAft>
                <a:spcPts val="600"/>
              </a:spcAft>
              <a:buFont typeface="Arial" panose="020B0604020202020204" pitchFamily="34" charset="0"/>
              <a:buChar char="•"/>
            </a:pPr>
            <a:r>
              <a:rPr lang="en-US" dirty="0"/>
              <a:t>Dr Alan </a:t>
            </a:r>
            <a:r>
              <a:rPr lang="en-US" dirty="0" err="1"/>
              <a:t>Dowey</a:t>
            </a:r>
            <a:r>
              <a:rPr lang="en-US" dirty="0"/>
              <a:t> - Consultant Clinical Psychologist / Head of Adult Clinical Psychology (Learning Disabilities) (BCUHB)</a:t>
            </a:r>
          </a:p>
          <a:p>
            <a:pPr marL="285750" indent="-228600">
              <a:lnSpc>
                <a:spcPct val="90000"/>
              </a:lnSpc>
              <a:spcAft>
                <a:spcPts val="600"/>
              </a:spcAft>
              <a:buFont typeface="Arial" panose="020B0604020202020204" pitchFamily="34" charset="0"/>
              <a:buChar char="•"/>
            </a:pPr>
            <a:r>
              <a:rPr lang="en-US" dirty="0"/>
              <a:t>Andrew Guy – PBS Lead, Gwynedd County Council</a:t>
            </a:r>
          </a:p>
          <a:p>
            <a:pPr marL="285750" indent="-228600">
              <a:lnSpc>
                <a:spcPct val="90000"/>
              </a:lnSpc>
              <a:spcAft>
                <a:spcPts val="600"/>
              </a:spcAft>
              <a:buFont typeface="Arial" panose="020B0604020202020204" pitchFamily="34" charset="0"/>
              <a:buChar char="•"/>
            </a:pPr>
            <a:r>
              <a:rPr lang="en-US" dirty="0"/>
              <a:t>David O’Brien - Senior Improvement Manager, Improvement Cymru</a:t>
            </a:r>
          </a:p>
          <a:p>
            <a:pPr marL="285750" indent="-228600">
              <a:lnSpc>
                <a:spcPct val="90000"/>
              </a:lnSpc>
              <a:spcAft>
                <a:spcPts val="600"/>
              </a:spcAft>
              <a:buFont typeface="Arial" panose="020B0604020202020204" pitchFamily="34" charset="0"/>
              <a:buChar char="•"/>
            </a:pPr>
            <a:r>
              <a:rPr lang="en-US" dirty="0"/>
              <a:t>Alison Heaton - Planning and Development Officer, North Wales Together </a:t>
            </a:r>
          </a:p>
          <a:p>
            <a:pPr marL="285750" indent="-228600">
              <a:lnSpc>
                <a:spcPct val="90000"/>
              </a:lnSpc>
              <a:spcAft>
                <a:spcPts val="600"/>
              </a:spcAft>
              <a:buFont typeface="Arial" panose="020B0604020202020204" pitchFamily="34" charset="0"/>
              <a:buChar char="•"/>
            </a:pPr>
            <a:r>
              <a:rPr lang="en-US" dirty="0"/>
              <a:t>Dr Jason Devereux – Advanced Nurse Practitioner in PBS (BCUHB)</a:t>
            </a:r>
          </a:p>
          <a:p>
            <a:pPr marL="285750" indent="-228600">
              <a:lnSpc>
                <a:spcPct val="90000"/>
              </a:lnSpc>
              <a:spcAft>
                <a:spcPts val="600"/>
              </a:spcAft>
              <a:buFont typeface="Arial" panose="020B0604020202020204" pitchFamily="34" charset="0"/>
              <a:buChar char="•"/>
            </a:pPr>
            <a:r>
              <a:rPr lang="en-US" dirty="0"/>
              <a:t>Emma Edwards – Community Support Coordinator, Conwy Council</a:t>
            </a:r>
          </a:p>
          <a:p>
            <a:pPr marL="285750" indent="-228600">
              <a:lnSpc>
                <a:spcPct val="90000"/>
              </a:lnSpc>
              <a:spcAft>
                <a:spcPts val="600"/>
              </a:spcAft>
              <a:buFont typeface="Arial" panose="020B0604020202020204" pitchFamily="34" charset="0"/>
              <a:buChar char="•"/>
            </a:pPr>
            <a:r>
              <a:rPr lang="en-US" dirty="0"/>
              <a:t>Heather Henry – Project Team Manager, Wrexham Council</a:t>
            </a:r>
          </a:p>
          <a:p>
            <a:pPr marL="285750" indent="-228600">
              <a:lnSpc>
                <a:spcPct val="90000"/>
              </a:lnSpc>
              <a:spcAft>
                <a:spcPts val="600"/>
              </a:spcAft>
              <a:buFont typeface="Arial" panose="020B0604020202020204" pitchFamily="34" charset="0"/>
              <a:buChar char="•"/>
            </a:pPr>
            <a:r>
              <a:rPr lang="en-US" dirty="0"/>
              <a:t>Jo Price – Education &amp; Development Lead – BILD</a:t>
            </a:r>
          </a:p>
          <a:p>
            <a:pPr marL="285750" indent="-228600">
              <a:lnSpc>
                <a:spcPct val="90000"/>
              </a:lnSpc>
              <a:spcAft>
                <a:spcPts val="600"/>
              </a:spcAft>
              <a:buFont typeface="Arial" panose="020B0604020202020204" pitchFamily="34" charset="0"/>
              <a:buChar char="•"/>
            </a:pPr>
            <a:r>
              <a:rPr lang="en-US" dirty="0"/>
              <a:t>Awaiting confirmation of expert by experience</a:t>
            </a:r>
          </a:p>
          <a:p>
            <a:pPr marL="285750" indent="-228600">
              <a:lnSpc>
                <a:spcPct val="90000"/>
              </a:lnSpc>
              <a:spcAft>
                <a:spcPts val="600"/>
              </a:spcAft>
              <a:buFont typeface="Arial" panose="020B0604020202020204" pitchFamily="34" charset="0"/>
              <a:buChar char="•"/>
            </a:pPr>
            <a:r>
              <a:rPr lang="en-US" dirty="0"/>
              <a:t>Jonathan Crabb – PBS Specialist Lead, North Wales Together</a:t>
            </a:r>
          </a:p>
          <a:p>
            <a:pPr marL="285750" indent="-228600">
              <a:lnSpc>
                <a:spcPct val="90000"/>
              </a:lnSpc>
              <a:spcAft>
                <a:spcPts val="600"/>
              </a:spcAft>
              <a:buFont typeface="Arial" panose="020B0604020202020204" pitchFamily="34" charset="0"/>
              <a:buChar char="•"/>
            </a:pPr>
            <a:endParaRPr lang="en-US" sz="1050" dirty="0"/>
          </a:p>
          <a:p>
            <a:pPr marL="285750" indent="-228600">
              <a:lnSpc>
                <a:spcPct val="90000"/>
              </a:lnSpc>
              <a:spcAft>
                <a:spcPts val="600"/>
              </a:spcAft>
              <a:buFont typeface="Arial" panose="020B0604020202020204" pitchFamily="34" charset="0"/>
              <a:buChar char="•"/>
            </a:pPr>
            <a:endParaRPr lang="en-US" sz="1050" dirty="0"/>
          </a:p>
        </p:txBody>
      </p:sp>
      <p:sp>
        <p:nvSpPr>
          <p:cNvPr id="6" name="TextBox 5">
            <a:extLst>
              <a:ext uri="{FF2B5EF4-FFF2-40B4-BE49-F238E27FC236}">
                <a16:creationId xmlns:a16="http://schemas.microsoft.com/office/drawing/2014/main" id="{87B9DE73-7709-7486-91F3-29AAF2E2F135}"/>
              </a:ext>
            </a:extLst>
          </p:cNvPr>
          <p:cNvSpPr txBox="1"/>
          <p:nvPr/>
        </p:nvSpPr>
        <p:spPr>
          <a:xfrm>
            <a:off x="1037504" y="257826"/>
            <a:ext cx="10467634" cy="834074"/>
          </a:xfrm>
          <a:prstGeom prst="rect">
            <a:avLst/>
          </a:prstGeom>
          <a:noFill/>
        </p:spPr>
        <p:txBody>
          <a:bodyPr wrap="square">
            <a:spAutoFit/>
          </a:bodyPr>
          <a:lstStyle/>
          <a:p>
            <a:pPr>
              <a:lnSpc>
                <a:spcPct val="90000"/>
              </a:lnSpc>
              <a:spcAft>
                <a:spcPts val="600"/>
              </a:spcAft>
            </a:pPr>
            <a:r>
              <a:rPr lang="cy" sz="2400" b="1" i="0" strike="noStrike" cap="none" spc="0" baseline="0" dirty="0">
                <a:solidFill>
                  <a:srgbClr val="7030A0"/>
                </a:solidFill>
                <a:effectLst/>
                <a:ea typeface="Calibri"/>
                <a:cs typeface="Calibri"/>
              </a:rPr>
              <a:t>Sefydlu gweithgor Gogledd Cymru yn cynnwys arbenigwyr ac anogwyr CYC: </a:t>
            </a:r>
          </a:p>
          <a:p>
            <a:pPr>
              <a:lnSpc>
                <a:spcPct val="90000"/>
              </a:lnSpc>
              <a:spcAft>
                <a:spcPts val="600"/>
              </a:spcAft>
            </a:pPr>
            <a:r>
              <a:rPr lang="en-US" sz="2400" b="1" dirty="0"/>
              <a:t>Establish a North Wales working group consisting of PBS experts and drivers:</a:t>
            </a:r>
          </a:p>
        </p:txBody>
      </p:sp>
      <p:sp>
        <p:nvSpPr>
          <p:cNvPr id="10" name="TextBox 9">
            <a:extLst>
              <a:ext uri="{FF2B5EF4-FFF2-40B4-BE49-F238E27FC236}">
                <a16:creationId xmlns:a16="http://schemas.microsoft.com/office/drawing/2014/main" id="{9DF74A8B-E8E1-159E-E960-B75B59F51573}"/>
              </a:ext>
            </a:extLst>
          </p:cNvPr>
          <p:cNvSpPr txBox="1"/>
          <p:nvPr/>
        </p:nvSpPr>
        <p:spPr>
          <a:xfrm>
            <a:off x="6096000" y="1185374"/>
            <a:ext cx="5888853" cy="5355312"/>
          </a:xfrm>
          <a:prstGeom prst="rect">
            <a:avLst/>
          </a:prstGeom>
          <a:noFill/>
        </p:spPr>
        <p:txBody>
          <a:bodyPr wrap="square" rtlCol="0">
            <a:spAutoFit/>
          </a:bodyPr>
          <a:lstStyle/>
          <a:p>
            <a:pPr marL="285750" indent="-285750">
              <a:buFont typeface="Arial" panose="020B0604020202020204" pitchFamily="34" charset="0"/>
              <a:buChar char="•"/>
            </a:pPr>
            <a:r>
              <a:rPr lang="cy" sz="1800" b="0" i="0" strike="noStrike" cap="none" spc="0" baseline="0" dirty="0">
                <a:solidFill>
                  <a:srgbClr val="000000"/>
                </a:solidFill>
                <a:effectLst/>
                <a:latin typeface="Calibri"/>
                <a:ea typeface="Calibri"/>
                <a:cs typeface="Calibri"/>
              </a:rPr>
              <a:t>Carrie Shield – Rheolwr Gwasanaeth Anghenion Cymhleth (Bwrdd Iechyd Prifysgol Betsi Cadwaladr)</a:t>
            </a:r>
          </a:p>
          <a:p>
            <a:pPr marL="285750" indent="-285750">
              <a:buFont typeface="Arial" panose="020B0604020202020204" pitchFamily="34" charset="0"/>
              <a:buChar char="•"/>
            </a:pPr>
            <a:r>
              <a:rPr lang="cy" sz="1800" b="0" i="0" strike="noStrike" cap="none" spc="0" baseline="0" dirty="0">
                <a:solidFill>
                  <a:srgbClr val="000000"/>
                </a:solidFill>
                <a:effectLst/>
                <a:latin typeface="Calibri"/>
                <a:ea typeface="Calibri"/>
                <a:cs typeface="Calibri"/>
              </a:rPr>
              <a:t>Dr Alan Dowey - Seicolegydd Clinigol Ymgynghorol / Pennaeth Seicolegydd Clinigol Oedolion (Anableddau Dysgu) (BIPBC)</a:t>
            </a:r>
          </a:p>
          <a:p>
            <a:pPr marL="285750" indent="-285750">
              <a:buFont typeface="Arial" panose="020B0604020202020204" pitchFamily="34" charset="0"/>
              <a:buChar char="•"/>
            </a:pPr>
            <a:r>
              <a:rPr lang="cy" sz="1800" b="0" i="0" strike="noStrike" cap="none" spc="0" baseline="0" dirty="0">
                <a:solidFill>
                  <a:srgbClr val="000000"/>
                </a:solidFill>
                <a:effectLst/>
                <a:latin typeface="Calibri"/>
                <a:ea typeface="Calibri"/>
                <a:cs typeface="Calibri"/>
              </a:rPr>
              <a:t>Andrew Guy - Arweinydd CYC, Cyngor Sir Gwynedd</a:t>
            </a:r>
          </a:p>
          <a:p>
            <a:pPr marL="285750" indent="-285750">
              <a:buFont typeface="Arial" panose="020B0604020202020204" pitchFamily="34" charset="0"/>
              <a:buChar char="•"/>
            </a:pPr>
            <a:r>
              <a:rPr lang="cy" sz="1800" b="0" i="0" strike="noStrike" cap="none" spc="0" baseline="0" dirty="0">
                <a:solidFill>
                  <a:srgbClr val="000000"/>
                </a:solidFill>
                <a:effectLst/>
                <a:latin typeface="Calibri"/>
                <a:ea typeface="Calibri"/>
                <a:cs typeface="Calibri"/>
              </a:rPr>
              <a:t>David O’Brien - Uwch Reolwr Gwelliant, Gwelliant Cymru</a:t>
            </a:r>
          </a:p>
          <a:p>
            <a:pPr marL="285750" indent="-285750">
              <a:buFont typeface="Arial" panose="020B0604020202020204" pitchFamily="34" charset="0"/>
              <a:buChar char="•"/>
            </a:pPr>
            <a:r>
              <a:rPr lang="cy" sz="1800" b="0" i="0" strike="noStrike" cap="none" spc="0" baseline="0" dirty="0">
                <a:solidFill>
                  <a:srgbClr val="000000"/>
                </a:solidFill>
                <a:effectLst/>
                <a:latin typeface="Calibri"/>
                <a:ea typeface="Calibri"/>
                <a:cs typeface="Calibri"/>
              </a:rPr>
              <a:t>Alison Heaton - Swyddog Cynllunio a Datblygu, Gogledd Cymru Gyda’n Gilydd  </a:t>
            </a:r>
          </a:p>
          <a:p>
            <a:pPr marL="285750" indent="-285750">
              <a:buFont typeface="Arial" panose="020B0604020202020204" pitchFamily="34" charset="0"/>
              <a:buChar char="•"/>
            </a:pPr>
            <a:r>
              <a:rPr lang="cy" sz="1800" b="0" i="0" strike="noStrike" cap="none" spc="0" baseline="0" dirty="0">
                <a:solidFill>
                  <a:srgbClr val="000000"/>
                </a:solidFill>
                <a:effectLst/>
                <a:latin typeface="Calibri"/>
                <a:ea typeface="Calibri"/>
                <a:cs typeface="Calibri"/>
              </a:rPr>
              <a:t>Dr Jason Devereux - Uwch Ymarferydd Nyrsio mewn CYC (BIPBC)</a:t>
            </a:r>
          </a:p>
          <a:p>
            <a:pPr marL="285750" indent="-285750">
              <a:buFont typeface="Arial" panose="020B0604020202020204" pitchFamily="34" charset="0"/>
              <a:buChar char="•"/>
            </a:pPr>
            <a:r>
              <a:rPr lang="cy" sz="1800" b="0" i="0" strike="noStrike" cap="none" spc="0" baseline="0" dirty="0">
                <a:solidFill>
                  <a:srgbClr val="000000"/>
                </a:solidFill>
                <a:effectLst/>
                <a:latin typeface="Calibri"/>
                <a:ea typeface="Calibri"/>
                <a:cs typeface="Calibri"/>
              </a:rPr>
              <a:t>Emma Edwards – Cydlynydd Cefnogaeth Gymunedol, Cyngor Conwy </a:t>
            </a:r>
          </a:p>
          <a:p>
            <a:pPr marL="285750" indent="-285750">
              <a:buFont typeface="Arial" panose="020B0604020202020204" pitchFamily="34" charset="0"/>
              <a:buChar char="•"/>
            </a:pPr>
            <a:r>
              <a:rPr lang="cy" sz="1800" b="0" i="0" strike="noStrike" cap="none" spc="0" baseline="0" dirty="0">
                <a:solidFill>
                  <a:srgbClr val="000000"/>
                </a:solidFill>
                <a:effectLst/>
                <a:latin typeface="Calibri"/>
                <a:ea typeface="Calibri"/>
                <a:cs typeface="Calibri"/>
              </a:rPr>
              <a:t>Heather Henry - Rheolwr Tîm Prosiect, Cyngor Wrecsam </a:t>
            </a:r>
          </a:p>
          <a:p>
            <a:pPr marL="285750" indent="-285750">
              <a:buFont typeface="Arial" panose="020B0604020202020204" pitchFamily="34" charset="0"/>
              <a:buChar char="•"/>
            </a:pPr>
            <a:r>
              <a:rPr lang="cy" sz="1800" b="0" i="0" strike="noStrike" cap="none" spc="0" baseline="0" dirty="0">
                <a:solidFill>
                  <a:srgbClr val="000000"/>
                </a:solidFill>
                <a:effectLst/>
                <a:latin typeface="Calibri"/>
                <a:ea typeface="Calibri"/>
                <a:cs typeface="Calibri"/>
              </a:rPr>
              <a:t>Jo Price - Arweinydd Addysg a Datblygiad - BILD</a:t>
            </a:r>
          </a:p>
          <a:p>
            <a:pPr marL="285750" indent="-285750">
              <a:buFont typeface="Arial" panose="020B0604020202020204" pitchFamily="34" charset="0"/>
              <a:buChar char="•"/>
            </a:pPr>
            <a:r>
              <a:rPr lang="cy" sz="1800" b="0" i="0" strike="noStrike" cap="none" spc="0" baseline="0" dirty="0">
                <a:solidFill>
                  <a:srgbClr val="000000"/>
                </a:solidFill>
                <a:effectLst/>
                <a:latin typeface="Calibri"/>
                <a:ea typeface="Calibri"/>
                <a:cs typeface="Calibri"/>
              </a:rPr>
              <a:t>Aros am gadarnhad o arbenigwr yn ôl profiad</a:t>
            </a:r>
          </a:p>
          <a:p>
            <a:pPr marL="285750" indent="-285750">
              <a:buFont typeface="Arial" panose="020B0604020202020204" pitchFamily="34" charset="0"/>
              <a:buChar char="•"/>
            </a:pPr>
            <a:r>
              <a:rPr lang="cy" sz="1800" b="0" i="0" strike="noStrike" cap="none" spc="0" baseline="0" dirty="0">
                <a:solidFill>
                  <a:srgbClr val="000000"/>
                </a:solidFill>
                <a:effectLst/>
                <a:latin typeface="Calibri"/>
                <a:ea typeface="Calibri"/>
                <a:cs typeface="Calibri"/>
              </a:rPr>
              <a:t>Jonathan Crabb - Arweinydd Arbenigol CYC, Gogledd Cymru Gyda’i Gilydd</a:t>
            </a:r>
          </a:p>
          <a:p>
            <a:endParaRPr lang="en-GB" dirty="0"/>
          </a:p>
        </p:txBody>
      </p:sp>
    </p:spTree>
    <p:extLst>
      <p:ext uri="{BB962C8B-B14F-4D97-AF65-F5344CB8AC3E}">
        <p14:creationId xmlns:p14="http://schemas.microsoft.com/office/powerpoint/2010/main" val="26131933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1390</TotalTime>
  <Words>1891</Words>
  <Application>Microsoft Office PowerPoint</Application>
  <PresentationFormat>Widescreen</PresentationFormat>
  <Paragraphs>175</Paragraphs>
  <Slides>27</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Calibri Light</vt:lpstr>
      <vt:lpstr>Wingdings</vt:lpstr>
      <vt:lpstr>Office Theme</vt:lpstr>
      <vt:lpstr>Title slides</vt:lpstr>
      <vt:lpstr>North Wales  Positive Behavioural Support (PBS) Implementation Strategy</vt:lpstr>
      <vt:lpstr>PowerPoint Presentation</vt:lpstr>
      <vt:lpstr>Gwybodaeth ymarferol Housekeeping</vt:lpstr>
      <vt:lpstr>PowerPoint Presentation</vt:lpstr>
      <vt:lpstr>PowerPoint Presentation</vt:lpstr>
      <vt:lpstr>PowerPoint Presentation</vt:lpstr>
      <vt:lpstr>PowerPoint Presentation</vt:lpstr>
      <vt:lpstr>Nod Goal</vt:lpstr>
      <vt:lpstr>PowerPoint Presentation</vt:lpstr>
      <vt:lpstr>PowerPoint Presentation</vt:lpstr>
      <vt:lpstr>Gweithio mewn Partneriaeth Partnership Working</vt:lpstr>
      <vt:lpstr>Method</vt:lpstr>
      <vt:lpstr>Dull / Method</vt:lpstr>
      <vt:lpstr>Nodau o ran dull Method aims</vt:lpstr>
      <vt:lpstr>Dull - Hyrwyddo ymwybyddiaeth o CYC da, ei werth a’i fanteision  Method - Promote awareness of PBS and its worth and benefits</vt:lpstr>
      <vt:lpstr>PowerPoint Presentation</vt:lpstr>
      <vt:lpstr>PowerPoint Presentation</vt:lpstr>
      <vt:lpstr>PowerPoint Presentation</vt:lpstr>
      <vt:lpstr>Dull - mynediad at hyfforddiant Method - Access training</vt:lpstr>
      <vt:lpstr> Dull - Arweinyddiaeth Ymarfer  Method - Practice Leadership </vt:lpstr>
      <vt:lpstr>PowerPoint Presentation</vt:lpstr>
      <vt:lpstr> CYC a Chymuned Ymarfer Cefnogaeth Weithredol Gogledd Cymru.  North Wales PBS and Active Support Community of Practice </vt:lpstr>
      <vt:lpstr>Dull - Rhwydwaith o ymarferwyr CYC Method - Network of PBS practitioners</vt:lpstr>
      <vt:lpstr>PowerPoint Presentation</vt:lpstr>
      <vt:lpstr>A peer review process for PBS training</vt:lpstr>
      <vt:lpstr>Cysylltiadau a gwybodaeth bellach  Contacts &amp; further information</vt:lpstr>
      <vt:lpstr>Eich cyfraniad     Your input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Wales Positive Behavioural Support (PBS) Implementation Strategy</dc:title>
  <dc:creator>J C</dc:creator>
  <cp:lastModifiedBy>Jonathan Crabb</cp:lastModifiedBy>
  <cp:revision>65</cp:revision>
  <dcterms:created xsi:type="dcterms:W3CDTF">2023-04-06T17:39:20Z</dcterms:created>
  <dcterms:modified xsi:type="dcterms:W3CDTF">2024-01-29T15:11:26Z</dcterms:modified>
</cp:coreProperties>
</file>