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4" r:id="rId1"/>
  </p:sldMasterIdLst>
  <p:notesMasterIdLst>
    <p:notesMasterId r:id="rId47"/>
  </p:notesMasterIdLst>
  <p:sldIdLst>
    <p:sldId id="256" r:id="rId2"/>
    <p:sldId id="451" r:id="rId3"/>
    <p:sldId id="450" r:id="rId4"/>
    <p:sldId id="409" r:id="rId5"/>
    <p:sldId id="475" r:id="rId6"/>
    <p:sldId id="454" r:id="rId7"/>
    <p:sldId id="455" r:id="rId8"/>
    <p:sldId id="466" r:id="rId9"/>
    <p:sldId id="459" r:id="rId10"/>
    <p:sldId id="460" r:id="rId11"/>
    <p:sldId id="467" r:id="rId12"/>
    <p:sldId id="456" r:id="rId13"/>
    <p:sldId id="474" r:id="rId14"/>
    <p:sldId id="472" r:id="rId15"/>
    <p:sldId id="479" r:id="rId16"/>
    <p:sldId id="473" r:id="rId17"/>
    <p:sldId id="480" r:id="rId18"/>
    <p:sldId id="415" r:id="rId19"/>
    <p:sldId id="492" r:id="rId20"/>
    <p:sldId id="493" r:id="rId21"/>
    <p:sldId id="257" r:id="rId22"/>
    <p:sldId id="265" r:id="rId23"/>
    <p:sldId id="282" r:id="rId24"/>
    <p:sldId id="281" r:id="rId25"/>
    <p:sldId id="268" r:id="rId26"/>
    <p:sldId id="270" r:id="rId27"/>
    <p:sldId id="271" r:id="rId28"/>
    <p:sldId id="274" r:id="rId29"/>
    <p:sldId id="287" r:id="rId30"/>
    <p:sldId id="290" r:id="rId31"/>
    <p:sldId id="267" r:id="rId32"/>
    <p:sldId id="266" r:id="rId33"/>
    <p:sldId id="491" r:id="rId34"/>
    <p:sldId id="494" r:id="rId35"/>
    <p:sldId id="495" r:id="rId36"/>
    <p:sldId id="500" r:id="rId37"/>
    <p:sldId id="498" r:id="rId38"/>
    <p:sldId id="499" r:id="rId39"/>
    <p:sldId id="497" r:id="rId40"/>
    <p:sldId id="505" r:id="rId41"/>
    <p:sldId id="507" r:id="rId42"/>
    <p:sldId id="506" r:id="rId43"/>
    <p:sldId id="502" r:id="rId44"/>
    <p:sldId id="501" r:id="rId45"/>
    <p:sldId id="503" r:id="rId4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cLennan, MSc, BCBA" initials="KMMB" lastIdx="1" clrIdx="0">
    <p:extLst>
      <p:ext uri="{19B8F6BF-5375-455C-9EA6-DF929625EA0E}">
        <p15:presenceInfo xmlns:p15="http://schemas.microsoft.com/office/powerpoint/2012/main" userId="S::k.mclennan@abbeyschool.com::908fe9fa-a70f-44b3-91fa-8ce42c8475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0000CC"/>
    <a:srgbClr val="009999"/>
    <a:srgbClr val="FF3399"/>
    <a:srgbClr val="00CC00"/>
    <a:srgbClr val="D60093"/>
    <a:srgbClr val="0099FF"/>
    <a:srgbClr val="FF33CC"/>
    <a:srgbClr val="0099CC"/>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8" autoAdjust="0"/>
    <p:restoredTop sz="85380" autoAdjust="0"/>
  </p:normalViewPr>
  <p:slideViewPr>
    <p:cSldViewPr>
      <p:cViewPr>
        <p:scale>
          <a:sx n="80" d="100"/>
          <a:sy n="80" d="100"/>
        </p:scale>
        <p:origin x="1107" y="45"/>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9683"/>
    </p:cViewPr>
  </p:sorterViewPr>
  <p:notesViewPr>
    <p:cSldViewPr>
      <p:cViewPr>
        <p:scale>
          <a:sx n="57" d="100"/>
          <a:sy n="57" d="100"/>
        </p:scale>
        <p:origin x="2046" y="30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SNC-DC1\SHARED\Active%20Support%20Roll%20Out\Databases\Active%20Support%20Databa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House 1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'Pre-Post Average'!$C$2</c:f>
              <c:strCache>
                <c:ptCount val="1"/>
                <c:pt idx="0">
                  <c:v>Pre-AS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Average'!$D$1:$F$1</c:f>
              <c:strCache>
                <c:ptCount val="3"/>
                <c:pt idx="0">
                  <c:v>Staff engagement</c:v>
                </c:pt>
                <c:pt idx="1">
                  <c:v>Service User engagement </c:v>
                </c:pt>
                <c:pt idx="2">
                  <c:v>Challenging Behaviour </c:v>
                </c:pt>
              </c:strCache>
            </c:strRef>
          </c:cat>
          <c:val>
            <c:numRef>
              <c:f>'Pre-Post Average'!$D$2:$F$2</c:f>
              <c:numCache>
                <c:formatCode>General</c:formatCode>
                <c:ptCount val="3"/>
                <c:pt idx="0">
                  <c:v>7</c:v>
                </c:pt>
                <c:pt idx="1">
                  <c:v>24</c:v>
                </c:pt>
                <c:pt idx="2">
                  <c:v>0</c:v>
                </c:pt>
              </c:numCache>
            </c:numRef>
          </c:val>
          <c:extLst>
            <c:ext xmlns:c16="http://schemas.microsoft.com/office/drawing/2014/chart" uri="{C3380CC4-5D6E-409C-BE32-E72D297353CC}">
              <c16:uniqueId val="{00000000-B65E-44DE-BF65-9499075E2CD9}"/>
            </c:ext>
          </c:extLst>
        </c:ser>
        <c:ser>
          <c:idx val="1"/>
          <c:order val="1"/>
          <c:tx>
            <c:strRef>
              <c:f>'Pre-Post Average'!$C$3</c:f>
              <c:strCache>
                <c:ptCount val="1"/>
                <c:pt idx="0">
                  <c:v>Post AS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Average'!$D$1:$F$1</c:f>
              <c:strCache>
                <c:ptCount val="3"/>
                <c:pt idx="0">
                  <c:v>Staff engagement</c:v>
                </c:pt>
                <c:pt idx="1">
                  <c:v>Service User engagement </c:v>
                </c:pt>
                <c:pt idx="2">
                  <c:v>Challenging Behaviour </c:v>
                </c:pt>
              </c:strCache>
            </c:strRef>
          </c:cat>
          <c:val>
            <c:numRef>
              <c:f>'Pre-Post Average'!$D$3:$F$3</c:f>
              <c:numCache>
                <c:formatCode>General</c:formatCode>
                <c:ptCount val="3"/>
                <c:pt idx="0">
                  <c:v>36</c:v>
                </c:pt>
                <c:pt idx="1">
                  <c:v>57</c:v>
                </c:pt>
                <c:pt idx="2">
                  <c:v>2</c:v>
                </c:pt>
              </c:numCache>
            </c:numRef>
          </c:val>
          <c:extLst>
            <c:ext xmlns:c16="http://schemas.microsoft.com/office/drawing/2014/chart" uri="{C3380CC4-5D6E-409C-BE32-E72D297353CC}">
              <c16:uniqueId val="{00000001-B65E-44DE-BF65-9499075E2CD9}"/>
            </c:ext>
          </c:extLst>
        </c:ser>
        <c:ser>
          <c:idx val="2"/>
          <c:order val="2"/>
          <c:tx>
            <c:strRef>
              <c:f>'Pre-Post Average'!$C$4</c:f>
              <c:strCache>
                <c:ptCount val="1"/>
                <c:pt idx="0">
                  <c:v>Follow-up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Average'!$D$1:$F$1</c:f>
              <c:strCache>
                <c:ptCount val="3"/>
                <c:pt idx="0">
                  <c:v>Staff engagement</c:v>
                </c:pt>
                <c:pt idx="1">
                  <c:v>Service User engagement </c:v>
                </c:pt>
                <c:pt idx="2">
                  <c:v>Challenging Behaviour </c:v>
                </c:pt>
              </c:strCache>
            </c:strRef>
          </c:cat>
          <c:val>
            <c:numRef>
              <c:f>'Pre-Post Average'!$D$4:$F$4</c:f>
              <c:numCache>
                <c:formatCode>General</c:formatCode>
                <c:ptCount val="3"/>
                <c:pt idx="0">
                  <c:v>85</c:v>
                </c:pt>
                <c:pt idx="1">
                  <c:v>88</c:v>
                </c:pt>
                <c:pt idx="2">
                  <c:v>0</c:v>
                </c:pt>
              </c:numCache>
            </c:numRef>
          </c:val>
          <c:extLst>
            <c:ext xmlns:c16="http://schemas.microsoft.com/office/drawing/2014/chart" uri="{C3380CC4-5D6E-409C-BE32-E72D297353CC}">
              <c16:uniqueId val="{00000002-B65E-44DE-BF65-9499075E2CD9}"/>
            </c:ext>
          </c:extLst>
        </c:ser>
        <c:dLbls>
          <c:showLegendKey val="0"/>
          <c:showVal val="1"/>
          <c:showCatName val="0"/>
          <c:showSerName val="0"/>
          <c:showPercent val="0"/>
          <c:showBubbleSize val="0"/>
        </c:dLbls>
        <c:gapWidth val="219"/>
        <c:overlap val="-27"/>
        <c:axId val="67573248"/>
        <c:axId val="67575168"/>
      </c:barChart>
      <c:catAx>
        <c:axId val="6757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575168"/>
        <c:crosses val="autoZero"/>
        <c:auto val="1"/>
        <c:lblAlgn val="ctr"/>
        <c:lblOffset val="100"/>
        <c:noMultiLvlLbl val="0"/>
      </c:catAx>
      <c:valAx>
        <c:axId val="67575168"/>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573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House 2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'Pre-Post Average'!$C$7</c:f>
              <c:strCache>
                <c:ptCount val="1"/>
                <c:pt idx="0">
                  <c:v>Pre-AS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Average'!$D$6:$F$6</c:f>
              <c:strCache>
                <c:ptCount val="3"/>
                <c:pt idx="0">
                  <c:v>Staff engagement</c:v>
                </c:pt>
                <c:pt idx="1">
                  <c:v>Service User engagement </c:v>
                </c:pt>
                <c:pt idx="2">
                  <c:v>Challenging Behaviour </c:v>
                </c:pt>
              </c:strCache>
            </c:strRef>
          </c:cat>
          <c:val>
            <c:numRef>
              <c:f>'Pre-Post Average'!$D$7:$F$7</c:f>
              <c:numCache>
                <c:formatCode>General</c:formatCode>
                <c:ptCount val="3"/>
                <c:pt idx="0">
                  <c:v>65</c:v>
                </c:pt>
                <c:pt idx="1">
                  <c:v>80</c:v>
                </c:pt>
                <c:pt idx="2">
                  <c:v>0</c:v>
                </c:pt>
              </c:numCache>
            </c:numRef>
          </c:val>
          <c:extLst>
            <c:ext xmlns:c16="http://schemas.microsoft.com/office/drawing/2014/chart" uri="{C3380CC4-5D6E-409C-BE32-E72D297353CC}">
              <c16:uniqueId val="{00000000-FB52-46AF-AE3B-21C0AAAF8381}"/>
            </c:ext>
          </c:extLst>
        </c:ser>
        <c:ser>
          <c:idx val="1"/>
          <c:order val="1"/>
          <c:tx>
            <c:strRef>
              <c:f>'Pre-Post Average'!$C$8</c:f>
              <c:strCache>
                <c:ptCount val="1"/>
                <c:pt idx="0">
                  <c:v>Post AS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Average'!$D$6:$F$6</c:f>
              <c:strCache>
                <c:ptCount val="3"/>
                <c:pt idx="0">
                  <c:v>Staff engagement</c:v>
                </c:pt>
                <c:pt idx="1">
                  <c:v>Service User engagement </c:v>
                </c:pt>
                <c:pt idx="2">
                  <c:v>Challenging Behaviour </c:v>
                </c:pt>
              </c:strCache>
            </c:strRef>
          </c:cat>
          <c:val>
            <c:numRef>
              <c:f>'Pre-Post Average'!$D$8:$F$8</c:f>
              <c:numCache>
                <c:formatCode>General</c:formatCode>
                <c:ptCount val="3"/>
                <c:pt idx="0">
                  <c:v>81</c:v>
                </c:pt>
                <c:pt idx="1">
                  <c:v>90</c:v>
                </c:pt>
                <c:pt idx="2">
                  <c:v>0</c:v>
                </c:pt>
              </c:numCache>
            </c:numRef>
          </c:val>
          <c:extLst>
            <c:ext xmlns:c16="http://schemas.microsoft.com/office/drawing/2014/chart" uri="{C3380CC4-5D6E-409C-BE32-E72D297353CC}">
              <c16:uniqueId val="{00000001-FB52-46AF-AE3B-21C0AAAF8381}"/>
            </c:ext>
          </c:extLst>
        </c:ser>
        <c:ser>
          <c:idx val="2"/>
          <c:order val="2"/>
          <c:tx>
            <c:strRef>
              <c:f>'Pre-Post Average'!$C$9</c:f>
              <c:strCache>
                <c:ptCount val="1"/>
                <c:pt idx="0">
                  <c:v>Follow-up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Average'!$D$6:$F$6</c:f>
              <c:strCache>
                <c:ptCount val="3"/>
                <c:pt idx="0">
                  <c:v>Staff engagement</c:v>
                </c:pt>
                <c:pt idx="1">
                  <c:v>Service User engagement </c:v>
                </c:pt>
                <c:pt idx="2">
                  <c:v>Challenging Behaviour </c:v>
                </c:pt>
              </c:strCache>
            </c:strRef>
          </c:cat>
          <c:val>
            <c:numRef>
              <c:f>'Pre-Post Average'!$D$9:$F$9</c:f>
              <c:numCache>
                <c:formatCode>General</c:formatCode>
                <c:ptCount val="3"/>
                <c:pt idx="0">
                  <c:v>85</c:v>
                </c:pt>
                <c:pt idx="1">
                  <c:v>93</c:v>
                </c:pt>
                <c:pt idx="2">
                  <c:v>0</c:v>
                </c:pt>
              </c:numCache>
            </c:numRef>
          </c:val>
          <c:extLst>
            <c:ext xmlns:c16="http://schemas.microsoft.com/office/drawing/2014/chart" uri="{C3380CC4-5D6E-409C-BE32-E72D297353CC}">
              <c16:uniqueId val="{00000002-FB52-46AF-AE3B-21C0AAAF8381}"/>
            </c:ext>
          </c:extLst>
        </c:ser>
        <c:dLbls>
          <c:showLegendKey val="0"/>
          <c:showVal val="1"/>
          <c:showCatName val="0"/>
          <c:showSerName val="0"/>
          <c:showPercent val="0"/>
          <c:showBubbleSize val="0"/>
        </c:dLbls>
        <c:gapWidth val="219"/>
        <c:overlap val="-27"/>
        <c:axId val="95293440"/>
        <c:axId val="95295744"/>
      </c:barChart>
      <c:catAx>
        <c:axId val="9529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295744"/>
        <c:crosses val="autoZero"/>
        <c:auto val="1"/>
        <c:lblAlgn val="ctr"/>
        <c:lblOffset val="100"/>
        <c:noMultiLvlLbl val="0"/>
      </c:catAx>
      <c:valAx>
        <c:axId val="952957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29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House 3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'Pre-Post Average'!$C$12</c:f>
              <c:strCache>
                <c:ptCount val="1"/>
                <c:pt idx="0">
                  <c:v>Pre-AS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Average'!$D$11:$F$11</c:f>
              <c:strCache>
                <c:ptCount val="3"/>
                <c:pt idx="0">
                  <c:v>Staff engagement</c:v>
                </c:pt>
                <c:pt idx="1">
                  <c:v>Service User engagement </c:v>
                </c:pt>
                <c:pt idx="2">
                  <c:v>Challenging Behaviour </c:v>
                </c:pt>
              </c:strCache>
            </c:strRef>
          </c:cat>
          <c:val>
            <c:numRef>
              <c:f>'Pre-Post Average'!$D$12:$F$12</c:f>
              <c:numCache>
                <c:formatCode>General</c:formatCode>
                <c:ptCount val="3"/>
                <c:pt idx="0">
                  <c:v>30</c:v>
                </c:pt>
                <c:pt idx="1">
                  <c:v>39</c:v>
                </c:pt>
                <c:pt idx="2">
                  <c:v>0</c:v>
                </c:pt>
              </c:numCache>
            </c:numRef>
          </c:val>
          <c:extLst>
            <c:ext xmlns:c16="http://schemas.microsoft.com/office/drawing/2014/chart" uri="{C3380CC4-5D6E-409C-BE32-E72D297353CC}">
              <c16:uniqueId val="{00000000-4E52-4629-8546-D0629083F9E5}"/>
            </c:ext>
          </c:extLst>
        </c:ser>
        <c:ser>
          <c:idx val="1"/>
          <c:order val="1"/>
          <c:tx>
            <c:strRef>
              <c:f>'Pre-Post Average'!$C$13</c:f>
              <c:strCache>
                <c:ptCount val="1"/>
                <c:pt idx="0">
                  <c:v>Post AS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Average'!$D$11:$F$11</c:f>
              <c:strCache>
                <c:ptCount val="3"/>
                <c:pt idx="0">
                  <c:v>Staff engagement</c:v>
                </c:pt>
                <c:pt idx="1">
                  <c:v>Service User engagement </c:v>
                </c:pt>
                <c:pt idx="2">
                  <c:v>Challenging Behaviour </c:v>
                </c:pt>
              </c:strCache>
            </c:strRef>
          </c:cat>
          <c:val>
            <c:numRef>
              <c:f>'Pre-Post Average'!$D$13:$F$13</c:f>
              <c:numCache>
                <c:formatCode>General</c:formatCode>
                <c:ptCount val="3"/>
                <c:pt idx="0">
                  <c:v>38</c:v>
                </c:pt>
                <c:pt idx="1">
                  <c:v>58</c:v>
                </c:pt>
                <c:pt idx="2">
                  <c:v>1</c:v>
                </c:pt>
              </c:numCache>
            </c:numRef>
          </c:val>
          <c:extLst>
            <c:ext xmlns:c16="http://schemas.microsoft.com/office/drawing/2014/chart" uri="{C3380CC4-5D6E-409C-BE32-E72D297353CC}">
              <c16:uniqueId val="{00000001-4E52-4629-8546-D0629083F9E5}"/>
            </c:ext>
          </c:extLst>
        </c:ser>
        <c:ser>
          <c:idx val="2"/>
          <c:order val="2"/>
          <c:tx>
            <c:strRef>
              <c:f>'Pre-Post Average'!$C$14</c:f>
              <c:strCache>
                <c:ptCount val="1"/>
                <c:pt idx="0">
                  <c:v>Follow-up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Average'!$D$11:$F$11</c:f>
              <c:strCache>
                <c:ptCount val="3"/>
                <c:pt idx="0">
                  <c:v>Staff engagement</c:v>
                </c:pt>
                <c:pt idx="1">
                  <c:v>Service User engagement </c:v>
                </c:pt>
                <c:pt idx="2">
                  <c:v>Challenging Behaviour </c:v>
                </c:pt>
              </c:strCache>
            </c:strRef>
          </c:cat>
          <c:val>
            <c:numRef>
              <c:f>'Pre-Post Average'!$D$14:$F$14</c:f>
              <c:numCache>
                <c:formatCode>General</c:formatCode>
                <c:ptCount val="3"/>
                <c:pt idx="0">
                  <c:v>90</c:v>
                </c:pt>
                <c:pt idx="1">
                  <c:v>94</c:v>
                </c:pt>
                <c:pt idx="2">
                  <c:v>0</c:v>
                </c:pt>
              </c:numCache>
            </c:numRef>
          </c:val>
          <c:extLst>
            <c:ext xmlns:c16="http://schemas.microsoft.com/office/drawing/2014/chart" uri="{C3380CC4-5D6E-409C-BE32-E72D297353CC}">
              <c16:uniqueId val="{00000002-4E52-4629-8546-D0629083F9E5}"/>
            </c:ext>
          </c:extLst>
        </c:ser>
        <c:dLbls>
          <c:showLegendKey val="0"/>
          <c:showVal val="1"/>
          <c:showCatName val="0"/>
          <c:showSerName val="0"/>
          <c:showPercent val="0"/>
          <c:showBubbleSize val="0"/>
        </c:dLbls>
        <c:gapWidth val="219"/>
        <c:overlap val="-27"/>
        <c:axId val="53720192"/>
        <c:axId val="53721728"/>
      </c:barChart>
      <c:catAx>
        <c:axId val="5372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21728"/>
        <c:crosses val="autoZero"/>
        <c:auto val="1"/>
        <c:lblAlgn val="ctr"/>
        <c:lblOffset val="100"/>
        <c:noMultiLvlLbl val="0"/>
      </c:catAx>
      <c:valAx>
        <c:axId val="53721728"/>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2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House 8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'Pre-Post Average'!$C$40</c:f>
              <c:strCache>
                <c:ptCount val="1"/>
                <c:pt idx="0">
                  <c:v>Pre-AS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Average'!$D$39:$F$39</c:f>
              <c:strCache>
                <c:ptCount val="3"/>
                <c:pt idx="0">
                  <c:v>Staff engagement</c:v>
                </c:pt>
                <c:pt idx="1">
                  <c:v>Service User engagement </c:v>
                </c:pt>
                <c:pt idx="2">
                  <c:v>Challenging Behaviour </c:v>
                </c:pt>
              </c:strCache>
            </c:strRef>
          </c:cat>
          <c:val>
            <c:numRef>
              <c:f>'Pre-Post Average'!$D$40:$F$40</c:f>
              <c:numCache>
                <c:formatCode>General</c:formatCode>
                <c:ptCount val="3"/>
                <c:pt idx="0">
                  <c:v>52</c:v>
                </c:pt>
                <c:pt idx="1">
                  <c:v>52</c:v>
                </c:pt>
                <c:pt idx="2">
                  <c:v>0</c:v>
                </c:pt>
              </c:numCache>
            </c:numRef>
          </c:val>
          <c:extLst>
            <c:ext xmlns:c16="http://schemas.microsoft.com/office/drawing/2014/chart" uri="{C3380CC4-5D6E-409C-BE32-E72D297353CC}">
              <c16:uniqueId val="{00000000-C429-4E6A-8CB2-CD9EEFD78093}"/>
            </c:ext>
          </c:extLst>
        </c:ser>
        <c:ser>
          <c:idx val="1"/>
          <c:order val="1"/>
          <c:tx>
            <c:strRef>
              <c:f>'Pre-Post Average'!$C$41</c:f>
              <c:strCache>
                <c:ptCount val="1"/>
                <c:pt idx="0">
                  <c:v>Post AS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Average'!$D$39:$F$39</c:f>
              <c:strCache>
                <c:ptCount val="3"/>
                <c:pt idx="0">
                  <c:v>Staff engagement</c:v>
                </c:pt>
                <c:pt idx="1">
                  <c:v>Service User engagement </c:v>
                </c:pt>
                <c:pt idx="2">
                  <c:v>Challenging Behaviour </c:v>
                </c:pt>
              </c:strCache>
            </c:strRef>
          </c:cat>
          <c:val>
            <c:numRef>
              <c:f>'Pre-Post Average'!$D$41:$F$41</c:f>
              <c:numCache>
                <c:formatCode>General</c:formatCode>
                <c:ptCount val="3"/>
                <c:pt idx="0">
                  <c:v>94</c:v>
                </c:pt>
                <c:pt idx="1">
                  <c:v>87</c:v>
                </c:pt>
                <c:pt idx="2">
                  <c:v>0</c:v>
                </c:pt>
              </c:numCache>
            </c:numRef>
          </c:val>
          <c:extLst>
            <c:ext xmlns:c16="http://schemas.microsoft.com/office/drawing/2014/chart" uri="{C3380CC4-5D6E-409C-BE32-E72D297353CC}">
              <c16:uniqueId val="{00000001-C429-4E6A-8CB2-CD9EEFD78093}"/>
            </c:ext>
          </c:extLst>
        </c:ser>
        <c:ser>
          <c:idx val="2"/>
          <c:order val="2"/>
          <c:tx>
            <c:strRef>
              <c:f>'Pre-Post Average'!$C$42</c:f>
              <c:strCache>
                <c:ptCount val="1"/>
                <c:pt idx="0">
                  <c:v>Follow-up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Average'!$D$39:$F$39</c:f>
              <c:strCache>
                <c:ptCount val="3"/>
                <c:pt idx="0">
                  <c:v>Staff engagement</c:v>
                </c:pt>
                <c:pt idx="1">
                  <c:v>Service User engagement </c:v>
                </c:pt>
                <c:pt idx="2">
                  <c:v>Challenging Behaviour </c:v>
                </c:pt>
              </c:strCache>
            </c:strRef>
          </c:cat>
          <c:val>
            <c:numRef>
              <c:f>'Pre-Post Average'!$D$42:$F$42</c:f>
              <c:numCache>
                <c:formatCode>General</c:formatCode>
                <c:ptCount val="3"/>
                <c:pt idx="0">
                  <c:v>98</c:v>
                </c:pt>
                <c:pt idx="1">
                  <c:v>96</c:v>
                </c:pt>
                <c:pt idx="2">
                  <c:v>0</c:v>
                </c:pt>
              </c:numCache>
            </c:numRef>
          </c:val>
          <c:extLst>
            <c:ext xmlns:c16="http://schemas.microsoft.com/office/drawing/2014/chart" uri="{C3380CC4-5D6E-409C-BE32-E72D297353CC}">
              <c16:uniqueId val="{00000002-C429-4E6A-8CB2-CD9EEFD78093}"/>
            </c:ext>
          </c:extLst>
        </c:ser>
        <c:dLbls>
          <c:showLegendKey val="0"/>
          <c:showVal val="0"/>
          <c:showCatName val="0"/>
          <c:showSerName val="0"/>
          <c:showPercent val="0"/>
          <c:showBubbleSize val="0"/>
        </c:dLbls>
        <c:gapWidth val="219"/>
        <c:overlap val="-27"/>
        <c:axId val="437828688"/>
        <c:axId val="437829016"/>
      </c:barChart>
      <c:catAx>
        <c:axId val="43782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7829016"/>
        <c:crosses val="autoZero"/>
        <c:auto val="1"/>
        <c:lblAlgn val="ctr"/>
        <c:lblOffset val="100"/>
        <c:noMultiLvlLbl val="0"/>
      </c:catAx>
      <c:valAx>
        <c:axId val="437829016"/>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7828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House 6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'Pre-Post Average'!$C$29</c:f>
              <c:strCache>
                <c:ptCount val="1"/>
                <c:pt idx="0">
                  <c:v>Pre-AS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Average'!$D$28:$F$28</c:f>
              <c:strCache>
                <c:ptCount val="3"/>
                <c:pt idx="0">
                  <c:v>Staff engagement</c:v>
                </c:pt>
                <c:pt idx="1">
                  <c:v>Service User engagement </c:v>
                </c:pt>
                <c:pt idx="2">
                  <c:v>Challenging Behaviour </c:v>
                </c:pt>
              </c:strCache>
            </c:strRef>
          </c:cat>
          <c:val>
            <c:numRef>
              <c:f>'Pre-Post Average'!$D$29:$F$29</c:f>
              <c:numCache>
                <c:formatCode>General</c:formatCode>
                <c:ptCount val="3"/>
                <c:pt idx="0">
                  <c:v>55</c:v>
                </c:pt>
                <c:pt idx="1">
                  <c:v>55</c:v>
                </c:pt>
                <c:pt idx="2">
                  <c:v>0</c:v>
                </c:pt>
              </c:numCache>
            </c:numRef>
          </c:val>
          <c:extLst>
            <c:ext xmlns:c16="http://schemas.microsoft.com/office/drawing/2014/chart" uri="{C3380CC4-5D6E-409C-BE32-E72D297353CC}">
              <c16:uniqueId val="{00000000-EECE-443D-B57F-EFFF85CC8B5A}"/>
            </c:ext>
          </c:extLst>
        </c:ser>
        <c:ser>
          <c:idx val="1"/>
          <c:order val="1"/>
          <c:tx>
            <c:strRef>
              <c:f>'Pre-Post Average'!$C$30</c:f>
              <c:strCache>
                <c:ptCount val="1"/>
                <c:pt idx="0">
                  <c:v>Post AS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Average'!$D$28:$F$28</c:f>
              <c:strCache>
                <c:ptCount val="3"/>
                <c:pt idx="0">
                  <c:v>Staff engagement</c:v>
                </c:pt>
                <c:pt idx="1">
                  <c:v>Service User engagement </c:v>
                </c:pt>
                <c:pt idx="2">
                  <c:v>Challenging Behaviour </c:v>
                </c:pt>
              </c:strCache>
            </c:strRef>
          </c:cat>
          <c:val>
            <c:numRef>
              <c:f>'Pre-Post Average'!$D$30:$F$30</c:f>
              <c:numCache>
                <c:formatCode>General</c:formatCode>
                <c:ptCount val="3"/>
                <c:pt idx="0">
                  <c:v>53</c:v>
                </c:pt>
                <c:pt idx="1">
                  <c:v>75</c:v>
                </c:pt>
                <c:pt idx="2">
                  <c:v>0</c:v>
                </c:pt>
              </c:numCache>
            </c:numRef>
          </c:val>
          <c:extLst>
            <c:ext xmlns:c16="http://schemas.microsoft.com/office/drawing/2014/chart" uri="{C3380CC4-5D6E-409C-BE32-E72D297353CC}">
              <c16:uniqueId val="{00000001-EECE-443D-B57F-EFFF85CC8B5A}"/>
            </c:ext>
          </c:extLst>
        </c:ser>
        <c:ser>
          <c:idx val="2"/>
          <c:order val="2"/>
          <c:tx>
            <c:strRef>
              <c:f>'Pre-Post Average'!$C$31</c:f>
              <c:strCache>
                <c:ptCount val="1"/>
                <c:pt idx="0">
                  <c:v>Follow-up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Average'!$D$28:$F$28</c:f>
              <c:strCache>
                <c:ptCount val="3"/>
                <c:pt idx="0">
                  <c:v>Staff engagement</c:v>
                </c:pt>
                <c:pt idx="1">
                  <c:v>Service User engagement </c:v>
                </c:pt>
                <c:pt idx="2">
                  <c:v>Challenging Behaviour </c:v>
                </c:pt>
              </c:strCache>
            </c:strRef>
          </c:cat>
          <c:val>
            <c:numRef>
              <c:f>'Pre-Post Average'!$D$31:$F$31</c:f>
              <c:numCache>
                <c:formatCode>General</c:formatCode>
                <c:ptCount val="3"/>
                <c:pt idx="0">
                  <c:v>79</c:v>
                </c:pt>
                <c:pt idx="1">
                  <c:v>85</c:v>
                </c:pt>
                <c:pt idx="2">
                  <c:v>0</c:v>
                </c:pt>
              </c:numCache>
            </c:numRef>
          </c:val>
          <c:extLst>
            <c:ext xmlns:c16="http://schemas.microsoft.com/office/drawing/2014/chart" uri="{C3380CC4-5D6E-409C-BE32-E72D297353CC}">
              <c16:uniqueId val="{00000002-EECE-443D-B57F-EFFF85CC8B5A}"/>
            </c:ext>
          </c:extLst>
        </c:ser>
        <c:dLbls>
          <c:showLegendKey val="0"/>
          <c:showVal val="0"/>
          <c:showCatName val="0"/>
          <c:showSerName val="0"/>
          <c:showPercent val="0"/>
          <c:showBubbleSize val="0"/>
        </c:dLbls>
        <c:gapWidth val="219"/>
        <c:overlap val="-27"/>
        <c:axId val="538564552"/>
        <c:axId val="538568160"/>
      </c:barChart>
      <c:catAx>
        <c:axId val="538564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568160"/>
        <c:crosses val="autoZero"/>
        <c:auto val="1"/>
        <c:lblAlgn val="ctr"/>
        <c:lblOffset val="100"/>
        <c:noMultiLvlLbl val="0"/>
      </c:catAx>
      <c:valAx>
        <c:axId val="538568160"/>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564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House 4 </a:t>
            </a:r>
            <a:r>
              <a:rPr lang="en-GB" baseline="0"/>
              <a:t>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'Pre-Post Average'!$C$17</c:f>
              <c:strCache>
                <c:ptCount val="1"/>
                <c:pt idx="0">
                  <c:v>Pre-AS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Average'!$D$16:$F$16</c:f>
              <c:strCache>
                <c:ptCount val="3"/>
                <c:pt idx="0">
                  <c:v>Staff engagement</c:v>
                </c:pt>
                <c:pt idx="1">
                  <c:v>Service User engagement </c:v>
                </c:pt>
                <c:pt idx="2">
                  <c:v>Challenging Behaviour </c:v>
                </c:pt>
              </c:strCache>
            </c:strRef>
          </c:cat>
          <c:val>
            <c:numRef>
              <c:f>'Pre-Post Average'!$D$17:$F$17</c:f>
              <c:numCache>
                <c:formatCode>General</c:formatCode>
                <c:ptCount val="3"/>
                <c:pt idx="0">
                  <c:v>54</c:v>
                </c:pt>
                <c:pt idx="1">
                  <c:v>74</c:v>
                </c:pt>
                <c:pt idx="2">
                  <c:v>0</c:v>
                </c:pt>
              </c:numCache>
            </c:numRef>
          </c:val>
          <c:extLst>
            <c:ext xmlns:c16="http://schemas.microsoft.com/office/drawing/2014/chart" uri="{C3380CC4-5D6E-409C-BE32-E72D297353CC}">
              <c16:uniqueId val="{00000000-F184-4BD7-A624-B234F79E9799}"/>
            </c:ext>
          </c:extLst>
        </c:ser>
        <c:ser>
          <c:idx val="1"/>
          <c:order val="1"/>
          <c:tx>
            <c:strRef>
              <c:f>'Pre-Post Average'!$C$18</c:f>
              <c:strCache>
                <c:ptCount val="1"/>
                <c:pt idx="0">
                  <c:v>Post AS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Average'!$D$16:$F$16</c:f>
              <c:strCache>
                <c:ptCount val="3"/>
                <c:pt idx="0">
                  <c:v>Staff engagement</c:v>
                </c:pt>
                <c:pt idx="1">
                  <c:v>Service User engagement </c:v>
                </c:pt>
                <c:pt idx="2">
                  <c:v>Challenging Behaviour </c:v>
                </c:pt>
              </c:strCache>
            </c:strRef>
          </c:cat>
          <c:val>
            <c:numRef>
              <c:f>'Pre-Post Average'!$D$18:$F$18</c:f>
              <c:numCache>
                <c:formatCode>General</c:formatCode>
                <c:ptCount val="3"/>
                <c:pt idx="0">
                  <c:v>65</c:v>
                </c:pt>
                <c:pt idx="1">
                  <c:v>68</c:v>
                </c:pt>
                <c:pt idx="2">
                  <c:v>0</c:v>
                </c:pt>
              </c:numCache>
            </c:numRef>
          </c:val>
          <c:extLst>
            <c:ext xmlns:c16="http://schemas.microsoft.com/office/drawing/2014/chart" uri="{C3380CC4-5D6E-409C-BE32-E72D297353CC}">
              <c16:uniqueId val="{00000001-F184-4BD7-A624-B234F79E9799}"/>
            </c:ext>
          </c:extLst>
        </c:ser>
        <c:ser>
          <c:idx val="2"/>
          <c:order val="2"/>
          <c:tx>
            <c:strRef>
              <c:f>'Pre-Post Average'!$C$19</c:f>
              <c:strCache>
                <c:ptCount val="1"/>
                <c:pt idx="0">
                  <c:v>Follow-up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Average'!$D$16:$F$16</c:f>
              <c:strCache>
                <c:ptCount val="3"/>
                <c:pt idx="0">
                  <c:v>Staff engagement</c:v>
                </c:pt>
                <c:pt idx="1">
                  <c:v>Service User engagement </c:v>
                </c:pt>
                <c:pt idx="2">
                  <c:v>Challenging Behaviour </c:v>
                </c:pt>
              </c:strCache>
            </c:strRef>
          </c:cat>
          <c:val>
            <c:numRef>
              <c:f>'Pre-Post Average'!$D$19:$F$19</c:f>
              <c:numCache>
                <c:formatCode>General</c:formatCode>
                <c:ptCount val="3"/>
                <c:pt idx="0">
                  <c:v>64</c:v>
                </c:pt>
                <c:pt idx="1">
                  <c:v>73</c:v>
                </c:pt>
                <c:pt idx="2">
                  <c:v>0</c:v>
                </c:pt>
              </c:numCache>
            </c:numRef>
          </c:val>
          <c:extLst>
            <c:ext xmlns:c16="http://schemas.microsoft.com/office/drawing/2014/chart" uri="{C3380CC4-5D6E-409C-BE32-E72D297353CC}">
              <c16:uniqueId val="{00000002-F184-4BD7-A624-B234F79E9799}"/>
            </c:ext>
          </c:extLst>
        </c:ser>
        <c:dLbls>
          <c:showLegendKey val="0"/>
          <c:showVal val="1"/>
          <c:showCatName val="0"/>
          <c:showSerName val="0"/>
          <c:showPercent val="0"/>
          <c:showBubbleSize val="0"/>
        </c:dLbls>
        <c:gapWidth val="219"/>
        <c:overlap val="-27"/>
        <c:axId val="53732480"/>
        <c:axId val="53734016"/>
      </c:barChart>
      <c:catAx>
        <c:axId val="5373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34016"/>
        <c:crosses val="autoZero"/>
        <c:auto val="1"/>
        <c:lblAlgn val="ctr"/>
        <c:lblOffset val="100"/>
        <c:noMultiLvlLbl val="0"/>
      </c:catAx>
      <c:valAx>
        <c:axId val="53734016"/>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32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House 7 </a:t>
            </a:r>
          </a:p>
        </c:rich>
      </c:tx>
      <c:layout>
        <c:manualLayout>
          <c:xMode val="edge"/>
          <c:yMode val="edge"/>
          <c:x val="0.43564519767163912"/>
          <c:y val="1.30020816981196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237320432409869E-2"/>
          <c:y val="0.16508309729379247"/>
          <c:w val="0.89436779751744755"/>
          <c:h val="0.63956762106268983"/>
        </c:manualLayout>
      </c:layout>
      <c:barChart>
        <c:barDir val="col"/>
        <c:grouping val="clustered"/>
        <c:varyColors val="0"/>
        <c:ser>
          <c:idx val="0"/>
          <c:order val="0"/>
          <c:tx>
            <c:strRef>
              <c:f>'Pre-Post Average'!$C$34</c:f>
              <c:strCache>
                <c:ptCount val="1"/>
                <c:pt idx="0">
                  <c:v>Pre-AS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Average'!$D$33:$F$33</c:f>
              <c:strCache>
                <c:ptCount val="3"/>
                <c:pt idx="0">
                  <c:v>Staff engagement</c:v>
                </c:pt>
                <c:pt idx="1">
                  <c:v>Service User engagement </c:v>
                </c:pt>
                <c:pt idx="2">
                  <c:v>Challenging Behaviour </c:v>
                </c:pt>
              </c:strCache>
            </c:strRef>
          </c:cat>
          <c:val>
            <c:numRef>
              <c:f>'Pre-Post Average'!$D$34:$F$34</c:f>
              <c:numCache>
                <c:formatCode>General</c:formatCode>
                <c:ptCount val="3"/>
                <c:pt idx="0">
                  <c:v>58</c:v>
                </c:pt>
                <c:pt idx="1">
                  <c:v>89</c:v>
                </c:pt>
                <c:pt idx="2">
                  <c:v>0</c:v>
                </c:pt>
              </c:numCache>
            </c:numRef>
          </c:val>
          <c:extLst>
            <c:ext xmlns:c16="http://schemas.microsoft.com/office/drawing/2014/chart" uri="{C3380CC4-5D6E-409C-BE32-E72D297353CC}">
              <c16:uniqueId val="{00000000-FCFF-4EC3-9726-999DF42693E7}"/>
            </c:ext>
          </c:extLst>
        </c:ser>
        <c:ser>
          <c:idx val="1"/>
          <c:order val="1"/>
          <c:tx>
            <c:strRef>
              <c:f>'Pre-Post Average'!$C$35</c:f>
              <c:strCache>
                <c:ptCount val="1"/>
                <c:pt idx="0">
                  <c:v>Post AS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Average'!$D$33:$F$33</c:f>
              <c:strCache>
                <c:ptCount val="3"/>
                <c:pt idx="0">
                  <c:v>Staff engagement</c:v>
                </c:pt>
                <c:pt idx="1">
                  <c:v>Service User engagement </c:v>
                </c:pt>
                <c:pt idx="2">
                  <c:v>Challenging Behaviour </c:v>
                </c:pt>
              </c:strCache>
            </c:strRef>
          </c:cat>
          <c:val>
            <c:numRef>
              <c:f>'Pre-Post Average'!$D$35:$F$35</c:f>
              <c:numCache>
                <c:formatCode>General</c:formatCode>
                <c:ptCount val="3"/>
                <c:pt idx="0">
                  <c:v>84</c:v>
                </c:pt>
                <c:pt idx="1">
                  <c:v>88</c:v>
                </c:pt>
                <c:pt idx="2">
                  <c:v>0</c:v>
                </c:pt>
              </c:numCache>
            </c:numRef>
          </c:val>
          <c:extLst>
            <c:ext xmlns:c16="http://schemas.microsoft.com/office/drawing/2014/chart" uri="{C3380CC4-5D6E-409C-BE32-E72D297353CC}">
              <c16:uniqueId val="{00000001-FCFF-4EC3-9726-999DF42693E7}"/>
            </c:ext>
          </c:extLst>
        </c:ser>
        <c:ser>
          <c:idx val="2"/>
          <c:order val="2"/>
          <c:tx>
            <c:strRef>
              <c:f>'Pre-Post Average'!$C$36</c:f>
              <c:strCache>
                <c:ptCount val="1"/>
                <c:pt idx="0">
                  <c:v>Follow-up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Average'!$D$33:$F$33</c:f>
              <c:strCache>
                <c:ptCount val="3"/>
                <c:pt idx="0">
                  <c:v>Staff engagement</c:v>
                </c:pt>
                <c:pt idx="1">
                  <c:v>Service User engagement </c:v>
                </c:pt>
                <c:pt idx="2">
                  <c:v>Challenging Behaviour </c:v>
                </c:pt>
              </c:strCache>
            </c:strRef>
          </c:cat>
          <c:val>
            <c:numRef>
              <c:f>'Pre-Post Average'!$D$36:$F$36</c:f>
              <c:numCache>
                <c:formatCode>General</c:formatCode>
                <c:ptCount val="3"/>
                <c:pt idx="0">
                  <c:v>58</c:v>
                </c:pt>
                <c:pt idx="1">
                  <c:v>65</c:v>
                </c:pt>
                <c:pt idx="2">
                  <c:v>0</c:v>
                </c:pt>
              </c:numCache>
            </c:numRef>
          </c:val>
          <c:extLst>
            <c:ext xmlns:c16="http://schemas.microsoft.com/office/drawing/2014/chart" uri="{C3380CC4-5D6E-409C-BE32-E72D297353CC}">
              <c16:uniqueId val="{00000002-FCFF-4EC3-9726-999DF42693E7}"/>
            </c:ext>
          </c:extLst>
        </c:ser>
        <c:dLbls>
          <c:showLegendKey val="0"/>
          <c:showVal val="0"/>
          <c:showCatName val="0"/>
          <c:showSerName val="0"/>
          <c:showPercent val="0"/>
          <c:showBubbleSize val="0"/>
        </c:dLbls>
        <c:gapWidth val="219"/>
        <c:overlap val="-27"/>
        <c:axId val="354079480"/>
        <c:axId val="354079808"/>
      </c:barChart>
      <c:catAx>
        <c:axId val="354079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4079808"/>
        <c:crosses val="autoZero"/>
        <c:auto val="1"/>
        <c:lblAlgn val="ctr"/>
        <c:lblOffset val="100"/>
        <c:noMultiLvlLbl val="0"/>
      </c:catAx>
      <c:valAx>
        <c:axId val="3540798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4079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House 5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'Pre-Post Average'!$C$23</c:f>
              <c:strCache>
                <c:ptCount val="1"/>
                <c:pt idx="0">
                  <c:v>Pre-AS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Average'!$D$22:$F$22</c:f>
              <c:strCache>
                <c:ptCount val="3"/>
                <c:pt idx="0">
                  <c:v>Staff engagement</c:v>
                </c:pt>
                <c:pt idx="1">
                  <c:v>Service User engagement </c:v>
                </c:pt>
                <c:pt idx="2">
                  <c:v>Challenging Behaviour </c:v>
                </c:pt>
              </c:strCache>
            </c:strRef>
          </c:cat>
          <c:val>
            <c:numRef>
              <c:f>'Pre-Post Average'!$D$23:$F$23</c:f>
              <c:numCache>
                <c:formatCode>General</c:formatCode>
                <c:ptCount val="3"/>
                <c:pt idx="0">
                  <c:v>37</c:v>
                </c:pt>
                <c:pt idx="1">
                  <c:v>42</c:v>
                </c:pt>
                <c:pt idx="2">
                  <c:v>19</c:v>
                </c:pt>
              </c:numCache>
            </c:numRef>
          </c:val>
          <c:extLst>
            <c:ext xmlns:c16="http://schemas.microsoft.com/office/drawing/2014/chart" uri="{C3380CC4-5D6E-409C-BE32-E72D297353CC}">
              <c16:uniqueId val="{00000000-FBE8-4717-B50C-5DEDB850B276}"/>
            </c:ext>
          </c:extLst>
        </c:ser>
        <c:ser>
          <c:idx val="1"/>
          <c:order val="1"/>
          <c:tx>
            <c:strRef>
              <c:f>'Pre-Post Average'!$C$24</c:f>
              <c:strCache>
                <c:ptCount val="1"/>
                <c:pt idx="0">
                  <c:v>Post AS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Average'!$D$22:$F$22</c:f>
              <c:strCache>
                <c:ptCount val="3"/>
                <c:pt idx="0">
                  <c:v>Staff engagement</c:v>
                </c:pt>
                <c:pt idx="1">
                  <c:v>Service User engagement </c:v>
                </c:pt>
                <c:pt idx="2">
                  <c:v>Challenging Behaviour </c:v>
                </c:pt>
              </c:strCache>
            </c:strRef>
          </c:cat>
          <c:val>
            <c:numRef>
              <c:f>'Pre-Post Average'!$D$24:$F$24</c:f>
              <c:numCache>
                <c:formatCode>General</c:formatCode>
                <c:ptCount val="3"/>
                <c:pt idx="0">
                  <c:v>86</c:v>
                </c:pt>
                <c:pt idx="1">
                  <c:v>71</c:v>
                </c:pt>
                <c:pt idx="2">
                  <c:v>13</c:v>
                </c:pt>
              </c:numCache>
            </c:numRef>
          </c:val>
          <c:extLst>
            <c:ext xmlns:c16="http://schemas.microsoft.com/office/drawing/2014/chart" uri="{C3380CC4-5D6E-409C-BE32-E72D297353CC}">
              <c16:uniqueId val="{00000001-FBE8-4717-B50C-5DEDB850B276}"/>
            </c:ext>
          </c:extLst>
        </c:ser>
        <c:ser>
          <c:idx val="2"/>
          <c:order val="2"/>
          <c:tx>
            <c:strRef>
              <c:f>'Pre-Post Average'!$C$25</c:f>
              <c:strCache>
                <c:ptCount val="1"/>
                <c:pt idx="0">
                  <c:v>Follow-up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'Pre-Post Average'!$D$22:$F$22</c:f>
              <c:strCache>
                <c:ptCount val="3"/>
                <c:pt idx="0">
                  <c:v>Staff engagement</c:v>
                </c:pt>
                <c:pt idx="1">
                  <c:v>Service User engagement </c:v>
                </c:pt>
                <c:pt idx="2">
                  <c:v>Challenging Behaviour </c:v>
                </c:pt>
              </c:strCache>
            </c:strRef>
          </c:cat>
          <c:val>
            <c:numRef>
              <c:f>'Pre-Post Average'!$D$25:$F$25</c:f>
              <c:numCache>
                <c:formatCode>General</c:formatCode>
                <c:ptCount val="3"/>
                <c:pt idx="0">
                  <c:v>55</c:v>
                </c:pt>
                <c:pt idx="1">
                  <c:v>60</c:v>
                </c:pt>
                <c:pt idx="2">
                  <c:v>1</c:v>
                </c:pt>
              </c:numCache>
            </c:numRef>
          </c:val>
          <c:extLst>
            <c:ext xmlns:c16="http://schemas.microsoft.com/office/drawing/2014/chart" uri="{C3380CC4-5D6E-409C-BE32-E72D297353CC}">
              <c16:uniqueId val="{00000002-FBE8-4717-B50C-5DEDB850B276}"/>
            </c:ext>
          </c:extLst>
        </c:ser>
        <c:dLbls>
          <c:showLegendKey val="0"/>
          <c:showVal val="1"/>
          <c:showCatName val="0"/>
          <c:showSerName val="0"/>
          <c:showPercent val="0"/>
          <c:showBubbleSize val="0"/>
        </c:dLbls>
        <c:gapWidth val="219"/>
        <c:overlap val="-27"/>
        <c:axId val="53752960"/>
        <c:axId val="53754496"/>
      </c:barChart>
      <c:catAx>
        <c:axId val="5375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54496"/>
        <c:crosses val="autoZero"/>
        <c:auto val="1"/>
        <c:lblAlgn val="ctr"/>
        <c:lblOffset val="100"/>
        <c:noMultiLvlLbl val="0"/>
      </c:catAx>
      <c:valAx>
        <c:axId val="5375449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52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E4405981-28F5-4BA3-BD16-1FDC8D4B81BA}" type="datetimeFigureOut">
              <a:rPr lang="en-GB" smtClean="0"/>
              <a:pPr/>
              <a:t>15/07/2021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FD09B3B0-1432-45F6-8F85-39FE29794E8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1</a:t>
            </a:fld>
            <a:endParaRPr lang="en-GB"/>
          </a:p>
        </p:txBody>
      </p:sp>
    </p:spTree>
    <p:extLst>
      <p:ext uri="{BB962C8B-B14F-4D97-AF65-F5344CB8AC3E}">
        <p14:creationId xmlns:p14="http://schemas.microsoft.com/office/powerpoint/2010/main" val="634914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10</a:t>
            </a:fld>
            <a:endParaRPr lang="en-GB"/>
          </a:p>
        </p:txBody>
      </p:sp>
    </p:spTree>
    <p:extLst>
      <p:ext uri="{BB962C8B-B14F-4D97-AF65-F5344CB8AC3E}">
        <p14:creationId xmlns:p14="http://schemas.microsoft.com/office/powerpoint/2010/main" val="506180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11</a:t>
            </a:fld>
            <a:endParaRPr lang="en-GB"/>
          </a:p>
        </p:txBody>
      </p:sp>
    </p:spTree>
    <p:extLst>
      <p:ext uri="{BB962C8B-B14F-4D97-AF65-F5344CB8AC3E}">
        <p14:creationId xmlns:p14="http://schemas.microsoft.com/office/powerpoint/2010/main" val="3685187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12</a:t>
            </a:fld>
            <a:endParaRPr lang="en-GB"/>
          </a:p>
        </p:txBody>
      </p:sp>
    </p:spTree>
    <p:extLst>
      <p:ext uri="{BB962C8B-B14F-4D97-AF65-F5344CB8AC3E}">
        <p14:creationId xmlns:p14="http://schemas.microsoft.com/office/powerpoint/2010/main" val="1360793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13</a:t>
            </a:fld>
            <a:endParaRPr lang="en-GB"/>
          </a:p>
        </p:txBody>
      </p:sp>
    </p:spTree>
    <p:extLst>
      <p:ext uri="{BB962C8B-B14F-4D97-AF65-F5344CB8AC3E}">
        <p14:creationId xmlns:p14="http://schemas.microsoft.com/office/powerpoint/2010/main" val="423279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14</a:t>
            </a:fld>
            <a:endParaRPr lang="en-GB"/>
          </a:p>
        </p:txBody>
      </p:sp>
    </p:spTree>
    <p:extLst>
      <p:ext uri="{BB962C8B-B14F-4D97-AF65-F5344CB8AC3E}">
        <p14:creationId xmlns:p14="http://schemas.microsoft.com/office/powerpoint/2010/main" val="2569856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15</a:t>
            </a:fld>
            <a:endParaRPr lang="en-GB"/>
          </a:p>
        </p:txBody>
      </p:sp>
    </p:spTree>
    <p:extLst>
      <p:ext uri="{BB962C8B-B14F-4D97-AF65-F5344CB8AC3E}">
        <p14:creationId xmlns:p14="http://schemas.microsoft.com/office/powerpoint/2010/main" val="2640719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16</a:t>
            </a:fld>
            <a:endParaRPr lang="en-GB"/>
          </a:p>
        </p:txBody>
      </p:sp>
    </p:spTree>
    <p:extLst>
      <p:ext uri="{BB962C8B-B14F-4D97-AF65-F5344CB8AC3E}">
        <p14:creationId xmlns:p14="http://schemas.microsoft.com/office/powerpoint/2010/main" val="2296987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17</a:t>
            </a:fld>
            <a:endParaRPr lang="en-GB"/>
          </a:p>
        </p:txBody>
      </p:sp>
    </p:spTree>
    <p:extLst>
      <p:ext uri="{BB962C8B-B14F-4D97-AF65-F5344CB8AC3E}">
        <p14:creationId xmlns:p14="http://schemas.microsoft.com/office/powerpoint/2010/main" val="3165376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18</a:t>
            </a:fld>
            <a:endParaRPr lang="en-GB"/>
          </a:p>
        </p:txBody>
      </p:sp>
    </p:spTree>
    <p:extLst>
      <p:ext uri="{BB962C8B-B14F-4D97-AF65-F5344CB8AC3E}">
        <p14:creationId xmlns:p14="http://schemas.microsoft.com/office/powerpoint/2010/main" val="1450206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19</a:t>
            </a:fld>
            <a:endParaRPr lang="en-GB"/>
          </a:p>
        </p:txBody>
      </p:sp>
    </p:spTree>
    <p:extLst>
      <p:ext uri="{BB962C8B-B14F-4D97-AF65-F5344CB8AC3E}">
        <p14:creationId xmlns:p14="http://schemas.microsoft.com/office/powerpoint/2010/main" val="272228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2</a:t>
            </a:fld>
            <a:endParaRPr lang="en-GB"/>
          </a:p>
        </p:txBody>
      </p:sp>
    </p:spTree>
    <p:extLst>
      <p:ext uri="{BB962C8B-B14F-4D97-AF65-F5344CB8AC3E}">
        <p14:creationId xmlns:p14="http://schemas.microsoft.com/office/powerpoint/2010/main" val="3823112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20</a:t>
            </a:fld>
            <a:endParaRPr lang="en-GB"/>
          </a:p>
        </p:txBody>
      </p:sp>
    </p:spTree>
    <p:extLst>
      <p:ext uri="{BB962C8B-B14F-4D97-AF65-F5344CB8AC3E}">
        <p14:creationId xmlns:p14="http://schemas.microsoft.com/office/powerpoint/2010/main" val="1733242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21</a:t>
            </a:fld>
            <a:endParaRPr lang="en-GB"/>
          </a:p>
        </p:txBody>
      </p:sp>
    </p:spTree>
    <p:extLst>
      <p:ext uri="{BB962C8B-B14F-4D97-AF65-F5344CB8AC3E}">
        <p14:creationId xmlns:p14="http://schemas.microsoft.com/office/powerpoint/2010/main" val="646552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t>
            </a:r>
          </a:p>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22</a:t>
            </a:fld>
            <a:endParaRPr lang="en-GB"/>
          </a:p>
        </p:txBody>
      </p:sp>
    </p:spTree>
    <p:extLst>
      <p:ext uri="{BB962C8B-B14F-4D97-AF65-F5344CB8AC3E}">
        <p14:creationId xmlns:p14="http://schemas.microsoft.com/office/powerpoint/2010/main" val="240860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23</a:t>
            </a:fld>
            <a:endParaRPr lang="en-GB"/>
          </a:p>
        </p:txBody>
      </p:sp>
    </p:spTree>
    <p:extLst>
      <p:ext uri="{BB962C8B-B14F-4D97-AF65-F5344CB8AC3E}">
        <p14:creationId xmlns:p14="http://schemas.microsoft.com/office/powerpoint/2010/main" val="88498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24</a:t>
            </a:fld>
            <a:endParaRPr lang="en-GB"/>
          </a:p>
        </p:txBody>
      </p:sp>
    </p:spTree>
    <p:extLst>
      <p:ext uri="{BB962C8B-B14F-4D97-AF65-F5344CB8AC3E}">
        <p14:creationId xmlns:p14="http://schemas.microsoft.com/office/powerpoint/2010/main" val="1854396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25</a:t>
            </a:fld>
            <a:endParaRPr lang="en-GB"/>
          </a:p>
        </p:txBody>
      </p:sp>
    </p:spTree>
    <p:extLst>
      <p:ext uri="{BB962C8B-B14F-4D97-AF65-F5344CB8AC3E}">
        <p14:creationId xmlns:p14="http://schemas.microsoft.com/office/powerpoint/2010/main" val="3476816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26</a:t>
            </a:fld>
            <a:endParaRPr lang="en-GB"/>
          </a:p>
        </p:txBody>
      </p:sp>
    </p:spTree>
    <p:extLst>
      <p:ext uri="{BB962C8B-B14F-4D97-AF65-F5344CB8AC3E}">
        <p14:creationId xmlns:p14="http://schemas.microsoft.com/office/powerpoint/2010/main" val="2871179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27</a:t>
            </a:fld>
            <a:endParaRPr lang="en-GB"/>
          </a:p>
        </p:txBody>
      </p:sp>
    </p:spTree>
    <p:extLst>
      <p:ext uri="{BB962C8B-B14F-4D97-AF65-F5344CB8AC3E}">
        <p14:creationId xmlns:p14="http://schemas.microsoft.com/office/powerpoint/2010/main" val="1864341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28</a:t>
            </a:fld>
            <a:endParaRPr lang="en-GB"/>
          </a:p>
        </p:txBody>
      </p:sp>
    </p:spTree>
    <p:extLst>
      <p:ext uri="{BB962C8B-B14F-4D97-AF65-F5344CB8AC3E}">
        <p14:creationId xmlns:p14="http://schemas.microsoft.com/office/powerpoint/2010/main" val="1756143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29</a:t>
            </a:fld>
            <a:endParaRPr lang="en-GB"/>
          </a:p>
        </p:txBody>
      </p:sp>
    </p:spTree>
    <p:extLst>
      <p:ext uri="{BB962C8B-B14F-4D97-AF65-F5344CB8AC3E}">
        <p14:creationId xmlns:p14="http://schemas.microsoft.com/office/powerpoint/2010/main" val="212929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3</a:t>
            </a:fld>
            <a:endParaRPr lang="en-GB"/>
          </a:p>
        </p:txBody>
      </p:sp>
    </p:spTree>
    <p:extLst>
      <p:ext uri="{BB962C8B-B14F-4D97-AF65-F5344CB8AC3E}">
        <p14:creationId xmlns:p14="http://schemas.microsoft.com/office/powerpoint/2010/main" val="2893379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30</a:t>
            </a:fld>
            <a:endParaRPr lang="en-GB"/>
          </a:p>
        </p:txBody>
      </p:sp>
    </p:spTree>
    <p:extLst>
      <p:ext uri="{BB962C8B-B14F-4D97-AF65-F5344CB8AC3E}">
        <p14:creationId xmlns:p14="http://schemas.microsoft.com/office/powerpoint/2010/main" val="3418872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31</a:t>
            </a:fld>
            <a:endParaRPr lang="en-GB"/>
          </a:p>
        </p:txBody>
      </p:sp>
    </p:spTree>
    <p:extLst>
      <p:ext uri="{BB962C8B-B14F-4D97-AF65-F5344CB8AC3E}">
        <p14:creationId xmlns:p14="http://schemas.microsoft.com/office/powerpoint/2010/main" val="3464066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32</a:t>
            </a:fld>
            <a:endParaRPr lang="en-GB"/>
          </a:p>
        </p:txBody>
      </p:sp>
    </p:spTree>
    <p:extLst>
      <p:ext uri="{BB962C8B-B14F-4D97-AF65-F5344CB8AC3E}">
        <p14:creationId xmlns:p14="http://schemas.microsoft.com/office/powerpoint/2010/main" val="2051586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33</a:t>
            </a:fld>
            <a:endParaRPr lang="en-GB"/>
          </a:p>
        </p:txBody>
      </p:sp>
    </p:spTree>
    <p:extLst>
      <p:ext uri="{BB962C8B-B14F-4D97-AF65-F5344CB8AC3E}">
        <p14:creationId xmlns:p14="http://schemas.microsoft.com/office/powerpoint/2010/main" val="2184581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34</a:t>
            </a:fld>
            <a:endParaRPr lang="en-GB"/>
          </a:p>
        </p:txBody>
      </p:sp>
    </p:spTree>
    <p:extLst>
      <p:ext uri="{BB962C8B-B14F-4D97-AF65-F5344CB8AC3E}">
        <p14:creationId xmlns:p14="http://schemas.microsoft.com/office/powerpoint/2010/main" val="2803087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35</a:t>
            </a:fld>
            <a:endParaRPr lang="en-GB"/>
          </a:p>
        </p:txBody>
      </p:sp>
    </p:spTree>
    <p:extLst>
      <p:ext uri="{BB962C8B-B14F-4D97-AF65-F5344CB8AC3E}">
        <p14:creationId xmlns:p14="http://schemas.microsoft.com/office/powerpoint/2010/main" val="3727028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36</a:t>
            </a:fld>
            <a:endParaRPr lang="en-GB"/>
          </a:p>
        </p:txBody>
      </p:sp>
    </p:spTree>
    <p:extLst>
      <p:ext uri="{BB962C8B-B14F-4D97-AF65-F5344CB8AC3E}">
        <p14:creationId xmlns:p14="http://schemas.microsoft.com/office/powerpoint/2010/main" val="3666931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37</a:t>
            </a:fld>
            <a:endParaRPr lang="en-GB"/>
          </a:p>
        </p:txBody>
      </p:sp>
    </p:spTree>
    <p:extLst>
      <p:ext uri="{BB962C8B-B14F-4D97-AF65-F5344CB8AC3E}">
        <p14:creationId xmlns:p14="http://schemas.microsoft.com/office/powerpoint/2010/main" val="913647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38</a:t>
            </a:fld>
            <a:endParaRPr lang="en-GB"/>
          </a:p>
        </p:txBody>
      </p:sp>
    </p:spTree>
    <p:extLst>
      <p:ext uri="{BB962C8B-B14F-4D97-AF65-F5344CB8AC3E}">
        <p14:creationId xmlns:p14="http://schemas.microsoft.com/office/powerpoint/2010/main" val="26188441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39</a:t>
            </a:fld>
            <a:endParaRPr lang="en-GB"/>
          </a:p>
        </p:txBody>
      </p:sp>
    </p:spTree>
    <p:extLst>
      <p:ext uri="{BB962C8B-B14F-4D97-AF65-F5344CB8AC3E}">
        <p14:creationId xmlns:p14="http://schemas.microsoft.com/office/powerpoint/2010/main" val="9114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4</a:t>
            </a:fld>
            <a:endParaRPr lang="en-GB"/>
          </a:p>
        </p:txBody>
      </p:sp>
    </p:spTree>
    <p:extLst>
      <p:ext uri="{BB962C8B-B14F-4D97-AF65-F5344CB8AC3E}">
        <p14:creationId xmlns:p14="http://schemas.microsoft.com/office/powerpoint/2010/main" val="793197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43</a:t>
            </a:fld>
            <a:endParaRPr lang="en-GB"/>
          </a:p>
        </p:txBody>
      </p:sp>
    </p:spTree>
    <p:extLst>
      <p:ext uri="{BB962C8B-B14F-4D97-AF65-F5344CB8AC3E}">
        <p14:creationId xmlns:p14="http://schemas.microsoft.com/office/powerpoint/2010/main" val="29668644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44</a:t>
            </a:fld>
            <a:endParaRPr lang="en-GB"/>
          </a:p>
        </p:txBody>
      </p:sp>
    </p:spTree>
    <p:extLst>
      <p:ext uri="{BB962C8B-B14F-4D97-AF65-F5344CB8AC3E}">
        <p14:creationId xmlns:p14="http://schemas.microsoft.com/office/powerpoint/2010/main" val="1214635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09B3B0-1432-45F6-8F85-39FE29794E80}" type="slidenum">
              <a:rPr lang="en-GB" smtClean="0"/>
              <a:pPr/>
              <a:t>45</a:t>
            </a:fld>
            <a:endParaRPr lang="en-GB"/>
          </a:p>
        </p:txBody>
      </p:sp>
    </p:spTree>
    <p:extLst>
      <p:ext uri="{BB962C8B-B14F-4D97-AF65-F5344CB8AC3E}">
        <p14:creationId xmlns:p14="http://schemas.microsoft.com/office/powerpoint/2010/main" val="377745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5</a:t>
            </a:fld>
            <a:endParaRPr lang="en-GB"/>
          </a:p>
        </p:txBody>
      </p:sp>
    </p:spTree>
    <p:extLst>
      <p:ext uri="{BB962C8B-B14F-4D97-AF65-F5344CB8AC3E}">
        <p14:creationId xmlns:p14="http://schemas.microsoft.com/office/powerpoint/2010/main" val="2334175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6</a:t>
            </a:fld>
            <a:endParaRPr lang="en-GB"/>
          </a:p>
        </p:txBody>
      </p:sp>
    </p:spTree>
    <p:extLst>
      <p:ext uri="{BB962C8B-B14F-4D97-AF65-F5344CB8AC3E}">
        <p14:creationId xmlns:p14="http://schemas.microsoft.com/office/powerpoint/2010/main" val="3415421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7</a:t>
            </a:fld>
            <a:endParaRPr lang="en-GB"/>
          </a:p>
        </p:txBody>
      </p:sp>
    </p:spTree>
    <p:extLst>
      <p:ext uri="{BB962C8B-B14F-4D97-AF65-F5344CB8AC3E}">
        <p14:creationId xmlns:p14="http://schemas.microsoft.com/office/powerpoint/2010/main" val="2347165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t>
            </a:r>
          </a:p>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8</a:t>
            </a:fld>
            <a:endParaRPr lang="en-GB"/>
          </a:p>
        </p:txBody>
      </p:sp>
    </p:spTree>
    <p:extLst>
      <p:ext uri="{BB962C8B-B14F-4D97-AF65-F5344CB8AC3E}">
        <p14:creationId xmlns:p14="http://schemas.microsoft.com/office/powerpoint/2010/main" val="125291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09B3B0-1432-45F6-8F85-39FE29794E80}" type="slidenum">
              <a:rPr lang="en-GB" smtClean="0"/>
              <a:pPr/>
              <a:t>9</a:t>
            </a:fld>
            <a:endParaRPr lang="en-GB"/>
          </a:p>
        </p:txBody>
      </p:sp>
    </p:spTree>
    <p:extLst>
      <p:ext uri="{BB962C8B-B14F-4D97-AF65-F5344CB8AC3E}">
        <p14:creationId xmlns:p14="http://schemas.microsoft.com/office/powerpoint/2010/main" val="288319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56E115-B76F-4C1A-8296-5D30916E9A3B}" type="datetimeFigureOut">
              <a:rPr lang="en-GB" smtClean="0"/>
              <a:pPr/>
              <a:t>15/07/2021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4BDE4A-9036-4F48-A80C-229D48C1B59D}" type="slidenum">
              <a:rPr lang="en-GB" smtClean="0"/>
              <a:pPr/>
              <a:t>‹#›</a:t>
            </a:fld>
            <a:endParaRPr lang="en-GB"/>
          </a:p>
        </p:txBody>
      </p:sp>
    </p:spTree>
    <p:extLst>
      <p:ext uri="{BB962C8B-B14F-4D97-AF65-F5344CB8AC3E}">
        <p14:creationId xmlns:p14="http://schemas.microsoft.com/office/powerpoint/2010/main" val="271678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56E115-B76F-4C1A-8296-5D30916E9A3B}" type="datetimeFigureOut">
              <a:rPr lang="en-GB" smtClean="0"/>
              <a:pPr/>
              <a:t>15/07/2021</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4BDE4A-9036-4F48-A80C-229D48C1B59D}" type="slidenum">
              <a:rPr lang="en-GB" smtClean="0"/>
              <a:pPr/>
              <a:t>‹#›</a:t>
            </a:fld>
            <a:endParaRPr lang="en-GB"/>
          </a:p>
        </p:txBody>
      </p:sp>
    </p:spTree>
    <p:extLst>
      <p:ext uri="{BB962C8B-B14F-4D97-AF65-F5344CB8AC3E}">
        <p14:creationId xmlns:p14="http://schemas.microsoft.com/office/powerpoint/2010/main" val="345432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56E115-B76F-4C1A-8296-5D30916E9A3B}" type="datetimeFigureOut">
              <a:rPr lang="en-GB" smtClean="0"/>
              <a:pPr/>
              <a:t>15/07/2021</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4BDE4A-9036-4F48-A80C-229D48C1B59D}"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3880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56E115-B76F-4C1A-8296-5D30916E9A3B}" type="datetimeFigureOut">
              <a:rPr lang="en-GB" smtClean="0"/>
              <a:pPr/>
              <a:t>15/07/2021</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4BDE4A-9036-4F48-A80C-229D48C1B59D}" type="slidenum">
              <a:rPr lang="en-GB" smtClean="0"/>
              <a:pPr/>
              <a:t>‹#›</a:t>
            </a:fld>
            <a:endParaRPr lang="en-GB"/>
          </a:p>
        </p:txBody>
      </p:sp>
    </p:spTree>
    <p:extLst>
      <p:ext uri="{BB962C8B-B14F-4D97-AF65-F5344CB8AC3E}">
        <p14:creationId xmlns:p14="http://schemas.microsoft.com/office/powerpoint/2010/main" val="83316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56E115-B76F-4C1A-8296-5D30916E9A3B}" type="datetimeFigureOut">
              <a:rPr lang="en-GB" smtClean="0"/>
              <a:pPr/>
              <a:t>15/07/2021</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4BDE4A-9036-4F48-A80C-229D48C1B59D}"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03645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56E115-B76F-4C1A-8296-5D30916E9A3B}" type="datetimeFigureOut">
              <a:rPr lang="en-GB" smtClean="0"/>
              <a:pPr/>
              <a:t>15/07/2021</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4BDE4A-9036-4F48-A80C-229D48C1B59D}" type="slidenum">
              <a:rPr lang="en-GB" smtClean="0"/>
              <a:pPr/>
              <a:t>‹#›</a:t>
            </a:fld>
            <a:endParaRPr lang="en-GB"/>
          </a:p>
        </p:txBody>
      </p:sp>
    </p:spTree>
    <p:extLst>
      <p:ext uri="{BB962C8B-B14F-4D97-AF65-F5344CB8AC3E}">
        <p14:creationId xmlns:p14="http://schemas.microsoft.com/office/powerpoint/2010/main" val="1965311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6E115-B76F-4C1A-8296-5D30916E9A3B}" type="datetimeFigureOut">
              <a:rPr lang="en-GB" smtClean="0"/>
              <a:pPr/>
              <a:t>15/07/2021</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4BDE4A-9036-4F48-A80C-229D48C1B59D}" type="slidenum">
              <a:rPr lang="en-GB" smtClean="0"/>
              <a:pPr/>
              <a:t>‹#›</a:t>
            </a:fld>
            <a:endParaRPr lang="en-GB"/>
          </a:p>
        </p:txBody>
      </p:sp>
    </p:spTree>
    <p:extLst>
      <p:ext uri="{BB962C8B-B14F-4D97-AF65-F5344CB8AC3E}">
        <p14:creationId xmlns:p14="http://schemas.microsoft.com/office/powerpoint/2010/main" val="52073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6E115-B76F-4C1A-8296-5D30916E9A3B}" type="datetimeFigureOut">
              <a:rPr lang="en-GB" smtClean="0"/>
              <a:pPr/>
              <a:t>15/07/2021</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4BDE4A-9036-4F48-A80C-229D48C1B59D}" type="slidenum">
              <a:rPr lang="en-GB" smtClean="0"/>
              <a:pPr/>
              <a:t>‹#›</a:t>
            </a:fld>
            <a:endParaRPr lang="en-GB"/>
          </a:p>
        </p:txBody>
      </p:sp>
    </p:spTree>
    <p:extLst>
      <p:ext uri="{BB962C8B-B14F-4D97-AF65-F5344CB8AC3E}">
        <p14:creationId xmlns:p14="http://schemas.microsoft.com/office/powerpoint/2010/main" val="188887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6E115-B76F-4C1A-8296-5D30916E9A3B}" type="datetimeFigureOut">
              <a:rPr lang="en-GB" smtClean="0"/>
              <a:pPr/>
              <a:t>15/07/2021</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4BDE4A-9036-4F48-A80C-229D48C1B59D}" type="slidenum">
              <a:rPr lang="en-GB" smtClean="0"/>
              <a:pPr/>
              <a:t>‹#›</a:t>
            </a:fld>
            <a:endParaRPr lang="en-GB"/>
          </a:p>
        </p:txBody>
      </p:sp>
    </p:spTree>
    <p:extLst>
      <p:ext uri="{BB962C8B-B14F-4D97-AF65-F5344CB8AC3E}">
        <p14:creationId xmlns:p14="http://schemas.microsoft.com/office/powerpoint/2010/main" val="173755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56E115-B76F-4C1A-8296-5D30916E9A3B}" type="datetimeFigureOut">
              <a:rPr lang="en-GB" smtClean="0"/>
              <a:pPr/>
              <a:t>15/07/2021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BDE4A-9036-4F48-A80C-229D48C1B59D}" type="slidenum">
              <a:rPr lang="en-GB" smtClean="0"/>
              <a:pPr/>
              <a:t>‹#›</a:t>
            </a:fld>
            <a:endParaRPr lang="en-GB"/>
          </a:p>
        </p:txBody>
      </p:sp>
    </p:spTree>
    <p:extLst>
      <p:ext uri="{BB962C8B-B14F-4D97-AF65-F5344CB8AC3E}">
        <p14:creationId xmlns:p14="http://schemas.microsoft.com/office/powerpoint/2010/main" val="28060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56E115-B76F-4C1A-8296-5D30916E9A3B}" type="datetimeFigureOut">
              <a:rPr lang="en-GB" smtClean="0"/>
              <a:pPr/>
              <a:t>15/07/2021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4BDE4A-9036-4F48-A80C-229D48C1B59D}" type="slidenum">
              <a:rPr lang="en-GB" smtClean="0"/>
              <a:pPr/>
              <a:t>‹#›</a:t>
            </a:fld>
            <a:endParaRPr lang="en-GB"/>
          </a:p>
        </p:txBody>
      </p:sp>
    </p:spTree>
    <p:extLst>
      <p:ext uri="{BB962C8B-B14F-4D97-AF65-F5344CB8AC3E}">
        <p14:creationId xmlns:p14="http://schemas.microsoft.com/office/powerpoint/2010/main" val="73316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56E115-B76F-4C1A-8296-5D30916E9A3B}" type="datetimeFigureOut">
              <a:rPr lang="en-GB" smtClean="0"/>
              <a:pPr/>
              <a:t>15/07/2021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4BDE4A-9036-4F48-A80C-229D48C1B59D}" type="slidenum">
              <a:rPr lang="en-GB" smtClean="0"/>
              <a:pPr/>
              <a:t>‹#›</a:t>
            </a:fld>
            <a:endParaRPr lang="en-GB"/>
          </a:p>
        </p:txBody>
      </p:sp>
    </p:spTree>
    <p:extLst>
      <p:ext uri="{BB962C8B-B14F-4D97-AF65-F5344CB8AC3E}">
        <p14:creationId xmlns:p14="http://schemas.microsoft.com/office/powerpoint/2010/main" val="373266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56E115-B76F-4C1A-8296-5D30916E9A3B}" type="datetimeFigureOut">
              <a:rPr lang="en-GB" smtClean="0"/>
              <a:pPr/>
              <a:t>15/07/2021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4BDE4A-9036-4F48-A80C-229D48C1B59D}" type="slidenum">
              <a:rPr lang="en-GB" smtClean="0"/>
              <a:pPr/>
              <a:t>‹#›</a:t>
            </a:fld>
            <a:endParaRPr lang="en-GB"/>
          </a:p>
        </p:txBody>
      </p:sp>
    </p:spTree>
    <p:extLst>
      <p:ext uri="{BB962C8B-B14F-4D97-AF65-F5344CB8AC3E}">
        <p14:creationId xmlns:p14="http://schemas.microsoft.com/office/powerpoint/2010/main" val="2929628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6E115-B76F-4C1A-8296-5D30916E9A3B}" type="datetimeFigureOut">
              <a:rPr lang="en-GB" smtClean="0"/>
              <a:pPr/>
              <a:t>15/07/2021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4BDE4A-9036-4F48-A80C-229D48C1B59D}" type="slidenum">
              <a:rPr lang="en-GB" smtClean="0"/>
              <a:pPr/>
              <a:t>‹#›</a:t>
            </a:fld>
            <a:endParaRPr lang="en-GB"/>
          </a:p>
        </p:txBody>
      </p:sp>
    </p:spTree>
    <p:extLst>
      <p:ext uri="{BB962C8B-B14F-4D97-AF65-F5344CB8AC3E}">
        <p14:creationId xmlns:p14="http://schemas.microsoft.com/office/powerpoint/2010/main" val="1199695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156E115-B76F-4C1A-8296-5D30916E9A3B}" type="datetimeFigureOut">
              <a:rPr lang="en-GB" smtClean="0"/>
              <a:pPr/>
              <a:t>15/07/2021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4BDE4A-9036-4F48-A80C-229D48C1B59D}" type="slidenum">
              <a:rPr lang="en-GB" smtClean="0"/>
              <a:pPr/>
              <a:t>‹#›</a:t>
            </a:fld>
            <a:endParaRPr lang="en-GB"/>
          </a:p>
        </p:txBody>
      </p:sp>
    </p:spTree>
    <p:extLst>
      <p:ext uri="{BB962C8B-B14F-4D97-AF65-F5344CB8AC3E}">
        <p14:creationId xmlns:p14="http://schemas.microsoft.com/office/powerpoint/2010/main" val="1644955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56E115-B76F-4C1A-8296-5D30916E9A3B}" type="datetimeFigureOut">
              <a:rPr lang="en-GB" smtClean="0"/>
              <a:pPr/>
              <a:t>15/07/2021</a:t>
            </a:fld>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4BDE4A-9036-4F48-A80C-229D48C1B59D}" type="slidenum">
              <a:rPr lang="en-GB" smtClean="0"/>
              <a:pPr/>
              <a:t>‹#›</a:t>
            </a:fld>
            <a:endParaRPr lang="en-GB" dirty="0"/>
          </a:p>
        </p:txBody>
      </p:sp>
    </p:spTree>
    <p:extLst>
      <p:ext uri="{BB962C8B-B14F-4D97-AF65-F5344CB8AC3E}">
        <p14:creationId xmlns:p14="http://schemas.microsoft.com/office/powerpoint/2010/main" val="2107463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56E115-B76F-4C1A-8296-5D30916E9A3B}" type="datetimeFigureOut">
              <a:rPr lang="en-GB" smtClean="0"/>
              <a:pPr/>
              <a:t>15/07/2021</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04BDE4A-9036-4F48-A80C-229D48C1B59D}" type="slidenum">
              <a:rPr lang="en-GB" smtClean="0"/>
              <a:pPr/>
              <a:t>‹#›</a:t>
            </a:fld>
            <a:endParaRPr lang="en-GB"/>
          </a:p>
        </p:txBody>
      </p:sp>
    </p:spTree>
    <p:extLst>
      <p:ext uri="{BB962C8B-B14F-4D97-AF65-F5344CB8AC3E}">
        <p14:creationId xmlns:p14="http://schemas.microsoft.com/office/powerpoint/2010/main" val="100830463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hyperlink" Target="mailto:steve.brown@flintshire.gov.uk"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420888"/>
            <a:ext cx="8208912" cy="1726431"/>
          </a:xfrm>
        </p:spPr>
        <p:txBody>
          <a:bodyPr/>
          <a:lstStyle/>
          <a:p>
            <a:pPr algn="ctr"/>
            <a:r>
              <a:rPr lang="en-GB" sz="4800" b="1" dirty="0">
                <a:solidFill>
                  <a:srgbClr val="FF0000"/>
                </a:solidFill>
                <a:latin typeface="Calibri" pitchFamily="34" charset="0"/>
              </a:rPr>
              <a:t>Active Support - App</a:t>
            </a:r>
            <a:br>
              <a:rPr lang="en-GB" sz="4800" b="1" dirty="0">
                <a:solidFill>
                  <a:srgbClr val="FF0000"/>
                </a:solidFill>
                <a:latin typeface="Calibri" pitchFamily="34" charset="0"/>
              </a:rPr>
            </a:br>
            <a:r>
              <a:rPr lang="en-GB" sz="4800" b="1" dirty="0">
                <a:solidFill>
                  <a:srgbClr val="FF0000"/>
                </a:solidFill>
                <a:latin typeface="Calibri" pitchFamily="34" charset="0"/>
              </a:rPr>
              <a:t>An update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8D57-588D-4EA8-B766-F3BE42CAA7FF}"/>
              </a:ext>
            </a:extLst>
          </p:cNvPr>
          <p:cNvSpPr>
            <a:spLocks noGrp="1"/>
          </p:cNvSpPr>
          <p:nvPr>
            <p:ph type="title"/>
          </p:nvPr>
        </p:nvSpPr>
        <p:spPr/>
        <p:txBody>
          <a:bodyPr/>
          <a:lstStyle/>
          <a:p>
            <a:r>
              <a:rPr lang="en-GB" dirty="0">
                <a:solidFill>
                  <a:schemeClr val="tx1"/>
                </a:solidFill>
              </a:rPr>
              <a:t>On-site Interactive Training </a:t>
            </a:r>
          </a:p>
        </p:txBody>
      </p:sp>
      <p:sp>
        <p:nvSpPr>
          <p:cNvPr id="3" name="Content Placeholder 2">
            <a:extLst>
              <a:ext uri="{FF2B5EF4-FFF2-40B4-BE49-F238E27FC236}">
                <a16:creationId xmlns:a16="http://schemas.microsoft.com/office/drawing/2014/main" id="{BB35234E-7F65-46C1-A2D3-8EA1316C38E2}"/>
              </a:ext>
            </a:extLst>
          </p:cNvPr>
          <p:cNvSpPr>
            <a:spLocks noGrp="1"/>
          </p:cNvSpPr>
          <p:nvPr>
            <p:ph idx="1"/>
          </p:nvPr>
        </p:nvSpPr>
        <p:spPr>
          <a:xfrm>
            <a:off x="609599" y="1700808"/>
            <a:ext cx="6347714" cy="4464496"/>
          </a:xfrm>
        </p:spPr>
        <p:txBody>
          <a:bodyPr/>
          <a:lstStyle/>
          <a:p>
            <a:pPr>
              <a:buFont typeface="Wingdings" panose="05000000000000000000" pitchFamily="2" charset="2"/>
              <a:buChar char="§"/>
            </a:pPr>
            <a:r>
              <a:rPr lang="en-GB" dirty="0"/>
              <a:t>2 hour on-the-job </a:t>
            </a:r>
            <a:r>
              <a:rPr lang="en-GB" i="1" dirty="0"/>
              <a:t>Interactive Training </a:t>
            </a:r>
            <a:r>
              <a:rPr lang="en-GB" dirty="0"/>
              <a:t>session bespoke to each staff member (Toogood, 2010) within 10 days of the Discovery Workshop</a:t>
            </a:r>
          </a:p>
          <a:p>
            <a:pPr>
              <a:buFont typeface="Wingdings" panose="05000000000000000000" pitchFamily="2" charset="2"/>
              <a:buChar char="§"/>
            </a:pPr>
            <a:endParaRPr lang="en-GB" dirty="0"/>
          </a:p>
          <a:p>
            <a:pPr>
              <a:buFont typeface="Wingdings" panose="05000000000000000000" pitchFamily="2" charset="2"/>
              <a:buChar char="§"/>
            </a:pPr>
            <a:r>
              <a:rPr lang="en-GB" dirty="0"/>
              <a:t>Experienced trainer and house manager conducted sessions: providing coaching and collecting data</a:t>
            </a:r>
          </a:p>
          <a:p>
            <a:pPr>
              <a:buFont typeface="Wingdings" panose="05000000000000000000" pitchFamily="2" charset="2"/>
              <a:buChar char="§"/>
            </a:pPr>
            <a:endParaRPr lang="en-GB" dirty="0"/>
          </a:p>
          <a:p>
            <a:pPr>
              <a:buFont typeface="Wingdings" panose="05000000000000000000" pitchFamily="2" charset="2"/>
              <a:buChar char="§"/>
            </a:pPr>
            <a:r>
              <a:rPr lang="en-GB" dirty="0"/>
              <a:t>All people resident in the houses participated in at least one Interactive Training session</a:t>
            </a:r>
          </a:p>
          <a:p>
            <a:pPr>
              <a:buFont typeface="Wingdings" panose="05000000000000000000" pitchFamily="2" charset="2"/>
              <a:buChar char="§"/>
            </a:pPr>
            <a:endParaRPr lang="en-GB"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337077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8D57-588D-4EA8-B766-F3BE42CAA7FF}"/>
              </a:ext>
            </a:extLst>
          </p:cNvPr>
          <p:cNvSpPr>
            <a:spLocks noGrp="1"/>
          </p:cNvSpPr>
          <p:nvPr>
            <p:ph type="title"/>
          </p:nvPr>
        </p:nvSpPr>
        <p:spPr/>
        <p:txBody>
          <a:bodyPr/>
          <a:lstStyle/>
          <a:p>
            <a:r>
              <a:rPr lang="en-GB" dirty="0">
                <a:solidFill>
                  <a:schemeClr val="tx1"/>
                </a:solidFill>
              </a:rPr>
              <a:t>AS-App</a:t>
            </a:r>
          </a:p>
        </p:txBody>
      </p:sp>
      <p:sp>
        <p:nvSpPr>
          <p:cNvPr id="5" name="Content Placeholder 4">
            <a:extLst>
              <a:ext uri="{FF2B5EF4-FFF2-40B4-BE49-F238E27FC236}">
                <a16:creationId xmlns:a16="http://schemas.microsoft.com/office/drawing/2014/main" id="{DE8518F5-0BA4-4707-9833-5A69335A27D5}"/>
              </a:ext>
            </a:extLst>
          </p:cNvPr>
          <p:cNvSpPr>
            <a:spLocks noGrp="1"/>
          </p:cNvSpPr>
          <p:nvPr>
            <p:ph idx="1"/>
          </p:nvPr>
        </p:nvSpPr>
        <p:spPr>
          <a:xfrm>
            <a:off x="609598" y="1628800"/>
            <a:ext cx="7274769" cy="4412563"/>
          </a:xfrm>
        </p:spPr>
        <p:txBody>
          <a:bodyPr/>
          <a:lstStyle/>
          <a:p>
            <a:pPr>
              <a:buFont typeface="Wingdings" panose="05000000000000000000" pitchFamily="2" charset="2"/>
              <a:buChar char="§"/>
            </a:pPr>
            <a:r>
              <a:rPr lang="en-GB" dirty="0"/>
              <a:t>The Active Support App accounts were created for each house using information generated at the </a:t>
            </a:r>
            <a:r>
              <a:rPr lang="en-GB" i="1" dirty="0"/>
              <a:t>Discovery Workshop</a:t>
            </a:r>
          </a:p>
          <a:p>
            <a:pPr>
              <a:buFont typeface="Wingdings" panose="05000000000000000000" pitchFamily="2" charset="2"/>
              <a:buChar char="§"/>
            </a:pPr>
            <a:endParaRPr lang="en-GB" i="1" dirty="0"/>
          </a:p>
          <a:p>
            <a:pPr>
              <a:buFont typeface="Wingdings" panose="05000000000000000000" pitchFamily="2" charset="2"/>
              <a:buChar char="§"/>
            </a:pPr>
            <a:r>
              <a:rPr lang="en-GB" dirty="0"/>
              <a:t>Staff were trained in using the Active Support App</a:t>
            </a:r>
          </a:p>
          <a:p>
            <a:pPr>
              <a:buFont typeface="Wingdings" panose="05000000000000000000" pitchFamily="2" charset="2"/>
              <a:buChar char="§"/>
            </a:pPr>
            <a:endParaRPr lang="en-GB" dirty="0"/>
          </a:p>
          <a:p>
            <a:pPr>
              <a:buFont typeface="Wingdings" panose="05000000000000000000" pitchFamily="2" charset="2"/>
              <a:buChar char="§"/>
            </a:pPr>
            <a:r>
              <a:rPr lang="en-GB" dirty="0"/>
              <a:t>The Active Support App was deployed in each of the houses</a:t>
            </a:r>
          </a:p>
          <a:p>
            <a:pPr>
              <a:buFont typeface="Wingdings" panose="05000000000000000000" pitchFamily="2" charset="2"/>
              <a:buChar char="§"/>
            </a:pPr>
            <a:endParaRPr lang="en-GB" dirty="0"/>
          </a:p>
          <a:p>
            <a:pPr>
              <a:buFont typeface="Wingdings" panose="05000000000000000000" pitchFamily="2" charset="2"/>
              <a:buChar char="§"/>
            </a:pPr>
            <a:r>
              <a:rPr lang="en-GB" dirty="0"/>
              <a:t>Ongoing involvement and support experienced Active Support practitioners for maintenance</a:t>
            </a:r>
          </a:p>
          <a:p>
            <a:pPr>
              <a:buFont typeface="Wingdings" panose="05000000000000000000" pitchFamily="2" charset="2"/>
              <a:buChar char="§"/>
            </a:pPr>
            <a:endParaRPr lang="en-GB" dirty="0"/>
          </a:p>
          <a:p>
            <a:pPr marL="0" indent="0">
              <a:buNone/>
            </a:pPr>
            <a:r>
              <a:rPr lang="en-GB" dirty="0"/>
              <a:t> </a:t>
            </a:r>
          </a:p>
        </p:txBody>
      </p:sp>
    </p:spTree>
    <p:extLst>
      <p:ext uri="{BB962C8B-B14F-4D97-AF65-F5344CB8AC3E}">
        <p14:creationId xmlns:p14="http://schemas.microsoft.com/office/powerpoint/2010/main" val="2334833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799BD-622D-4005-9433-4DED51360AE0}"/>
              </a:ext>
            </a:extLst>
          </p:cNvPr>
          <p:cNvSpPr>
            <a:spLocks noGrp="1"/>
          </p:cNvSpPr>
          <p:nvPr>
            <p:ph type="title"/>
          </p:nvPr>
        </p:nvSpPr>
        <p:spPr>
          <a:xfrm>
            <a:off x="609599" y="609600"/>
            <a:ext cx="7706817" cy="1091208"/>
          </a:xfrm>
        </p:spPr>
        <p:txBody>
          <a:bodyPr/>
          <a:lstStyle/>
          <a:p>
            <a:r>
              <a:rPr lang="en-GB" dirty="0">
                <a:solidFill>
                  <a:schemeClr val="tx1"/>
                </a:solidFill>
              </a:rPr>
              <a:t>Method – Pre and Post measures</a:t>
            </a:r>
          </a:p>
        </p:txBody>
      </p:sp>
      <p:sp>
        <p:nvSpPr>
          <p:cNvPr id="3" name="Content Placeholder 2">
            <a:extLst>
              <a:ext uri="{FF2B5EF4-FFF2-40B4-BE49-F238E27FC236}">
                <a16:creationId xmlns:a16="http://schemas.microsoft.com/office/drawing/2014/main" id="{A198E7A0-C291-4B2C-BC9A-8C55B5178AA3}"/>
              </a:ext>
            </a:extLst>
          </p:cNvPr>
          <p:cNvSpPr>
            <a:spLocks noGrp="1"/>
          </p:cNvSpPr>
          <p:nvPr>
            <p:ph idx="1"/>
          </p:nvPr>
        </p:nvSpPr>
        <p:spPr>
          <a:xfrm>
            <a:off x="395536" y="1700808"/>
            <a:ext cx="5258545" cy="4824536"/>
          </a:xfrm>
        </p:spPr>
        <p:txBody>
          <a:bodyPr>
            <a:normAutofit/>
          </a:bodyPr>
          <a:lstStyle/>
          <a:p>
            <a:pPr marL="0" indent="0">
              <a:buNone/>
            </a:pPr>
            <a:r>
              <a:rPr lang="en-GB" b="1" dirty="0"/>
              <a:t>Prior to intervention and 6 weeks post intervention, managers and behaviour analysts conducted:</a:t>
            </a:r>
          </a:p>
          <a:p>
            <a:pPr marL="0" indent="0">
              <a:buNone/>
            </a:pPr>
            <a:endParaRPr lang="en-GB" b="1" dirty="0"/>
          </a:p>
          <a:p>
            <a:pPr marL="0" indent="0">
              <a:buNone/>
            </a:pPr>
            <a:r>
              <a:rPr lang="en-GB" b="1" dirty="0"/>
              <a:t>1. Direct observations to measure:</a:t>
            </a:r>
          </a:p>
          <a:p>
            <a:pPr lvl="1">
              <a:buFont typeface="Wingdings" panose="05000000000000000000" pitchFamily="2" charset="2"/>
              <a:buChar char="§"/>
            </a:pPr>
            <a:r>
              <a:rPr lang="en-GB" b="1" i="1" dirty="0"/>
              <a:t>Staff engagement</a:t>
            </a:r>
          </a:p>
          <a:p>
            <a:pPr lvl="1">
              <a:buFont typeface="Wingdings" panose="05000000000000000000" pitchFamily="2" charset="2"/>
              <a:buChar char="§"/>
            </a:pPr>
            <a:r>
              <a:rPr lang="en-GB" b="1" i="1" dirty="0"/>
              <a:t>Client engagement</a:t>
            </a:r>
          </a:p>
          <a:p>
            <a:pPr lvl="1">
              <a:buFont typeface="Wingdings" panose="05000000000000000000" pitchFamily="2" charset="2"/>
              <a:buChar char="§"/>
            </a:pPr>
            <a:r>
              <a:rPr lang="en-GB" b="1" i="1" dirty="0"/>
              <a:t>Challenging behaviour</a:t>
            </a:r>
          </a:p>
          <a:p>
            <a:pPr marL="0" indent="0">
              <a:buNone/>
            </a:pPr>
            <a:r>
              <a:rPr lang="en-GB" i="1" dirty="0">
                <a:solidFill>
                  <a:srgbClr val="FF0000"/>
                </a:solidFill>
              </a:rPr>
              <a:t>*</a:t>
            </a:r>
            <a:r>
              <a:rPr lang="en-GB" sz="1600" i="1" dirty="0">
                <a:solidFill>
                  <a:srgbClr val="FF0000"/>
                </a:solidFill>
              </a:rPr>
              <a:t>Including Interobserver agreement</a:t>
            </a:r>
          </a:p>
          <a:p>
            <a:pPr marL="0" indent="0">
              <a:buNone/>
            </a:pPr>
            <a:endParaRPr lang="en-GB" sz="1800" b="1" dirty="0"/>
          </a:p>
          <a:p>
            <a:pPr marL="0" indent="0">
              <a:buNone/>
            </a:pPr>
            <a:r>
              <a:rPr lang="en-GB" sz="1800" b="1" dirty="0"/>
              <a:t>2. Active Support Measure </a:t>
            </a:r>
            <a:r>
              <a:rPr lang="en-GB" b="1" dirty="0"/>
              <a:t>(Mansell and Elliot, 1996)</a:t>
            </a:r>
            <a:endParaRPr lang="en-GB" sz="1800" b="1" dirty="0"/>
          </a:p>
          <a:p>
            <a:pPr lvl="1">
              <a:buFont typeface="Wingdings" panose="05000000000000000000" pitchFamily="2" charset="2"/>
              <a:buChar char="§"/>
            </a:pPr>
            <a:r>
              <a:rPr lang="en-GB" b="1" i="1" dirty="0"/>
              <a:t>Quality of Support</a:t>
            </a:r>
          </a:p>
          <a:p>
            <a:pPr marL="457200" lvl="1" indent="0">
              <a:buNone/>
            </a:pPr>
            <a:endParaRPr lang="en-GB" dirty="0"/>
          </a:p>
          <a:p>
            <a:endParaRPr lang="en-GB" dirty="0"/>
          </a:p>
          <a:p>
            <a:endParaRPr lang="en-GB" dirty="0"/>
          </a:p>
          <a:p>
            <a:pPr marL="0" indent="0">
              <a:buNone/>
            </a:pPr>
            <a:endParaRPr lang="en-GB" dirty="0"/>
          </a:p>
          <a:p>
            <a:endParaRPr lang="en-GB" dirty="0"/>
          </a:p>
          <a:p>
            <a:endParaRPr lang="en-GB" dirty="0"/>
          </a:p>
        </p:txBody>
      </p:sp>
      <p:pic>
        <p:nvPicPr>
          <p:cNvPr id="5" name="Picture 4">
            <a:extLst>
              <a:ext uri="{FF2B5EF4-FFF2-40B4-BE49-F238E27FC236}">
                <a16:creationId xmlns:a16="http://schemas.microsoft.com/office/drawing/2014/main" id="{3E7B4B12-4CBF-44A4-8FBA-ACE0ED509FC6}"/>
              </a:ext>
            </a:extLst>
          </p:cNvPr>
          <p:cNvPicPr>
            <a:picLocks noChangeAspect="1"/>
          </p:cNvPicPr>
          <p:nvPr/>
        </p:nvPicPr>
        <p:blipFill>
          <a:blip r:embed="rId3"/>
          <a:stretch>
            <a:fillRect/>
          </a:stretch>
        </p:blipFill>
        <p:spPr>
          <a:xfrm>
            <a:off x="5791181" y="2996952"/>
            <a:ext cx="2743220" cy="1656184"/>
          </a:xfrm>
          <a:prstGeom prst="rect">
            <a:avLst/>
          </a:prstGeom>
        </p:spPr>
      </p:pic>
    </p:spTree>
    <p:extLst>
      <p:ext uri="{BB962C8B-B14F-4D97-AF65-F5344CB8AC3E}">
        <p14:creationId xmlns:p14="http://schemas.microsoft.com/office/powerpoint/2010/main" val="2386224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84D41-CC7C-4A64-A44F-F8768F0D5F8F}"/>
              </a:ext>
            </a:extLst>
          </p:cNvPr>
          <p:cNvSpPr>
            <a:spLocks noGrp="1"/>
          </p:cNvSpPr>
          <p:nvPr>
            <p:ph type="title"/>
          </p:nvPr>
        </p:nvSpPr>
        <p:spPr/>
        <p:txBody>
          <a:bodyPr/>
          <a:lstStyle/>
          <a:p>
            <a:r>
              <a:rPr lang="en-GB" dirty="0">
                <a:solidFill>
                  <a:srgbClr val="FF0000"/>
                </a:solidFill>
              </a:rPr>
              <a:t>Outcomes</a:t>
            </a:r>
          </a:p>
        </p:txBody>
      </p:sp>
      <p:sp>
        <p:nvSpPr>
          <p:cNvPr id="3" name="Text Placeholder 2">
            <a:extLst>
              <a:ext uri="{FF2B5EF4-FFF2-40B4-BE49-F238E27FC236}">
                <a16:creationId xmlns:a16="http://schemas.microsoft.com/office/drawing/2014/main" id="{0EDA5DF5-0CBC-4C09-BC27-FDE779E27ED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923079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ABE51FF-E6F6-425C-B11D-20CAB9BFC3D7}"/>
              </a:ext>
            </a:extLst>
          </p:cNvPr>
          <p:cNvGraphicFramePr>
            <a:graphicFrameLocks/>
          </p:cNvGraphicFramePr>
          <p:nvPr>
            <p:extLst>
              <p:ext uri="{D42A27DB-BD31-4B8C-83A1-F6EECF244321}">
                <p14:modId xmlns:p14="http://schemas.microsoft.com/office/powerpoint/2010/main" val="2881362403"/>
              </p:ext>
            </p:extLst>
          </p:nvPr>
        </p:nvGraphicFramePr>
        <p:xfrm>
          <a:off x="107504" y="252355"/>
          <a:ext cx="4248473" cy="2741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54239971-D96B-4171-8C96-421F77C2BA15}"/>
              </a:ext>
            </a:extLst>
          </p:cNvPr>
          <p:cNvGraphicFramePr>
            <a:graphicFrameLocks/>
          </p:cNvGraphicFramePr>
          <p:nvPr>
            <p:extLst>
              <p:ext uri="{D42A27DB-BD31-4B8C-83A1-F6EECF244321}">
                <p14:modId xmlns:p14="http://schemas.microsoft.com/office/powerpoint/2010/main" val="3037324218"/>
              </p:ext>
            </p:extLst>
          </p:nvPr>
        </p:nvGraphicFramePr>
        <p:xfrm>
          <a:off x="4553152" y="260530"/>
          <a:ext cx="4483344" cy="27254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DEE5AB92-A63A-4B2A-8795-576A48241909}"/>
              </a:ext>
            </a:extLst>
          </p:cNvPr>
          <p:cNvGraphicFramePr>
            <a:graphicFrameLocks/>
          </p:cNvGraphicFramePr>
          <p:nvPr>
            <p:extLst>
              <p:ext uri="{D42A27DB-BD31-4B8C-83A1-F6EECF244321}">
                <p14:modId xmlns:p14="http://schemas.microsoft.com/office/powerpoint/2010/main" val="4065932686"/>
              </p:ext>
            </p:extLst>
          </p:nvPr>
        </p:nvGraphicFramePr>
        <p:xfrm>
          <a:off x="112440" y="3212977"/>
          <a:ext cx="4243537" cy="28803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B0550C4E-8856-406E-B14E-0FF241008C66}"/>
              </a:ext>
            </a:extLst>
          </p:cNvPr>
          <p:cNvGraphicFramePr>
            <a:graphicFrameLocks/>
          </p:cNvGraphicFramePr>
          <p:nvPr>
            <p:extLst>
              <p:ext uri="{D42A27DB-BD31-4B8C-83A1-F6EECF244321}">
                <p14:modId xmlns:p14="http://schemas.microsoft.com/office/powerpoint/2010/main" val="4100495499"/>
              </p:ext>
            </p:extLst>
          </p:nvPr>
        </p:nvGraphicFramePr>
        <p:xfrm>
          <a:off x="4572000" y="3212977"/>
          <a:ext cx="4437508" cy="290835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63591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37C6FA4-E761-43A0-B812-6E7D7EE60934}"/>
              </a:ext>
            </a:extLst>
          </p:cNvPr>
          <p:cNvGraphicFramePr>
            <a:graphicFrameLocks/>
          </p:cNvGraphicFramePr>
          <p:nvPr>
            <p:extLst>
              <p:ext uri="{D42A27DB-BD31-4B8C-83A1-F6EECF244321}">
                <p14:modId xmlns:p14="http://schemas.microsoft.com/office/powerpoint/2010/main" val="3978678644"/>
              </p:ext>
            </p:extLst>
          </p:nvPr>
        </p:nvGraphicFramePr>
        <p:xfrm>
          <a:off x="4707692" y="1916832"/>
          <a:ext cx="4320480" cy="29371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8CF0B3B0-F55B-4E7A-8E06-C50674D65593}"/>
              </a:ext>
            </a:extLst>
          </p:cNvPr>
          <p:cNvGraphicFramePr>
            <a:graphicFrameLocks/>
          </p:cNvGraphicFramePr>
          <p:nvPr>
            <p:extLst>
              <p:ext uri="{D42A27DB-BD31-4B8C-83A1-F6EECF244321}">
                <p14:modId xmlns:p14="http://schemas.microsoft.com/office/powerpoint/2010/main" val="368419153"/>
              </p:ext>
            </p:extLst>
          </p:nvPr>
        </p:nvGraphicFramePr>
        <p:xfrm>
          <a:off x="287524" y="1916832"/>
          <a:ext cx="4104456" cy="2908358"/>
        </p:xfrm>
        <a:graphic>
          <a:graphicData uri="http://schemas.openxmlformats.org/drawingml/2006/chart">
            <c:chart xmlns:c="http://schemas.openxmlformats.org/drawingml/2006/chart" xmlns:r="http://schemas.openxmlformats.org/officeDocument/2006/relationships" r:id="rId4"/>
          </a:graphicData>
        </a:graphic>
      </p:graphicFrame>
      <p:sp>
        <p:nvSpPr>
          <p:cNvPr id="6" name="Oval 5">
            <a:extLst>
              <a:ext uri="{FF2B5EF4-FFF2-40B4-BE49-F238E27FC236}">
                <a16:creationId xmlns:a16="http://schemas.microsoft.com/office/drawing/2014/main" id="{87969C3E-51FD-4791-8F76-5AC0CE27D0A2}"/>
              </a:ext>
            </a:extLst>
          </p:cNvPr>
          <p:cNvSpPr/>
          <p:nvPr/>
        </p:nvSpPr>
        <p:spPr>
          <a:xfrm>
            <a:off x="1907704" y="2348880"/>
            <a:ext cx="1152128" cy="2664296"/>
          </a:xfrm>
          <a:prstGeom prst="ellipse">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3D67C953-A4F0-4C6D-A1A2-2C006C50BD2F}"/>
              </a:ext>
            </a:extLst>
          </p:cNvPr>
          <p:cNvSpPr/>
          <p:nvPr/>
        </p:nvSpPr>
        <p:spPr>
          <a:xfrm>
            <a:off x="5220072" y="2348880"/>
            <a:ext cx="1152128" cy="2664296"/>
          </a:xfrm>
          <a:prstGeom prst="ellipse">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9828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504B75B-3399-4A35-BAAE-4D994F23D702}"/>
              </a:ext>
            </a:extLst>
          </p:cNvPr>
          <p:cNvGraphicFramePr>
            <a:graphicFrameLocks/>
          </p:cNvGraphicFramePr>
          <p:nvPr>
            <p:extLst>
              <p:ext uri="{D42A27DB-BD31-4B8C-83A1-F6EECF244321}">
                <p14:modId xmlns:p14="http://schemas.microsoft.com/office/powerpoint/2010/main" val="2681392139"/>
              </p:ext>
            </p:extLst>
          </p:nvPr>
        </p:nvGraphicFramePr>
        <p:xfrm>
          <a:off x="4564983" y="1711696"/>
          <a:ext cx="4572000" cy="293030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B7368C90-7BE3-498E-844F-63C8AE3A68DC}"/>
              </a:ext>
            </a:extLst>
          </p:cNvPr>
          <p:cNvSpPr/>
          <p:nvPr/>
        </p:nvSpPr>
        <p:spPr>
          <a:xfrm>
            <a:off x="4880919" y="2042029"/>
            <a:ext cx="1368152" cy="2808312"/>
          </a:xfrm>
          <a:prstGeom prst="ellipse">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FC18DB06-AA63-4C7F-80FA-8E57F7FC2F56}"/>
              </a:ext>
            </a:extLst>
          </p:cNvPr>
          <p:cNvSpPr/>
          <p:nvPr/>
        </p:nvSpPr>
        <p:spPr>
          <a:xfrm>
            <a:off x="6243046" y="2024844"/>
            <a:ext cx="1368152" cy="2808312"/>
          </a:xfrm>
          <a:prstGeom prst="ellipse">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Chart 8">
            <a:extLst>
              <a:ext uri="{FF2B5EF4-FFF2-40B4-BE49-F238E27FC236}">
                <a16:creationId xmlns:a16="http://schemas.microsoft.com/office/drawing/2014/main" id="{6AC79807-869A-471B-A56D-03516812F960}"/>
              </a:ext>
            </a:extLst>
          </p:cNvPr>
          <p:cNvGraphicFramePr>
            <a:graphicFrameLocks/>
          </p:cNvGraphicFramePr>
          <p:nvPr>
            <p:extLst>
              <p:ext uri="{D42A27DB-BD31-4B8C-83A1-F6EECF244321}">
                <p14:modId xmlns:p14="http://schemas.microsoft.com/office/powerpoint/2010/main" val="943621785"/>
              </p:ext>
            </p:extLst>
          </p:nvPr>
        </p:nvGraphicFramePr>
        <p:xfrm>
          <a:off x="241077" y="1711696"/>
          <a:ext cx="4176464" cy="2930300"/>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 9">
            <a:extLst>
              <a:ext uri="{FF2B5EF4-FFF2-40B4-BE49-F238E27FC236}">
                <a16:creationId xmlns:a16="http://schemas.microsoft.com/office/drawing/2014/main" id="{EF532B04-A255-4616-8E5B-EE02128A956B}"/>
              </a:ext>
            </a:extLst>
          </p:cNvPr>
          <p:cNvSpPr/>
          <p:nvPr/>
        </p:nvSpPr>
        <p:spPr>
          <a:xfrm>
            <a:off x="680555" y="2024844"/>
            <a:ext cx="1155142" cy="2808312"/>
          </a:xfrm>
          <a:prstGeom prst="ellipse">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78E3A8B-467C-4075-B454-165160A0219C}"/>
              </a:ext>
            </a:extLst>
          </p:cNvPr>
          <p:cNvSpPr/>
          <p:nvPr/>
        </p:nvSpPr>
        <p:spPr>
          <a:xfrm>
            <a:off x="1899471" y="2042029"/>
            <a:ext cx="1227148" cy="2808312"/>
          </a:xfrm>
          <a:prstGeom prst="ellipse">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16553C5-D29D-4F79-86E2-18C6B4C10704}"/>
              </a:ext>
            </a:extLst>
          </p:cNvPr>
          <p:cNvSpPr/>
          <p:nvPr/>
        </p:nvSpPr>
        <p:spPr>
          <a:xfrm>
            <a:off x="3126619" y="3140968"/>
            <a:ext cx="1085341" cy="170937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6845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E84E-97F6-4A9A-9D95-F6CF5BF08E31}"/>
              </a:ext>
            </a:extLst>
          </p:cNvPr>
          <p:cNvSpPr>
            <a:spLocks noGrp="1"/>
          </p:cNvSpPr>
          <p:nvPr>
            <p:ph type="title"/>
          </p:nvPr>
        </p:nvSpPr>
        <p:spPr/>
        <p:txBody>
          <a:bodyPr/>
          <a:lstStyle/>
          <a:p>
            <a:r>
              <a:rPr lang="en-GB" dirty="0">
                <a:solidFill>
                  <a:schemeClr val="tx1"/>
                </a:solidFill>
              </a:rPr>
              <a:t>Active Support Measure</a:t>
            </a:r>
          </a:p>
        </p:txBody>
      </p:sp>
      <p:pic>
        <p:nvPicPr>
          <p:cNvPr id="5" name="Content Placeholder 4">
            <a:extLst>
              <a:ext uri="{FF2B5EF4-FFF2-40B4-BE49-F238E27FC236}">
                <a16:creationId xmlns:a16="http://schemas.microsoft.com/office/drawing/2014/main" id="{032E73D6-ECB1-416B-ABD4-43866B4F3F8C}"/>
              </a:ext>
            </a:extLst>
          </p:cNvPr>
          <p:cNvPicPr>
            <a:picLocks noGrp="1" noChangeAspect="1"/>
          </p:cNvPicPr>
          <p:nvPr>
            <p:ph idx="1"/>
          </p:nvPr>
        </p:nvPicPr>
        <p:blipFill>
          <a:blip r:embed="rId3"/>
          <a:stretch>
            <a:fillRect/>
          </a:stretch>
        </p:blipFill>
        <p:spPr>
          <a:xfrm>
            <a:off x="1619672" y="1844824"/>
            <a:ext cx="5704134" cy="4608511"/>
          </a:xfrm>
        </p:spPr>
      </p:pic>
    </p:spTree>
    <p:extLst>
      <p:ext uri="{BB962C8B-B14F-4D97-AF65-F5344CB8AC3E}">
        <p14:creationId xmlns:p14="http://schemas.microsoft.com/office/powerpoint/2010/main" val="712884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5891-8B71-409D-9C1E-094B08A48324}"/>
              </a:ext>
            </a:extLst>
          </p:cNvPr>
          <p:cNvSpPr>
            <a:spLocks noGrp="1"/>
          </p:cNvSpPr>
          <p:nvPr>
            <p:ph type="title"/>
          </p:nvPr>
        </p:nvSpPr>
        <p:spPr>
          <a:xfrm>
            <a:off x="430693" y="260648"/>
            <a:ext cx="6347713" cy="1320800"/>
          </a:xfrm>
        </p:spPr>
        <p:txBody>
          <a:bodyPr/>
          <a:lstStyle/>
          <a:p>
            <a:r>
              <a:rPr lang="en-GB" dirty="0">
                <a:solidFill>
                  <a:schemeClr val="tx1"/>
                </a:solidFill>
              </a:rPr>
              <a:t>Discussion</a:t>
            </a:r>
          </a:p>
        </p:txBody>
      </p:sp>
      <p:sp>
        <p:nvSpPr>
          <p:cNvPr id="3" name="Content Placeholder 2">
            <a:extLst>
              <a:ext uri="{FF2B5EF4-FFF2-40B4-BE49-F238E27FC236}">
                <a16:creationId xmlns:a16="http://schemas.microsoft.com/office/drawing/2014/main" id="{68FCB601-BF89-4C9B-9732-55351818ADBF}"/>
              </a:ext>
            </a:extLst>
          </p:cNvPr>
          <p:cNvSpPr>
            <a:spLocks noGrp="1"/>
          </p:cNvSpPr>
          <p:nvPr>
            <p:ph idx="1"/>
          </p:nvPr>
        </p:nvSpPr>
        <p:spPr>
          <a:xfrm>
            <a:off x="395536" y="1484784"/>
            <a:ext cx="8064896" cy="5184576"/>
          </a:xfrm>
        </p:spPr>
        <p:txBody>
          <a:bodyPr>
            <a:normAutofit/>
          </a:bodyPr>
          <a:lstStyle/>
          <a:p>
            <a:pPr>
              <a:buFont typeface="Wingdings" panose="05000000000000000000" pitchFamily="2" charset="2"/>
              <a:buChar char="§"/>
            </a:pPr>
            <a:endParaRPr lang="en-GB" dirty="0"/>
          </a:p>
          <a:p>
            <a:pPr marL="0" indent="0">
              <a:buNone/>
            </a:pPr>
            <a:r>
              <a:rPr lang="en-GB" dirty="0"/>
              <a:t>Multi-component intervention was delivered in a compact time frame for each house:</a:t>
            </a:r>
          </a:p>
          <a:p>
            <a:pPr marL="0" indent="0">
              <a:buNone/>
            </a:pPr>
            <a:endParaRPr lang="en-GB" dirty="0"/>
          </a:p>
          <a:p>
            <a:pPr marL="0" indent="0">
              <a:buNone/>
            </a:pPr>
            <a:r>
              <a:rPr lang="en-GB" dirty="0"/>
              <a:t>The Active Support App was introduced and aimed to assist with:</a:t>
            </a:r>
          </a:p>
          <a:p>
            <a:pPr>
              <a:buFont typeface="Wingdings" panose="05000000000000000000" pitchFamily="2" charset="2"/>
              <a:buChar char="§"/>
            </a:pPr>
            <a:r>
              <a:rPr lang="en-GB" dirty="0"/>
              <a:t>person centred activity planning</a:t>
            </a:r>
          </a:p>
          <a:p>
            <a:pPr>
              <a:buFont typeface="Wingdings" panose="05000000000000000000" pitchFamily="2" charset="2"/>
              <a:buChar char="§"/>
            </a:pPr>
            <a:r>
              <a:rPr lang="en-GB" dirty="0"/>
              <a:t>deployment of staff support </a:t>
            </a:r>
          </a:p>
          <a:p>
            <a:pPr>
              <a:buFont typeface="Wingdings" panose="05000000000000000000" pitchFamily="2" charset="2"/>
              <a:buChar char="§"/>
            </a:pPr>
            <a:r>
              <a:rPr lang="en-GB" dirty="0"/>
              <a:t>ongoing monitoring of individual’s engagement</a:t>
            </a:r>
          </a:p>
          <a:p>
            <a:pPr>
              <a:buFont typeface="Wingdings" panose="05000000000000000000" pitchFamily="2" charset="2"/>
              <a:buChar char="§"/>
            </a:pPr>
            <a:r>
              <a:rPr lang="en-GB" dirty="0"/>
              <a:t>improving consistency in support via personal routines and customs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794583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B37E-397F-4872-87D4-63EF17B73C0A}"/>
              </a:ext>
            </a:extLst>
          </p:cNvPr>
          <p:cNvSpPr>
            <a:spLocks noGrp="1"/>
          </p:cNvSpPr>
          <p:nvPr>
            <p:ph type="title"/>
          </p:nvPr>
        </p:nvSpPr>
        <p:spPr/>
        <p:txBody>
          <a:bodyPr/>
          <a:lstStyle/>
          <a:p>
            <a:r>
              <a:rPr lang="en-GB" dirty="0">
                <a:solidFill>
                  <a:schemeClr val="tx1"/>
                </a:solidFill>
              </a:rPr>
              <a:t>Discussion</a:t>
            </a:r>
          </a:p>
        </p:txBody>
      </p:sp>
      <p:sp>
        <p:nvSpPr>
          <p:cNvPr id="3" name="Content Placeholder 2">
            <a:extLst>
              <a:ext uri="{FF2B5EF4-FFF2-40B4-BE49-F238E27FC236}">
                <a16:creationId xmlns:a16="http://schemas.microsoft.com/office/drawing/2014/main" id="{67915FDD-D2BF-40CE-BAF3-6C216E058CBF}"/>
              </a:ext>
            </a:extLst>
          </p:cNvPr>
          <p:cNvSpPr>
            <a:spLocks noGrp="1"/>
          </p:cNvSpPr>
          <p:nvPr>
            <p:ph idx="1"/>
          </p:nvPr>
        </p:nvSpPr>
        <p:spPr/>
        <p:txBody>
          <a:bodyPr/>
          <a:lstStyle/>
          <a:p>
            <a:pPr marL="0" indent="0">
              <a:buNone/>
            </a:pPr>
            <a:r>
              <a:rPr lang="en-GB" dirty="0"/>
              <a:t>We believe that the AS-App contributed to the adoption of Active Support by staff</a:t>
            </a:r>
          </a:p>
          <a:p>
            <a:pPr marL="0" indent="0">
              <a:buNone/>
            </a:pPr>
            <a:endParaRPr lang="en-GB" dirty="0"/>
          </a:p>
          <a:p>
            <a:pPr marL="0" indent="0">
              <a:buNone/>
            </a:pPr>
            <a:r>
              <a:rPr lang="en-GB" dirty="0"/>
              <a:t>We also feel that the AS-App fulfilled the planning and monitoring purposes for which it was designed. </a:t>
            </a:r>
          </a:p>
          <a:p>
            <a:pPr marL="0" indent="0">
              <a:buNone/>
            </a:pPr>
            <a:endParaRPr lang="en-GB" dirty="0"/>
          </a:p>
          <a:p>
            <a:pPr marL="0" indent="0">
              <a:buNone/>
            </a:pPr>
            <a:r>
              <a:rPr lang="en-GB" dirty="0"/>
              <a:t>Finally, we feel that the AS-App plays its part in increasing opportunities, smoothing transitions between activities and improving consistency between staff – all key goals of Active Support.</a:t>
            </a:r>
          </a:p>
        </p:txBody>
      </p:sp>
    </p:spTree>
    <p:extLst>
      <p:ext uri="{BB962C8B-B14F-4D97-AF65-F5344CB8AC3E}">
        <p14:creationId xmlns:p14="http://schemas.microsoft.com/office/powerpoint/2010/main" val="19867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A67C-65DA-4CCF-A7E8-40FC60BA1C65}"/>
              </a:ext>
            </a:extLst>
          </p:cNvPr>
          <p:cNvSpPr>
            <a:spLocks noGrp="1"/>
          </p:cNvSpPr>
          <p:nvPr>
            <p:ph type="title"/>
          </p:nvPr>
        </p:nvSpPr>
        <p:spPr>
          <a:xfrm>
            <a:off x="609599" y="609600"/>
            <a:ext cx="7490793" cy="1019200"/>
          </a:xfrm>
        </p:spPr>
        <p:txBody>
          <a:bodyPr/>
          <a:lstStyle/>
          <a:p>
            <a:r>
              <a:rPr lang="en-GB" dirty="0">
                <a:solidFill>
                  <a:schemeClr val="tx1"/>
                </a:solidFill>
              </a:rPr>
              <a:t>Overview</a:t>
            </a:r>
            <a:r>
              <a:rPr lang="en-GB" dirty="0">
                <a:solidFill>
                  <a:srgbClr val="FF0000"/>
                </a:solidFill>
              </a:rPr>
              <a:t> </a:t>
            </a:r>
          </a:p>
        </p:txBody>
      </p:sp>
      <p:sp>
        <p:nvSpPr>
          <p:cNvPr id="3" name="Content Placeholder 2">
            <a:extLst>
              <a:ext uri="{FF2B5EF4-FFF2-40B4-BE49-F238E27FC236}">
                <a16:creationId xmlns:a16="http://schemas.microsoft.com/office/drawing/2014/main" id="{00A9E109-7CDA-45FF-8AFB-9C6E1A90AAB5}"/>
              </a:ext>
            </a:extLst>
          </p:cNvPr>
          <p:cNvSpPr>
            <a:spLocks noGrp="1"/>
          </p:cNvSpPr>
          <p:nvPr>
            <p:ph idx="1"/>
          </p:nvPr>
        </p:nvSpPr>
        <p:spPr>
          <a:xfrm>
            <a:off x="609598" y="1700808"/>
            <a:ext cx="7778825" cy="4340555"/>
          </a:xfrm>
        </p:spPr>
        <p:txBody>
          <a:bodyPr>
            <a:normAutofit/>
          </a:bodyPr>
          <a:lstStyle/>
          <a:p>
            <a:pPr marL="0" indent="0">
              <a:buNone/>
            </a:pPr>
            <a:endParaRPr lang="en-GB" dirty="0"/>
          </a:p>
          <a:p>
            <a:pPr marL="0" indent="0">
              <a:buNone/>
            </a:pPr>
            <a:endParaRPr lang="en-GB" dirty="0"/>
          </a:p>
          <a:p>
            <a:pPr>
              <a:buFont typeface="Wingdings" panose="05000000000000000000" pitchFamily="2" charset="2"/>
              <a:buChar char="§"/>
            </a:pPr>
            <a:r>
              <a:rPr lang="en-GB" dirty="0"/>
              <a:t>Outcomes of Active Support/AS-App roll-out so far</a:t>
            </a:r>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r>
              <a:rPr lang="en-GB" dirty="0"/>
              <a:t>What’s planned for App Version II </a:t>
            </a:r>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r>
              <a:rPr lang="en-GB" dirty="0"/>
              <a:t>North Wales Project</a:t>
            </a:r>
          </a:p>
          <a:p>
            <a:pPr>
              <a:buFont typeface="Wingdings" panose="05000000000000000000" pitchFamily="2" charset="2"/>
              <a:buChar char="§"/>
            </a:pPr>
            <a:endParaRPr lang="en-GB" dirty="0"/>
          </a:p>
          <a:p>
            <a:pPr>
              <a:buFont typeface="Wingdings" panose="05000000000000000000" pitchFamily="2" charset="2"/>
              <a:buChar char="§"/>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911479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DE8F-2C7E-4CF4-8CFC-459180EFF79D}"/>
              </a:ext>
            </a:extLst>
          </p:cNvPr>
          <p:cNvSpPr>
            <a:spLocks noGrp="1"/>
          </p:cNvSpPr>
          <p:nvPr>
            <p:ph type="title"/>
          </p:nvPr>
        </p:nvSpPr>
        <p:spPr>
          <a:xfrm>
            <a:off x="609598" y="2700868"/>
            <a:ext cx="6914730" cy="1826581"/>
          </a:xfrm>
        </p:spPr>
        <p:txBody>
          <a:bodyPr/>
          <a:lstStyle/>
          <a:p>
            <a:r>
              <a:rPr lang="en-GB" dirty="0">
                <a:solidFill>
                  <a:srgbClr val="FF0000"/>
                </a:solidFill>
              </a:rPr>
              <a:t>Enhancements for AS-App VII</a:t>
            </a:r>
          </a:p>
        </p:txBody>
      </p:sp>
      <p:sp>
        <p:nvSpPr>
          <p:cNvPr id="3" name="Text Placeholder 2">
            <a:extLst>
              <a:ext uri="{FF2B5EF4-FFF2-40B4-BE49-F238E27FC236}">
                <a16:creationId xmlns:a16="http://schemas.microsoft.com/office/drawing/2014/main" id="{AAD43F0E-2669-4237-8BB9-7F1A16764F3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46976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A1BF2-C3F2-436B-BB7F-C33A16B7130B}"/>
              </a:ext>
            </a:extLst>
          </p:cNvPr>
          <p:cNvSpPr>
            <a:spLocks noGrp="1"/>
          </p:cNvSpPr>
          <p:nvPr>
            <p:ph type="title"/>
          </p:nvPr>
        </p:nvSpPr>
        <p:spPr>
          <a:xfrm>
            <a:off x="323528" y="476672"/>
            <a:ext cx="7886700" cy="672813"/>
          </a:xfrm>
        </p:spPr>
        <p:txBody>
          <a:bodyPr/>
          <a:lstStyle/>
          <a:p>
            <a:r>
              <a:rPr lang="en-GB" dirty="0">
                <a:solidFill>
                  <a:schemeClr val="tx1"/>
                </a:solidFill>
              </a:rPr>
              <a:t>Single Person View</a:t>
            </a:r>
          </a:p>
        </p:txBody>
      </p:sp>
      <p:pic>
        <p:nvPicPr>
          <p:cNvPr id="4" name="Content Placeholder 3">
            <a:extLst>
              <a:ext uri="{FF2B5EF4-FFF2-40B4-BE49-F238E27FC236}">
                <a16:creationId xmlns:a16="http://schemas.microsoft.com/office/drawing/2014/main" id="{8B1341BE-0052-4C8D-BD3E-505FA94F3C94}"/>
              </a:ext>
            </a:extLst>
          </p:cNvPr>
          <p:cNvPicPr>
            <a:picLocks noGrp="1" noChangeAspect="1"/>
          </p:cNvPicPr>
          <p:nvPr>
            <p:ph idx="1"/>
          </p:nvPr>
        </p:nvPicPr>
        <p:blipFill>
          <a:blip r:embed="rId3"/>
          <a:stretch>
            <a:fillRect/>
          </a:stretch>
        </p:blipFill>
        <p:spPr>
          <a:xfrm>
            <a:off x="1182269" y="1904885"/>
            <a:ext cx="6319458" cy="3954920"/>
          </a:xfrm>
          <a:prstGeom prst="rect">
            <a:avLst/>
          </a:prstGeom>
        </p:spPr>
      </p:pic>
    </p:spTree>
    <p:extLst>
      <p:ext uri="{BB962C8B-B14F-4D97-AF65-F5344CB8AC3E}">
        <p14:creationId xmlns:p14="http://schemas.microsoft.com/office/powerpoint/2010/main" val="600320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2048-FA95-47E3-AD01-DB7C2865F69B}"/>
              </a:ext>
            </a:extLst>
          </p:cNvPr>
          <p:cNvSpPr>
            <a:spLocks noGrp="1"/>
          </p:cNvSpPr>
          <p:nvPr>
            <p:ph type="title"/>
          </p:nvPr>
        </p:nvSpPr>
        <p:spPr>
          <a:xfrm>
            <a:off x="467544" y="404664"/>
            <a:ext cx="7886700" cy="786412"/>
          </a:xfrm>
        </p:spPr>
        <p:txBody>
          <a:bodyPr/>
          <a:lstStyle/>
          <a:p>
            <a:r>
              <a:rPr lang="en-GB" dirty="0">
                <a:solidFill>
                  <a:schemeClr val="tx1"/>
                </a:solidFill>
              </a:rPr>
              <a:t>Weekly View</a:t>
            </a:r>
          </a:p>
        </p:txBody>
      </p:sp>
      <p:pic>
        <p:nvPicPr>
          <p:cNvPr id="5" name="Content Placeholder 4">
            <a:extLst>
              <a:ext uri="{FF2B5EF4-FFF2-40B4-BE49-F238E27FC236}">
                <a16:creationId xmlns:a16="http://schemas.microsoft.com/office/drawing/2014/main" id="{512AEA9D-9BE5-4E10-BC0F-0197650C4576}"/>
              </a:ext>
            </a:extLst>
          </p:cNvPr>
          <p:cNvPicPr>
            <a:picLocks noGrp="1" noChangeAspect="1"/>
          </p:cNvPicPr>
          <p:nvPr>
            <p:ph idx="1"/>
          </p:nvPr>
        </p:nvPicPr>
        <p:blipFill>
          <a:blip r:embed="rId3"/>
          <a:stretch>
            <a:fillRect/>
          </a:stretch>
        </p:blipFill>
        <p:spPr>
          <a:xfrm>
            <a:off x="1304282" y="1951165"/>
            <a:ext cx="6361531" cy="3996994"/>
          </a:xfrm>
        </p:spPr>
      </p:pic>
    </p:spTree>
    <p:extLst>
      <p:ext uri="{BB962C8B-B14F-4D97-AF65-F5344CB8AC3E}">
        <p14:creationId xmlns:p14="http://schemas.microsoft.com/office/powerpoint/2010/main" val="3568930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4C91-EBFD-4170-9C14-70D3EDA20D1E}"/>
              </a:ext>
            </a:extLst>
          </p:cNvPr>
          <p:cNvSpPr>
            <a:spLocks noGrp="1"/>
          </p:cNvSpPr>
          <p:nvPr>
            <p:ph type="title"/>
          </p:nvPr>
        </p:nvSpPr>
        <p:spPr/>
        <p:txBody>
          <a:bodyPr/>
          <a:lstStyle/>
          <a:p>
            <a:r>
              <a:rPr lang="en-GB" dirty="0">
                <a:solidFill>
                  <a:schemeClr val="tx1"/>
                </a:solidFill>
              </a:rPr>
              <a:t>Upload Documents</a:t>
            </a:r>
          </a:p>
        </p:txBody>
      </p:sp>
      <p:pic>
        <p:nvPicPr>
          <p:cNvPr id="7" name="Content Placeholder 6">
            <a:extLst>
              <a:ext uri="{FF2B5EF4-FFF2-40B4-BE49-F238E27FC236}">
                <a16:creationId xmlns:a16="http://schemas.microsoft.com/office/drawing/2014/main" id="{C7CE2AFE-C382-4D15-A8AC-A8F977E3430A}"/>
              </a:ext>
            </a:extLst>
          </p:cNvPr>
          <p:cNvPicPr>
            <a:picLocks noGrp="1"/>
          </p:cNvPicPr>
          <p:nvPr>
            <p:ph idx="1"/>
          </p:nvPr>
        </p:nvPicPr>
        <p:blipFill>
          <a:blip r:embed="rId3"/>
          <a:stretch>
            <a:fillRect/>
          </a:stretch>
        </p:blipFill>
        <p:spPr>
          <a:xfrm>
            <a:off x="744703" y="2007686"/>
            <a:ext cx="5730428" cy="3753245"/>
          </a:xfrm>
          <a:prstGeom prst="rect">
            <a:avLst/>
          </a:prstGeom>
          <a:ln w="12700">
            <a:solidFill>
              <a:srgbClr val="FF0000"/>
            </a:solidFill>
          </a:ln>
        </p:spPr>
      </p:pic>
      <p:sp>
        <p:nvSpPr>
          <p:cNvPr id="8" name="TextBox 7">
            <a:extLst>
              <a:ext uri="{FF2B5EF4-FFF2-40B4-BE49-F238E27FC236}">
                <a16:creationId xmlns:a16="http://schemas.microsoft.com/office/drawing/2014/main" id="{B037241E-2CE5-4B63-B533-805846724750}"/>
              </a:ext>
            </a:extLst>
          </p:cNvPr>
          <p:cNvSpPr txBox="1"/>
          <p:nvPr/>
        </p:nvSpPr>
        <p:spPr>
          <a:xfrm>
            <a:off x="7109040" y="1251606"/>
            <a:ext cx="1708189" cy="715581"/>
          </a:xfrm>
          <a:prstGeom prst="rect">
            <a:avLst/>
          </a:prstGeom>
          <a:noFill/>
          <a:ln w="22225">
            <a:solidFill>
              <a:srgbClr val="FF0000"/>
            </a:solidFill>
          </a:ln>
        </p:spPr>
        <p:txBody>
          <a:bodyPr wrap="square" rtlCol="0">
            <a:spAutoFit/>
          </a:bodyPr>
          <a:lstStyle/>
          <a:p>
            <a:r>
              <a:rPr lang="en-GB" sz="1350" dirty="0"/>
              <a:t>Incident Reporting</a:t>
            </a:r>
          </a:p>
          <a:p>
            <a:r>
              <a:rPr lang="en-GB" sz="1350" dirty="0"/>
              <a:t>Daily Logs</a:t>
            </a:r>
          </a:p>
          <a:p>
            <a:r>
              <a:rPr lang="en-GB" sz="1350" dirty="0"/>
              <a:t>Body Maps</a:t>
            </a:r>
          </a:p>
        </p:txBody>
      </p:sp>
      <p:cxnSp>
        <p:nvCxnSpPr>
          <p:cNvPr id="9" name="Straight Arrow Connector 8">
            <a:extLst>
              <a:ext uri="{FF2B5EF4-FFF2-40B4-BE49-F238E27FC236}">
                <a16:creationId xmlns:a16="http://schemas.microsoft.com/office/drawing/2014/main" id="{69178C1C-B982-4D61-8120-13D1F0DB55C8}"/>
              </a:ext>
            </a:extLst>
          </p:cNvPr>
          <p:cNvCxnSpPr>
            <a:cxnSpLocks/>
          </p:cNvCxnSpPr>
          <p:nvPr/>
        </p:nvCxnSpPr>
        <p:spPr>
          <a:xfrm flipH="1">
            <a:off x="5726221" y="1905349"/>
            <a:ext cx="1382819" cy="152365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432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79C7-38F8-4981-B764-EE40F0C97C29}"/>
              </a:ext>
            </a:extLst>
          </p:cNvPr>
          <p:cNvSpPr>
            <a:spLocks noGrp="1"/>
          </p:cNvSpPr>
          <p:nvPr>
            <p:ph type="title"/>
          </p:nvPr>
        </p:nvSpPr>
        <p:spPr/>
        <p:txBody>
          <a:bodyPr/>
          <a:lstStyle/>
          <a:p>
            <a:r>
              <a:rPr lang="en-GB" dirty="0">
                <a:solidFill>
                  <a:schemeClr val="tx1"/>
                </a:solidFill>
              </a:rPr>
              <a:t>Behavioural observations</a:t>
            </a:r>
          </a:p>
        </p:txBody>
      </p:sp>
      <p:pic>
        <p:nvPicPr>
          <p:cNvPr id="4" name="Content Placeholder 3">
            <a:extLst>
              <a:ext uri="{FF2B5EF4-FFF2-40B4-BE49-F238E27FC236}">
                <a16:creationId xmlns:a16="http://schemas.microsoft.com/office/drawing/2014/main" id="{B58AE6A0-880A-4FCE-BAFA-0FEC71555F8F}"/>
              </a:ext>
            </a:extLst>
          </p:cNvPr>
          <p:cNvPicPr>
            <a:picLocks noGrp="1"/>
          </p:cNvPicPr>
          <p:nvPr>
            <p:ph idx="1"/>
          </p:nvPr>
        </p:nvPicPr>
        <p:blipFill>
          <a:blip r:embed="rId3"/>
          <a:stretch>
            <a:fillRect/>
          </a:stretch>
        </p:blipFill>
        <p:spPr>
          <a:xfrm>
            <a:off x="1169647" y="2226469"/>
            <a:ext cx="5524266" cy="3500438"/>
          </a:xfrm>
          <a:prstGeom prst="rect">
            <a:avLst/>
          </a:prstGeom>
          <a:ln w="12700">
            <a:solidFill>
              <a:srgbClr val="FF0000"/>
            </a:solidFill>
          </a:ln>
        </p:spPr>
      </p:pic>
    </p:spTree>
    <p:extLst>
      <p:ext uri="{BB962C8B-B14F-4D97-AF65-F5344CB8AC3E}">
        <p14:creationId xmlns:p14="http://schemas.microsoft.com/office/powerpoint/2010/main" val="3509623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46CC-9CE9-4F08-A141-978F8B1A7CD8}"/>
              </a:ext>
            </a:extLst>
          </p:cNvPr>
          <p:cNvSpPr>
            <a:spLocks noGrp="1"/>
          </p:cNvSpPr>
          <p:nvPr>
            <p:ph type="title"/>
          </p:nvPr>
        </p:nvSpPr>
        <p:spPr>
          <a:xfrm>
            <a:off x="233158" y="960696"/>
            <a:ext cx="7886700" cy="775894"/>
          </a:xfrm>
        </p:spPr>
        <p:txBody>
          <a:bodyPr/>
          <a:lstStyle/>
          <a:p>
            <a:r>
              <a:rPr lang="en-GB" dirty="0">
                <a:solidFill>
                  <a:schemeClr val="tx1"/>
                </a:solidFill>
              </a:rPr>
              <a:t>Plan Targeted Learning Goals</a:t>
            </a:r>
          </a:p>
        </p:txBody>
      </p:sp>
      <p:pic>
        <p:nvPicPr>
          <p:cNvPr id="5" name="Picture 4">
            <a:extLst>
              <a:ext uri="{FF2B5EF4-FFF2-40B4-BE49-F238E27FC236}">
                <a16:creationId xmlns:a16="http://schemas.microsoft.com/office/drawing/2014/main" id="{DFBEADEE-66E0-4AFA-BB7D-27C328DD3E37}"/>
              </a:ext>
            </a:extLst>
          </p:cNvPr>
          <p:cNvPicPr/>
          <p:nvPr/>
        </p:nvPicPr>
        <p:blipFill>
          <a:blip r:embed="rId3"/>
          <a:stretch>
            <a:fillRect/>
          </a:stretch>
        </p:blipFill>
        <p:spPr>
          <a:xfrm>
            <a:off x="233158" y="1791284"/>
            <a:ext cx="3927923" cy="3937726"/>
          </a:xfrm>
          <a:prstGeom prst="rect">
            <a:avLst/>
          </a:prstGeom>
          <a:ln w="12700">
            <a:solidFill>
              <a:srgbClr val="FF0000"/>
            </a:solidFill>
          </a:ln>
        </p:spPr>
      </p:pic>
      <p:pic>
        <p:nvPicPr>
          <p:cNvPr id="8" name="Picture 7">
            <a:extLst>
              <a:ext uri="{FF2B5EF4-FFF2-40B4-BE49-F238E27FC236}">
                <a16:creationId xmlns:a16="http://schemas.microsoft.com/office/drawing/2014/main" id="{A233D453-2A01-4DD4-8EBF-AB17DE4BC9A7}"/>
              </a:ext>
            </a:extLst>
          </p:cNvPr>
          <p:cNvPicPr/>
          <p:nvPr/>
        </p:nvPicPr>
        <p:blipFill>
          <a:blip r:embed="rId4"/>
          <a:stretch>
            <a:fillRect/>
          </a:stretch>
        </p:blipFill>
        <p:spPr>
          <a:xfrm>
            <a:off x="4496267" y="1791284"/>
            <a:ext cx="4298633" cy="3937726"/>
          </a:xfrm>
          <a:prstGeom prst="rect">
            <a:avLst/>
          </a:prstGeom>
          <a:ln w="12700">
            <a:solidFill>
              <a:srgbClr val="FF0000"/>
            </a:solidFill>
          </a:ln>
        </p:spPr>
      </p:pic>
    </p:spTree>
    <p:extLst>
      <p:ext uri="{BB962C8B-B14F-4D97-AF65-F5344CB8AC3E}">
        <p14:creationId xmlns:p14="http://schemas.microsoft.com/office/powerpoint/2010/main" val="215829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1EEB0-0E94-45E0-8F16-421CD3F7177E}"/>
              </a:ext>
            </a:extLst>
          </p:cNvPr>
          <p:cNvSpPr>
            <a:spLocks noGrp="1"/>
          </p:cNvSpPr>
          <p:nvPr>
            <p:ph type="title"/>
          </p:nvPr>
        </p:nvSpPr>
        <p:spPr>
          <a:xfrm>
            <a:off x="628650" y="1131095"/>
            <a:ext cx="7886700" cy="719094"/>
          </a:xfrm>
        </p:spPr>
        <p:txBody>
          <a:bodyPr/>
          <a:lstStyle/>
          <a:p>
            <a:r>
              <a:rPr lang="en-GB" dirty="0">
                <a:solidFill>
                  <a:schemeClr val="tx1"/>
                </a:solidFill>
              </a:rPr>
              <a:t>Record Targeted Learning Goals</a:t>
            </a:r>
          </a:p>
        </p:txBody>
      </p:sp>
      <p:pic>
        <p:nvPicPr>
          <p:cNvPr id="5" name="Picture 4">
            <a:extLst>
              <a:ext uri="{FF2B5EF4-FFF2-40B4-BE49-F238E27FC236}">
                <a16:creationId xmlns:a16="http://schemas.microsoft.com/office/drawing/2014/main" id="{90620292-50F3-4B7A-87A6-8F0F4952B513}"/>
              </a:ext>
            </a:extLst>
          </p:cNvPr>
          <p:cNvPicPr/>
          <p:nvPr/>
        </p:nvPicPr>
        <p:blipFill>
          <a:blip r:embed="rId3"/>
          <a:stretch>
            <a:fillRect/>
          </a:stretch>
        </p:blipFill>
        <p:spPr>
          <a:xfrm>
            <a:off x="1971850" y="2036780"/>
            <a:ext cx="4298633" cy="3679616"/>
          </a:xfrm>
          <a:prstGeom prst="rect">
            <a:avLst/>
          </a:prstGeom>
          <a:ln w="12700">
            <a:solidFill>
              <a:srgbClr val="FF0000"/>
            </a:solidFill>
          </a:ln>
        </p:spPr>
      </p:pic>
    </p:spTree>
    <p:extLst>
      <p:ext uri="{BB962C8B-B14F-4D97-AF65-F5344CB8AC3E}">
        <p14:creationId xmlns:p14="http://schemas.microsoft.com/office/powerpoint/2010/main" val="2777394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87A-CF7E-442A-BADC-B7774FC432DF}"/>
              </a:ext>
            </a:extLst>
          </p:cNvPr>
          <p:cNvSpPr>
            <a:spLocks noGrp="1"/>
          </p:cNvSpPr>
          <p:nvPr>
            <p:ph type="title"/>
          </p:nvPr>
        </p:nvSpPr>
        <p:spPr/>
        <p:txBody>
          <a:bodyPr/>
          <a:lstStyle/>
          <a:p>
            <a:r>
              <a:rPr lang="en-GB" dirty="0">
                <a:solidFill>
                  <a:schemeClr val="tx1"/>
                </a:solidFill>
              </a:rPr>
              <a:t>Schedule Maintenance Probes</a:t>
            </a:r>
          </a:p>
        </p:txBody>
      </p:sp>
      <p:pic>
        <p:nvPicPr>
          <p:cNvPr id="5" name="Picture 4">
            <a:extLst>
              <a:ext uri="{FF2B5EF4-FFF2-40B4-BE49-F238E27FC236}">
                <a16:creationId xmlns:a16="http://schemas.microsoft.com/office/drawing/2014/main" id="{22A3B65C-E691-41BD-865B-AEC0272C5825}"/>
              </a:ext>
            </a:extLst>
          </p:cNvPr>
          <p:cNvPicPr/>
          <p:nvPr/>
        </p:nvPicPr>
        <p:blipFill>
          <a:blip r:embed="rId3"/>
          <a:stretch>
            <a:fillRect/>
          </a:stretch>
        </p:blipFill>
        <p:spPr>
          <a:xfrm>
            <a:off x="1951460" y="2023672"/>
            <a:ext cx="4153423" cy="3777230"/>
          </a:xfrm>
          <a:prstGeom prst="rect">
            <a:avLst/>
          </a:prstGeom>
          <a:ln w="12700">
            <a:solidFill>
              <a:srgbClr val="FF0000"/>
            </a:solidFill>
          </a:ln>
        </p:spPr>
      </p:pic>
    </p:spTree>
    <p:extLst>
      <p:ext uri="{BB962C8B-B14F-4D97-AF65-F5344CB8AC3E}">
        <p14:creationId xmlns:p14="http://schemas.microsoft.com/office/powerpoint/2010/main" val="3275607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16151-F368-4865-8761-E60CD20C5192}"/>
              </a:ext>
            </a:extLst>
          </p:cNvPr>
          <p:cNvSpPr>
            <a:spLocks noGrp="1"/>
          </p:cNvSpPr>
          <p:nvPr>
            <p:ph type="title"/>
          </p:nvPr>
        </p:nvSpPr>
        <p:spPr/>
        <p:txBody>
          <a:bodyPr/>
          <a:lstStyle/>
          <a:p>
            <a:r>
              <a:rPr lang="en-GB" dirty="0">
                <a:solidFill>
                  <a:schemeClr val="tx1"/>
                </a:solidFill>
              </a:rPr>
              <a:t>Record Maintenance Probes</a:t>
            </a:r>
          </a:p>
        </p:txBody>
      </p:sp>
      <p:pic>
        <p:nvPicPr>
          <p:cNvPr id="4" name="Content Placeholder 3">
            <a:extLst>
              <a:ext uri="{FF2B5EF4-FFF2-40B4-BE49-F238E27FC236}">
                <a16:creationId xmlns:a16="http://schemas.microsoft.com/office/drawing/2014/main" id="{E3120E6B-7351-4215-A819-188E4D3452C5}"/>
              </a:ext>
            </a:extLst>
          </p:cNvPr>
          <p:cNvPicPr>
            <a:picLocks noGrp="1"/>
          </p:cNvPicPr>
          <p:nvPr>
            <p:ph idx="1"/>
          </p:nvPr>
        </p:nvPicPr>
        <p:blipFill>
          <a:blip r:embed="rId3"/>
          <a:stretch>
            <a:fillRect/>
          </a:stretch>
        </p:blipFill>
        <p:spPr>
          <a:xfrm>
            <a:off x="1849409" y="2226469"/>
            <a:ext cx="5445182" cy="3263504"/>
          </a:xfrm>
          <a:prstGeom prst="rect">
            <a:avLst/>
          </a:prstGeom>
          <a:ln w="12700">
            <a:solidFill>
              <a:srgbClr val="FF0000"/>
            </a:solidFill>
          </a:ln>
        </p:spPr>
      </p:pic>
    </p:spTree>
    <p:extLst>
      <p:ext uri="{BB962C8B-B14F-4D97-AF65-F5344CB8AC3E}">
        <p14:creationId xmlns:p14="http://schemas.microsoft.com/office/powerpoint/2010/main" val="1863274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4AD1-E850-437D-9841-B5547F742E4C}"/>
              </a:ext>
            </a:extLst>
          </p:cNvPr>
          <p:cNvSpPr>
            <a:spLocks noGrp="1"/>
          </p:cNvSpPr>
          <p:nvPr>
            <p:ph type="title"/>
          </p:nvPr>
        </p:nvSpPr>
        <p:spPr>
          <a:xfrm>
            <a:off x="609599" y="609600"/>
            <a:ext cx="7922841" cy="1320800"/>
          </a:xfrm>
        </p:spPr>
        <p:txBody>
          <a:bodyPr/>
          <a:lstStyle/>
          <a:p>
            <a:r>
              <a:rPr lang="en-GB" dirty="0">
                <a:solidFill>
                  <a:schemeClr val="tx1"/>
                </a:solidFill>
              </a:rPr>
              <a:t>Rapid Assessment of Function (RAF)</a:t>
            </a:r>
          </a:p>
        </p:txBody>
      </p:sp>
      <p:pic>
        <p:nvPicPr>
          <p:cNvPr id="4" name="Content Placeholder 3">
            <a:extLst>
              <a:ext uri="{FF2B5EF4-FFF2-40B4-BE49-F238E27FC236}">
                <a16:creationId xmlns:a16="http://schemas.microsoft.com/office/drawing/2014/main" id="{E7CAB385-930B-4543-8B3B-91F916D69580}"/>
              </a:ext>
            </a:extLst>
          </p:cNvPr>
          <p:cNvPicPr>
            <a:picLocks noGrp="1"/>
          </p:cNvPicPr>
          <p:nvPr>
            <p:ph idx="1"/>
          </p:nvPr>
        </p:nvPicPr>
        <p:blipFill>
          <a:blip r:embed="rId3"/>
          <a:stretch>
            <a:fillRect/>
          </a:stretch>
        </p:blipFill>
        <p:spPr>
          <a:xfrm>
            <a:off x="187833" y="2218283"/>
            <a:ext cx="3904625" cy="3624739"/>
          </a:xfrm>
          <a:prstGeom prst="rect">
            <a:avLst/>
          </a:prstGeom>
          <a:ln w="12700">
            <a:solidFill>
              <a:srgbClr val="FF0000"/>
            </a:solidFill>
          </a:ln>
        </p:spPr>
      </p:pic>
      <p:pic>
        <p:nvPicPr>
          <p:cNvPr id="5" name="Picture 4">
            <a:extLst>
              <a:ext uri="{FF2B5EF4-FFF2-40B4-BE49-F238E27FC236}">
                <a16:creationId xmlns:a16="http://schemas.microsoft.com/office/drawing/2014/main" id="{CAB1D1CA-A76D-4C20-B1CF-AD0BC63ED097}"/>
              </a:ext>
            </a:extLst>
          </p:cNvPr>
          <p:cNvPicPr/>
          <p:nvPr/>
        </p:nvPicPr>
        <p:blipFill>
          <a:blip r:embed="rId4"/>
          <a:stretch>
            <a:fillRect/>
          </a:stretch>
        </p:blipFill>
        <p:spPr>
          <a:xfrm>
            <a:off x="4341241" y="2218284"/>
            <a:ext cx="4298633" cy="3624739"/>
          </a:xfrm>
          <a:prstGeom prst="rect">
            <a:avLst/>
          </a:prstGeom>
          <a:ln w="12700">
            <a:solidFill>
              <a:srgbClr val="FF0000"/>
            </a:solidFill>
          </a:ln>
        </p:spPr>
      </p:pic>
    </p:spTree>
    <p:extLst>
      <p:ext uri="{BB962C8B-B14F-4D97-AF65-F5344CB8AC3E}">
        <p14:creationId xmlns:p14="http://schemas.microsoft.com/office/powerpoint/2010/main" val="22657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3E4B-2EB0-490E-8B77-F553045A9A55}"/>
              </a:ext>
            </a:extLst>
          </p:cNvPr>
          <p:cNvSpPr>
            <a:spLocks noGrp="1"/>
          </p:cNvSpPr>
          <p:nvPr>
            <p:ph type="title"/>
          </p:nvPr>
        </p:nvSpPr>
        <p:spPr>
          <a:xfrm>
            <a:off x="395536" y="276002"/>
            <a:ext cx="8352928" cy="1064766"/>
          </a:xfrm>
        </p:spPr>
        <p:txBody>
          <a:bodyPr/>
          <a:lstStyle/>
          <a:p>
            <a:r>
              <a:rPr lang="en-GB" dirty="0">
                <a:solidFill>
                  <a:schemeClr val="tx1"/>
                </a:solidFill>
              </a:rPr>
              <a:t>Introduction</a:t>
            </a:r>
            <a:endParaRPr lang="en-GB" dirty="0"/>
          </a:p>
        </p:txBody>
      </p:sp>
      <p:sp>
        <p:nvSpPr>
          <p:cNvPr id="3" name="Content Placeholder 2">
            <a:extLst>
              <a:ext uri="{FF2B5EF4-FFF2-40B4-BE49-F238E27FC236}">
                <a16:creationId xmlns:a16="http://schemas.microsoft.com/office/drawing/2014/main" id="{C52E5AA5-E44A-4CB3-A971-879430908374}"/>
              </a:ext>
            </a:extLst>
          </p:cNvPr>
          <p:cNvSpPr>
            <a:spLocks noGrp="1"/>
          </p:cNvSpPr>
          <p:nvPr>
            <p:ph idx="1"/>
          </p:nvPr>
        </p:nvSpPr>
        <p:spPr>
          <a:xfrm>
            <a:off x="241643" y="1772816"/>
            <a:ext cx="5050437" cy="4268547"/>
          </a:xfrm>
        </p:spPr>
        <p:txBody>
          <a:bodyPr/>
          <a:lstStyle/>
          <a:p>
            <a:pPr marL="0" indent="0">
              <a:buNone/>
            </a:pPr>
            <a:r>
              <a:rPr lang="en-GB" dirty="0"/>
              <a:t>An </a:t>
            </a:r>
            <a:r>
              <a:rPr lang="en-GB" i="1" dirty="0"/>
              <a:t>Active Support App </a:t>
            </a:r>
            <a:r>
              <a:rPr lang="en-GB" dirty="0"/>
              <a:t>has been developed by an independent provider organisation in north-west England</a:t>
            </a:r>
          </a:p>
          <a:p>
            <a:pPr marL="0" indent="0">
              <a:buNone/>
            </a:pPr>
            <a:endParaRPr lang="en-GB" dirty="0"/>
          </a:p>
          <a:p>
            <a:pPr marL="0" indent="0">
              <a:buNone/>
            </a:pPr>
            <a:r>
              <a:rPr lang="en-GB" dirty="0"/>
              <a:t>The AS-App uses a digital platform to:</a:t>
            </a:r>
          </a:p>
          <a:p>
            <a:pPr>
              <a:buFont typeface="Wingdings" panose="05000000000000000000" pitchFamily="2" charset="2"/>
              <a:buChar char="§"/>
            </a:pPr>
            <a:r>
              <a:rPr lang="en-GB" dirty="0"/>
              <a:t>provide an efficient alternative to the current paper based systems</a:t>
            </a:r>
          </a:p>
          <a:p>
            <a:pPr>
              <a:buFont typeface="Wingdings" panose="05000000000000000000" pitchFamily="2" charset="2"/>
              <a:buChar char="§"/>
            </a:pPr>
            <a:r>
              <a:rPr lang="en-GB" dirty="0"/>
              <a:t>complement and enhance Active Support implementation</a:t>
            </a:r>
          </a:p>
          <a:p>
            <a:pPr>
              <a:buFont typeface="Wingdings" panose="05000000000000000000" pitchFamily="2" charset="2"/>
              <a:buChar char="§"/>
            </a:pPr>
            <a:endParaRPr lang="en-GB" dirty="0"/>
          </a:p>
          <a:p>
            <a:pPr>
              <a:buFont typeface="Arial" panose="020B0604020202020204" pitchFamily="34" charset="0"/>
              <a:buChar char="•"/>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2" descr="Leading in the Digital Age | BUx on edX - YouTube">
            <a:extLst>
              <a:ext uri="{FF2B5EF4-FFF2-40B4-BE49-F238E27FC236}">
                <a16:creationId xmlns:a16="http://schemas.microsoft.com/office/drawing/2014/main" id="{081F4E6C-0EEF-4917-8AA0-15BA892A5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492896"/>
            <a:ext cx="2962205" cy="202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64FA6-49A0-4762-B8F7-C0F0F8F8D972}"/>
              </a:ext>
            </a:extLst>
          </p:cNvPr>
          <p:cNvSpPr>
            <a:spLocks noGrp="1"/>
          </p:cNvSpPr>
          <p:nvPr>
            <p:ph type="title"/>
          </p:nvPr>
        </p:nvSpPr>
        <p:spPr/>
        <p:txBody>
          <a:bodyPr/>
          <a:lstStyle/>
          <a:p>
            <a:r>
              <a:rPr lang="en-GB" dirty="0">
                <a:solidFill>
                  <a:schemeClr val="tx1"/>
                </a:solidFill>
              </a:rPr>
              <a:t>Rapid Assessment of Function</a:t>
            </a:r>
          </a:p>
        </p:txBody>
      </p:sp>
      <p:pic>
        <p:nvPicPr>
          <p:cNvPr id="5" name="Picture 4">
            <a:extLst>
              <a:ext uri="{FF2B5EF4-FFF2-40B4-BE49-F238E27FC236}">
                <a16:creationId xmlns:a16="http://schemas.microsoft.com/office/drawing/2014/main" id="{8DE86C54-1C84-48FF-A026-2A7CBCF0FF2E}"/>
              </a:ext>
            </a:extLst>
          </p:cNvPr>
          <p:cNvPicPr/>
          <p:nvPr/>
        </p:nvPicPr>
        <p:blipFill>
          <a:blip r:embed="rId3"/>
          <a:stretch>
            <a:fillRect/>
          </a:stretch>
        </p:blipFill>
        <p:spPr>
          <a:xfrm>
            <a:off x="1682945" y="2058652"/>
            <a:ext cx="4427659" cy="3590783"/>
          </a:xfrm>
          <a:prstGeom prst="rect">
            <a:avLst/>
          </a:prstGeom>
          <a:ln w="12700">
            <a:solidFill>
              <a:srgbClr val="FF0000"/>
            </a:solidFill>
          </a:ln>
        </p:spPr>
      </p:pic>
    </p:spTree>
    <p:extLst>
      <p:ext uri="{BB962C8B-B14F-4D97-AF65-F5344CB8AC3E}">
        <p14:creationId xmlns:p14="http://schemas.microsoft.com/office/powerpoint/2010/main" val="340614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ABE785-0144-4471-8B36-F5687E876909}"/>
              </a:ext>
            </a:extLst>
          </p:cNvPr>
          <p:cNvPicPr>
            <a:picLocks noChangeAspect="1"/>
          </p:cNvPicPr>
          <p:nvPr/>
        </p:nvPicPr>
        <p:blipFill>
          <a:blip r:embed="rId3"/>
          <a:stretch>
            <a:fillRect/>
          </a:stretch>
        </p:blipFill>
        <p:spPr>
          <a:xfrm>
            <a:off x="488173" y="1232306"/>
            <a:ext cx="3534065" cy="4215176"/>
          </a:xfrm>
          <a:prstGeom prst="rect">
            <a:avLst/>
          </a:prstGeom>
          <a:ln w="12700">
            <a:solidFill>
              <a:schemeClr val="tx1"/>
            </a:solidFill>
          </a:ln>
        </p:spPr>
      </p:pic>
      <p:pic>
        <p:nvPicPr>
          <p:cNvPr id="7" name="Picture 6">
            <a:extLst>
              <a:ext uri="{FF2B5EF4-FFF2-40B4-BE49-F238E27FC236}">
                <a16:creationId xmlns:a16="http://schemas.microsoft.com/office/drawing/2014/main" id="{484CA5E8-5117-489F-AC07-CB0460BC95CA}"/>
              </a:ext>
            </a:extLst>
          </p:cNvPr>
          <p:cNvPicPr>
            <a:picLocks noChangeAspect="1"/>
          </p:cNvPicPr>
          <p:nvPr/>
        </p:nvPicPr>
        <p:blipFill>
          <a:blip r:embed="rId4"/>
          <a:stretch>
            <a:fillRect/>
          </a:stretch>
        </p:blipFill>
        <p:spPr>
          <a:xfrm>
            <a:off x="4749607" y="1232305"/>
            <a:ext cx="3534065" cy="2814125"/>
          </a:xfrm>
          <a:prstGeom prst="rect">
            <a:avLst/>
          </a:prstGeom>
          <a:ln w="12700">
            <a:solidFill>
              <a:schemeClr val="tx1"/>
            </a:solidFill>
          </a:ln>
        </p:spPr>
      </p:pic>
    </p:spTree>
    <p:extLst>
      <p:ext uri="{BB962C8B-B14F-4D97-AF65-F5344CB8AC3E}">
        <p14:creationId xmlns:p14="http://schemas.microsoft.com/office/powerpoint/2010/main" val="639596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5AC47-97BF-465D-B3B6-2557BC826B2F}"/>
              </a:ext>
            </a:extLst>
          </p:cNvPr>
          <p:cNvSpPr>
            <a:spLocks noGrp="1"/>
          </p:cNvSpPr>
          <p:nvPr>
            <p:ph type="title"/>
          </p:nvPr>
        </p:nvSpPr>
        <p:spPr>
          <a:xfrm>
            <a:off x="628650" y="627074"/>
            <a:ext cx="7886700" cy="994172"/>
          </a:xfrm>
        </p:spPr>
        <p:txBody>
          <a:bodyPr/>
          <a:lstStyle/>
          <a:p>
            <a:r>
              <a:rPr lang="en-GB" dirty="0">
                <a:solidFill>
                  <a:schemeClr val="tx1"/>
                </a:solidFill>
              </a:rPr>
              <a:t>Capturing “Wow” Moments</a:t>
            </a:r>
          </a:p>
        </p:txBody>
      </p:sp>
      <p:pic>
        <p:nvPicPr>
          <p:cNvPr id="7" name="Picture 6">
            <a:extLst>
              <a:ext uri="{FF2B5EF4-FFF2-40B4-BE49-F238E27FC236}">
                <a16:creationId xmlns:a16="http://schemas.microsoft.com/office/drawing/2014/main" id="{880E3A66-3AE9-40C7-B458-BE806E1D4BC8}"/>
              </a:ext>
            </a:extLst>
          </p:cNvPr>
          <p:cNvPicPr>
            <a:picLocks noChangeAspect="1"/>
          </p:cNvPicPr>
          <p:nvPr/>
        </p:nvPicPr>
        <p:blipFill>
          <a:blip r:embed="rId3"/>
          <a:stretch>
            <a:fillRect/>
          </a:stretch>
        </p:blipFill>
        <p:spPr>
          <a:xfrm>
            <a:off x="1327030" y="2209037"/>
            <a:ext cx="3609622" cy="3736137"/>
          </a:xfrm>
          <a:prstGeom prst="rect">
            <a:avLst/>
          </a:prstGeom>
          <a:ln w="12700">
            <a:solidFill>
              <a:srgbClr val="FF0000"/>
            </a:solidFill>
          </a:ln>
        </p:spPr>
      </p:pic>
      <p:pic>
        <p:nvPicPr>
          <p:cNvPr id="9" name="Picture 8">
            <a:extLst>
              <a:ext uri="{FF2B5EF4-FFF2-40B4-BE49-F238E27FC236}">
                <a16:creationId xmlns:a16="http://schemas.microsoft.com/office/drawing/2014/main" id="{402E5027-12CD-4525-9248-CEC64AAAC8CD}"/>
              </a:ext>
            </a:extLst>
          </p:cNvPr>
          <p:cNvPicPr>
            <a:picLocks noChangeAspect="1"/>
          </p:cNvPicPr>
          <p:nvPr/>
        </p:nvPicPr>
        <p:blipFill>
          <a:blip r:embed="rId4"/>
          <a:stretch>
            <a:fillRect/>
          </a:stretch>
        </p:blipFill>
        <p:spPr>
          <a:xfrm>
            <a:off x="6012160" y="2276872"/>
            <a:ext cx="2304663" cy="1320062"/>
          </a:xfrm>
          <a:prstGeom prst="rect">
            <a:avLst/>
          </a:prstGeom>
          <a:ln w="12700">
            <a:solidFill>
              <a:srgbClr val="FF0000"/>
            </a:solidFill>
          </a:ln>
        </p:spPr>
      </p:pic>
      <p:pic>
        <p:nvPicPr>
          <p:cNvPr id="11" name="Picture 10">
            <a:extLst>
              <a:ext uri="{FF2B5EF4-FFF2-40B4-BE49-F238E27FC236}">
                <a16:creationId xmlns:a16="http://schemas.microsoft.com/office/drawing/2014/main" id="{5F561C72-0EC2-4B11-B53F-E8DE1759E63F}"/>
              </a:ext>
            </a:extLst>
          </p:cNvPr>
          <p:cNvPicPr>
            <a:picLocks noChangeAspect="1"/>
          </p:cNvPicPr>
          <p:nvPr/>
        </p:nvPicPr>
        <p:blipFill>
          <a:blip r:embed="rId5"/>
          <a:stretch>
            <a:fillRect/>
          </a:stretch>
        </p:blipFill>
        <p:spPr>
          <a:xfrm>
            <a:off x="6355780" y="3933056"/>
            <a:ext cx="1378754" cy="1657362"/>
          </a:xfrm>
          <a:prstGeom prst="rect">
            <a:avLst/>
          </a:prstGeom>
        </p:spPr>
      </p:pic>
      <p:cxnSp>
        <p:nvCxnSpPr>
          <p:cNvPr id="15" name="Straight Arrow Connector 14">
            <a:extLst>
              <a:ext uri="{FF2B5EF4-FFF2-40B4-BE49-F238E27FC236}">
                <a16:creationId xmlns:a16="http://schemas.microsoft.com/office/drawing/2014/main" id="{80272A4B-1085-4565-B7E2-76FCC335F6F7}"/>
              </a:ext>
            </a:extLst>
          </p:cNvPr>
          <p:cNvCxnSpPr>
            <a:cxnSpLocks/>
          </p:cNvCxnSpPr>
          <p:nvPr/>
        </p:nvCxnSpPr>
        <p:spPr>
          <a:xfrm flipH="1">
            <a:off x="2411760" y="4797152"/>
            <a:ext cx="4139066" cy="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6C255BB-FBBF-4A2E-B243-A6A46E16C200}"/>
              </a:ext>
            </a:extLst>
          </p:cNvPr>
          <p:cNvCxnSpPr>
            <a:cxnSpLocks/>
          </p:cNvCxnSpPr>
          <p:nvPr/>
        </p:nvCxnSpPr>
        <p:spPr>
          <a:xfrm flipH="1">
            <a:off x="3131842" y="2526117"/>
            <a:ext cx="3096342" cy="410786"/>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9702A1-6C2D-41EF-AB99-B01A24191FAE}"/>
              </a:ext>
            </a:extLst>
          </p:cNvPr>
          <p:cNvCxnSpPr>
            <a:cxnSpLocks/>
          </p:cNvCxnSpPr>
          <p:nvPr/>
        </p:nvCxnSpPr>
        <p:spPr>
          <a:xfrm flipH="1">
            <a:off x="2208866" y="3001507"/>
            <a:ext cx="4019318" cy="695374"/>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798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DE8F-2C7E-4CF4-8CFC-459180EFF79D}"/>
              </a:ext>
            </a:extLst>
          </p:cNvPr>
          <p:cNvSpPr>
            <a:spLocks noGrp="1"/>
          </p:cNvSpPr>
          <p:nvPr>
            <p:ph type="title"/>
          </p:nvPr>
        </p:nvSpPr>
        <p:spPr>
          <a:xfrm>
            <a:off x="609598" y="2700868"/>
            <a:ext cx="6914730" cy="1826581"/>
          </a:xfrm>
        </p:spPr>
        <p:txBody>
          <a:bodyPr>
            <a:normAutofit fontScale="90000"/>
          </a:bodyPr>
          <a:lstStyle/>
          <a:p>
            <a:r>
              <a:rPr lang="en-GB" dirty="0">
                <a:solidFill>
                  <a:srgbClr val="FF0000"/>
                </a:solidFill>
              </a:rPr>
              <a:t>North Wales Together: Seamless Services for People with Learning Disabilities</a:t>
            </a:r>
          </a:p>
        </p:txBody>
      </p:sp>
      <p:sp>
        <p:nvSpPr>
          <p:cNvPr id="3" name="Text Placeholder 2">
            <a:extLst>
              <a:ext uri="{FF2B5EF4-FFF2-40B4-BE49-F238E27FC236}">
                <a16:creationId xmlns:a16="http://schemas.microsoft.com/office/drawing/2014/main" id="{AAD43F0E-2669-4237-8BB9-7F1A16764F39}"/>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1020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89E5C-0A29-4699-832B-B8778000ACF3}"/>
              </a:ext>
            </a:extLst>
          </p:cNvPr>
          <p:cNvSpPr>
            <a:spLocks noGrp="1"/>
          </p:cNvSpPr>
          <p:nvPr>
            <p:ph type="title"/>
          </p:nvPr>
        </p:nvSpPr>
        <p:spPr/>
        <p:txBody>
          <a:bodyPr/>
          <a:lstStyle/>
          <a:p>
            <a:r>
              <a:rPr lang="en-GB" dirty="0">
                <a:solidFill>
                  <a:schemeClr val="tx1"/>
                </a:solidFill>
              </a:rPr>
              <a:t>Background</a:t>
            </a:r>
          </a:p>
        </p:txBody>
      </p:sp>
      <p:sp>
        <p:nvSpPr>
          <p:cNvPr id="3" name="Content Placeholder 2">
            <a:extLst>
              <a:ext uri="{FF2B5EF4-FFF2-40B4-BE49-F238E27FC236}">
                <a16:creationId xmlns:a16="http://schemas.microsoft.com/office/drawing/2014/main" id="{0A12CDE0-A3C0-4C1F-80B5-0F337B6CE8F2}"/>
              </a:ext>
            </a:extLst>
          </p:cNvPr>
          <p:cNvSpPr>
            <a:spLocks noGrp="1"/>
          </p:cNvSpPr>
          <p:nvPr>
            <p:ph idx="1"/>
          </p:nvPr>
        </p:nvSpPr>
        <p:spPr>
          <a:xfrm>
            <a:off x="251520" y="2204864"/>
            <a:ext cx="3384376" cy="3644048"/>
          </a:xfrm>
        </p:spPr>
        <p:txBody>
          <a:bodyPr/>
          <a:lstStyle/>
          <a:p>
            <a:pPr marL="0" indent="0">
              <a:buNone/>
            </a:pPr>
            <a:r>
              <a:rPr lang="en-GB" dirty="0"/>
              <a:t>In line with the North Wales Transformation Programme, a collaboration has been formed </a:t>
            </a:r>
          </a:p>
          <a:p>
            <a:pPr marL="0" indent="0">
              <a:buNone/>
            </a:pPr>
            <a:endParaRPr lang="en-GB" dirty="0">
              <a:solidFill>
                <a:srgbClr val="FF0000"/>
              </a:solidFill>
            </a:endParaRPr>
          </a:p>
          <a:p>
            <a:pPr marL="0" indent="0">
              <a:buNone/>
            </a:pPr>
            <a:endParaRPr lang="en-GB" dirty="0">
              <a:solidFill>
                <a:srgbClr val="FF0000"/>
              </a:solidFill>
            </a:endParaRPr>
          </a:p>
          <a:p>
            <a:pPr marL="0" indent="0">
              <a:buNone/>
            </a:pPr>
            <a:r>
              <a:rPr lang="en-GB" dirty="0">
                <a:solidFill>
                  <a:schemeClr val="tx1"/>
                </a:solidFill>
              </a:rPr>
              <a:t>An Active Support and AS-App package to be implemented across the North Wales region</a:t>
            </a:r>
          </a:p>
          <a:p>
            <a:pPr marL="0" indent="0">
              <a:buNone/>
            </a:pPr>
            <a:endParaRPr lang="en-GB" dirty="0">
              <a:solidFill>
                <a:schemeClr val="tx1"/>
              </a:solidFill>
            </a:endParaRPr>
          </a:p>
        </p:txBody>
      </p:sp>
      <p:pic>
        <p:nvPicPr>
          <p:cNvPr id="5" name="Picture 4">
            <a:extLst>
              <a:ext uri="{FF2B5EF4-FFF2-40B4-BE49-F238E27FC236}">
                <a16:creationId xmlns:a16="http://schemas.microsoft.com/office/drawing/2014/main" id="{E9312FA3-1F80-4C23-A4E0-1FADA5852F74}"/>
              </a:ext>
            </a:extLst>
          </p:cNvPr>
          <p:cNvPicPr>
            <a:picLocks noChangeAspect="1"/>
          </p:cNvPicPr>
          <p:nvPr/>
        </p:nvPicPr>
        <p:blipFill>
          <a:blip r:embed="rId3"/>
          <a:stretch>
            <a:fillRect/>
          </a:stretch>
        </p:blipFill>
        <p:spPr>
          <a:xfrm>
            <a:off x="3887416" y="1628800"/>
            <a:ext cx="5256584" cy="4021857"/>
          </a:xfrm>
          <a:prstGeom prst="rect">
            <a:avLst/>
          </a:prstGeom>
        </p:spPr>
      </p:pic>
    </p:spTree>
    <p:extLst>
      <p:ext uri="{BB962C8B-B14F-4D97-AF65-F5344CB8AC3E}">
        <p14:creationId xmlns:p14="http://schemas.microsoft.com/office/powerpoint/2010/main" val="2286508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DD19-5E8C-44B2-B862-4505B2DD8A69}"/>
              </a:ext>
            </a:extLst>
          </p:cNvPr>
          <p:cNvSpPr>
            <a:spLocks noGrp="1"/>
          </p:cNvSpPr>
          <p:nvPr>
            <p:ph type="title"/>
          </p:nvPr>
        </p:nvSpPr>
        <p:spPr>
          <a:xfrm>
            <a:off x="539552" y="427622"/>
            <a:ext cx="6347713" cy="731168"/>
          </a:xfrm>
        </p:spPr>
        <p:txBody>
          <a:bodyPr/>
          <a:lstStyle/>
          <a:p>
            <a:r>
              <a:rPr lang="en-GB" dirty="0">
                <a:solidFill>
                  <a:schemeClr val="tx1"/>
                </a:solidFill>
              </a:rPr>
              <a:t>Pilot Phase</a:t>
            </a:r>
          </a:p>
        </p:txBody>
      </p:sp>
      <p:sp>
        <p:nvSpPr>
          <p:cNvPr id="3" name="Content Placeholder 2">
            <a:extLst>
              <a:ext uri="{FF2B5EF4-FFF2-40B4-BE49-F238E27FC236}">
                <a16:creationId xmlns:a16="http://schemas.microsoft.com/office/drawing/2014/main" id="{BE3DD351-8A5E-4C59-9DD2-17679E866AED}"/>
              </a:ext>
            </a:extLst>
          </p:cNvPr>
          <p:cNvSpPr>
            <a:spLocks noGrp="1"/>
          </p:cNvSpPr>
          <p:nvPr>
            <p:ph idx="1"/>
          </p:nvPr>
        </p:nvSpPr>
        <p:spPr>
          <a:xfrm>
            <a:off x="467543" y="1656235"/>
            <a:ext cx="8066857" cy="548330"/>
          </a:xfrm>
        </p:spPr>
        <p:txBody>
          <a:bodyPr/>
          <a:lstStyle/>
          <a:p>
            <a:pPr marL="0" indent="0">
              <a:buNone/>
            </a:pPr>
            <a:r>
              <a:rPr lang="en-GB" dirty="0">
                <a:solidFill>
                  <a:schemeClr val="tx1"/>
                </a:solidFill>
              </a:rPr>
              <a:t>Pilot phase is in progress with 2 houses </a:t>
            </a:r>
          </a:p>
          <a:p>
            <a:pPr marL="0" indent="0">
              <a:buNone/>
            </a:pPr>
            <a:endParaRPr lang="en-GB" dirty="0">
              <a:solidFill>
                <a:schemeClr val="tx1"/>
              </a:solidFill>
            </a:endParaRPr>
          </a:p>
          <a:p>
            <a:endParaRPr lang="en-GB" dirty="0"/>
          </a:p>
        </p:txBody>
      </p:sp>
      <p:pic>
        <p:nvPicPr>
          <p:cNvPr id="4" name="Picture 3">
            <a:extLst>
              <a:ext uri="{FF2B5EF4-FFF2-40B4-BE49-F238E27FC236}">
                <a16:creationId xmlns:a16="http://schemas.microsoft.com/office/drawing/2014/main" id="{87339386-DBB8-4E70-BF1A-5FD7F3E18E21}"/>
              </a:ext>
            </a:extLst>
          </p:cNvPr>
          <p:cNvPicPr>
            <a:picLocks noChangeAspect="1"/>
          </p:cNvPicPr>
          <p:nvPr/>
        </p:nvPicPr>
        <p:blipFill>
          <a:blip r:embed="rId3"/>
          <a:stretch>
            <a:fillRect/>
          </a:stretch>
        </p:blipFill>
        <p:spPr>
          <a:xfrm>
            <a:off x="609599" y="2132856"/>
            <a:ext cx="8138865" cy="4669929"/>
          </a:xfrm>
          <a:prstGeom prst="rect">
            <a:avLst/>
          </a:prstGeom>
        </p:spPr>
      </p:pic>
      <p:pic>
        <p:nvPicPr>
          <p:cNvPr id="10" name="Picture 9">
            <a:extLst>
              <a:ext uri="{FF2B5EF4-FFF2-40B4-BE49-F238E27FC236}">
                <a16:creationId xmlns:a16="http://schemas.microsoft.com/office/drawing/2014/main" id="{7380D639-A50A-48F2-AA0D-47171F30A287}"/>
              </a:ext>
            </a:extLst>
          </p:cNvPr>
          <p:cNvPicPr>
            <a:picLocks noChangeAspect="1"/>
          </p:cNvPicPr>
          <p:nvPr/>
        </p:nvPicPr>
        <p:blipFill>
          <a:blip r:embed="rId4"/>
          <a:stretch>
            <a:fillRect/>
          </a:stretch>
        </p:blipFill>
        <p:spPr>
          <a:xfrm>
            <a:off x="3062642" y="3883401"/>
            <a:ext cx="475128" cy="435534"/>
          </a:xfrm>
          <a:prstGeom prst="rect">
            <a:avLst/>
          </a:prstGeom>
        </p:spPr>
      </p:pic>
      <p:pic>
        <p:nvPicPr>
          <p:cNvPr id="12" name="Picture 11">
            <a:extLst>
              <a:ext uri="{FF2B5EF4-FFF2-40B4-BE49-F238E27FC236}">
                <a16:creationId xmlns:a16="http://schemas.microsoft.com/office/drawing/2014/main" id="{444E2F1B-0BBC-4A79-86D1-6E4BB023D448}"/>
              </a:ext>
            </a:extLst>
          </p:cNvPr>
          <p:cNvPicPr>
            <a:picLocks noChangeAspect="1"/>
          </p:cNvPicPr>
          <p:nvPr/>
        </p:nvPicPr>
        <p:blipFill>
          <a:blip r:embed="rId4"/>
          <a:stretch>
            <a:fillRect/>
          </a:stretch>
        </p:blipFill>
        <p:spPr>
          <a:xfrm>
            <a:off x="5940152" y="3717032"/>
            <a:ext cx="475127" cy="435533"/>
          </a:xfrm>
          <a:prstGeom prst="rect">
            <a:avLst/>
          </a:prstGeom>
        </p:spPr>
      </p:pic>
    </p:spTree>
    <p:extLst>
      <p:ext uri="{BB962C8B-B14F-4D97-AF65-F5344CB8AC3E}">
        <p14:creationId xmlns:p14="http://schemas.microsoft.com/office/powerpoint/2010/main" val="236030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799BD-622D-4005-9433-4DED51360AE0}"/>
              </a:ext>
            </a:extLst>
          </p:cNvPr>
          <p:cNvSpPr>
            <a:spLocks noGrp="1"/>
          </p:cNvSpPr>
          <p:nvPr>
            <p:ph type="title"/>
          </p:nvPr>
        </p:nvSpPr>
        <p:spPr/>
        <p:txBody>
          <a:bodyPr/>
          <a:lstStyle/>
          <a:p>
            <a:r>
              <a:rPr lang="en-GB" dirty="0">
                <a:solidFill>
                  <a:schemeClr val="tx1"/>
                </a:solidFill>
              </a:rPr>
              <a:t>Method – </a:t>
            </a:r>
            <a:r>
              <a:rPr lang="en-GB" i="1" dirty="0">
                <a:solidFill>
                  <a:schemeClr val="tx1"/>
                </a:solidFill>
              </a:rPr>
              <a:t>who is involved in the pilot?</a:t>
            </a:r>
          </a:p>
        </p:txBody>
      </p:sp>
      <p:sp>
        <p:nvSpPr>
          <p:cNvPr id="3" name="Content Placeholder 2">
            <a:extLst>
              <a:ext uri="{FF2B5EF4-FFF2-40B4-BE49-F238E27FC236}">
                <a16:creationId xmlns:a16="http://schemas.microsoft.com/office/drawing/2014/main" id="{A198E7A0-C291-4B2C-BC9A-8C55B5178AA3}"/>
              </a:ext>
            </a:extLst>
          </p:cNvPr>
          <p:cNvSpPr>
            <a:spLocks noGrp="1"/>
          </p:cNvSpPr>
          <p:nvPr>
            <p:ph idx="1"/>
          </p:nvPr>
        </p:nvSpPr>
        <p:spPr>
          <a:xfrm>
            <a:off x="609599" y="2160590"/>
            <a:ext cx="4682481" cy="3880773"/>
          </a:xfrm>
        </p:spPr>
        <p:txBody>
          <a:bodyPr/>
          <a:lstStyle/>
          <a:p>
            <a:pPr marL="0" indent="0">
              <a:buNone/>
            </a:pPr>
            <a:r>
              <a:rPr lang="en-GB" dirty="0"/>
              <a:t>Across the two houses:</a:t>
            </a:r>
          </a:p>
          <a:p>
            <a:pPr marL="0" indent="0">
              <a:buNone/>
            </a:pPr>
            <a:endParaRPr lang="en-GB" dirty="0"/>
          </a:p>
          <a:p>
            <a:pPr>
              <a:buFont typeface="Wingdings" panose="05000000000000000000" pitchFamily="2" charset="2"/>
              <a:buChar char="§"/>
            </a:pPr>
            <a:r>
              <a:rPr lang="en-GB" dirty="0"/>
              <a:t>Five people (4 men and 1 woman) </a:t>
            </a:r>
          </a:p>
          <a:p>
            <a:pPr marL="0" indent="0">
              <a:buNone/>
            </a:pPr>
            <a:endParaRPr lang="en-GB" dirty="0"/>
          </a:p>
          <a:p>
            <a:pPr>
              <a:buFont typeface="Wingdings" panose="05000000000000000000" pitchFamily="2" charset="2"/>
              <a:buChar char="§"/>
            </a:pPr>
            <a:r>
              <a:rPr lang="en-GB" dirty="0"/>
              <a:t>Staff teams including service managers and senior support workers</a:t>
            </a:r>
          </a:p>
          <a:p>
            <a:endParaRPr lang="en-GB" dirty="0"/>
          </a:p>
        </p:txBody>
      </p:sp>
      <p:pic>
        <p:nvPicPr>
          <p:cNvPr id="1026" name="Picture 2" descr="Groups | St Peter de Merton Church">
            <a:extLst>
              <a:ext uri="{FF2B5EF4-FFF2-40B4-BE49-F238E27FC236}">
                <a16:creationId xmlns:a16="http://schemas.microsoft.com/office/drawing/2014/main" id="{695619F1-343B-487B-BAC3-0B62F3A8F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636912"/>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230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F02EB-A844-4688-BF4D-E8FF2752EE70}"/>
              </a:ext>
            </a:extLst>
          </p:cNvPr>
          <p:cNvSpPr>
            <a:spLocks noGrp="1"/>
          </p:cNvSpPr>
          <p:nvPr>
            <p:ph type="title"/>
          </p:nvPr>
        </p:nvSpPr>
        <p:spPr>
          <a:xfrm>
            <a:off x="609599" y="609600"/>
            <a:ext cx="7490793" cy="947192"/>
          </a:xfrm>
        </p:spPr>
        <p:txBody>
          <a:bodyPr/>
          <a:lstStyle/>
          <a:p>
            <a:r>
              <a:rPr lang="en-GB" dirty="0">
                <a:solidFill>
                  <a:schemeClr val="tx1"/>
                </a:solidFill>
              </a:rPr>
              <a:t>Method – </a:t>
            </a:r>
            <a:r>
              <a:rPr lang="en-GB" i="1" dirty="0">
                <a:solidFill>
                  <a:schemeClr val="tx1"/>
                </a:solidFill>
              </a:rPr>
              <a:t>what are we doing?</a:t>
            </a:r>
            <a:endParaRPr lang="en-GB" dirty="0"/>
          </a:p>
        </p:txBody>
      </p:sp>
      <p:sp>
        <p:nvSpPr>
          <p:cNvPr id="3" name="Content Placeholder 2">
            <a:extLst>
              <a:ext uri="{FF2B5EF4-FFF2-40B4-BE49-F238E27FC236}">
                <a16:creationId xmlns:a16="http://schemas.microsoft.com/office/drawing/2014/main" id="{59172D3C-1ADC-48C1-AFB3-F67325B8172E}"/>
              </a:ext>
            </a:extLst>
          </p:cNvPr>
          <p:cNvSpPr>
            <a:spLocks noGrp="1"/>
          </p:cNvSpPr>
          <p:nvPr>
            <p:ph idx="1"/>
          </p:nvPr>
        </p:nvSpPr>
        <p:spPr>
          <a:xfrm>
            <a:off x="609598" y="1772816"/>
            <a:ext cx="7994849" cy="4824536"/>
          </a:xfrm>
        </p:spPr>
        <p:txBody>
          <a:bodyPr/>
          <a:lstStyle/>
          <a:p>
            <a:pPr marL="0" indent="0" algn="ctr">
              <a:buNone/>
            </a:pPr>
            <a:r>
              <a:rPr lang="en-GB" b="1" dirty="0"/>
              <a:t>Pilot Phase  – Active Support + App Intervention </a:t>
            </a:r>
            <a:endParaRPr lang="en-GB" dirty="0"/>
          </a:p>
        </p:txBody>
      </p:sp>
      <p:sp>
        <p:nvSpPr>
          <p:cNvPr id="5" name="TextBox 4">
            <a:extLst>
              <a:ext uri="{FF2B5EF4-FFF2-40B4-BE49-F238E27FC236}">
                <a16:creationId xmlns:a16="http://schemas.microsoft.com/office/drawing/2014/main" id="{0540BB4C-C24D-4039-9B8A-33C91AFBA22A}"/>
              </a:ext>
            </a:extLst>
          </p:cNvPr>
          <p:cNvSpPr txBox="1"/>
          <p:nvPr/>
        </p:nvSpPr>
        <p:spPr>
          <a:xfrm>
            <a:off x="827584" y="4365104"/>
            <a:ext cx="2592288" cy="1584176"/>
          </a:xfrm>
          <a:prstGeom prst="rect">
            <a:avLst/>
          </a:prstGeom>
          <a:solidFill>
            <a:schemeClr val="bg1"/>
          </a:solidFill>
        </p:spPr>
        <p:txBody>
          <a:bodyPr wrap="square" rtlCol="0">
            <a:spAutoFit/>
          </a:bodyPr>
          <a:lstStyle/>
          <a:p>
            <a:endParaRPr lang="en-GB" dirty="0"/>
          </a:p>
        </p:txBody>
      </p:sp>
      <p:pic>
        <p:nvPicPr>
          <p:cNvPr id="7" name="Picture 6">
            <a:extLst>
              <a:ext uri="{FF2B5EF4-FFF2-40B4-BE49-F238E27FC236}">
                <a16:creationId xmlns:a16="http://schemas.microsoft.com/office/drawing/2014/main" id="{D72D093E-BEED-43D8-A9A3-1AC766F3535A}"/>
              </a:ext>
            </a:extLst>
          </p:cNvPr>
          <p:cNvPicPr>
            <a:picLocks noChangeAspect="1"/>
          </p:cNvPicPr>
          <p:nvPr/>
        </p:nvPicPr>
        <p:blipFill>
          <a:blip r:embed="rId3"/>
          <a:stretch>
            <a:fillRect/>
          </a:stretch>
        </p:blipFill>
        <p:spPr>
          <a:xfrm>
            <a:off x="899592" y="2734810"/>
            <a:ext cx="7129469" cy="2422382"/>
          </a:xfrm>
          <a:prstGeom prst="rect">
            <a:avLst/>
          </a:prstGeom>
        </p:spPr>
      </p:pic>
    </p:spTree>
    <p:extLst>
      <p:ext uri="{BB962C8B-B14F-4D97-AF65-F5344CB8AC3E}">
        <p14:creationId xmlns:p14="http://schemas.microsoft.com/office/powerpoint/2010/main" val="54272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799BD-622D-4005-9433-4DED51360AE0}"/>
              </a:ext>
            </a:extLst>
          </p:cNvPr>
          <p:cNvSpPr>
            <a:spLocks noGrp="1"/>
          </p:cNvSpPr>
          <p:nvPr>
            <p:ph type="title"/>
          </p:nvPr>
        </p:nvSpPr>
        <p:spPr>
          <a:xfrm>
            <a:off x="609599" y="609600"/>
            <a:ext cx="7706817" cy="1091208"/>
          </a:xfrm>
        </p:spPr>
        <p:txBody>
          <a:bodyPr/>
          <a:lstStyle/>
          <a:p>
            <a:r>
              <a:rPr lang="en-GB" dirty="0">
                <a:solidFill>
                  <a:schemeClr val="tx1"/>
                </a:solidFill>
              </a:rPr>
              <a:t>Method – Pre and Post measures</a:t>
            </a:r>
          </a:p>
        </p:txBody>
      </p:sp>
      <p:sp>
        <p:nvSpPr>
          <p:cNvPr id="3" name="Content Placeholder 2">
            <a:extLst>
              <a:ext uri="{FF2B5EF4-FFF2-40B4-BE49-F238E27FC236}">
                <a16:creationId xmlns:a16="http://schemas.microsoft.com/office/drawing/2014/main" id="{A198E7A0-C291-4B2C-BC9A-8C55B5178AA3}"/>
              </a:ext>
            </a:extLst>
          </p:cNvPr>
          <p:cNvSpPr>
            <a:spLocks noGrp="1"/>
          </p:cNvSpPr>
          <p:nvPr>
            <p:ph idx="1"/>
          </p:nvPr>
        </p:nvSpPr>
        <p:spPr>
          <a:xfrm>
            <a:off x="395537" y="1700808"/>
            <a:ext cx="3744415" cy="4824536"/>
          </a:xfrm>
        </p:spPr>
        <p:txBody>
          <a:bodyPr>
            <a:normAutofit/>
          </a:bodyPr>
          <a:lstStyle/>
          <a:p>
            <a:pPr marL="0" indent="0">
              <a:buNone/>
            </a:pPr>
            <a:r>
              <a:rPr lang="en-GB" b="1" dirty="0"/>
              <a:t>Prior to intervention and 6 weeks post intervention, managers conduct:</a:t>
            </a:r>
          </a:p>
          <a:p>
            <a:pPr marL="0" indent="0">
              <a:buNone/>
            </a:pPr>
            <a:endParaRPr lang="en-GB" sz="1800" b="1" dirty="0"/>
          </a:p>
          <a:p>
            <a:pPr marL="0" indent="0">
              <a:buNone/>
            </a:pPr>
            <a:endParaRPr lang="en-GB" b="1" dirty="0"/>
          </a:p>
          <a:p>
            <a:pPr marL="0" indent="0">
              <a:buNone/>
            </a:pPr>
            <a:r>
              <a:rPr lang="en-GB" sz="1800" b="1" dirty="0"/>
              <a:t>Active Support Measure </a:t>
            </a:r>
            <a:r>
              <a:rPr lang="en-GB" b="1" dirty="0"/>
              <a:t>(Mansell and Elliot, 1996)</a:t>
            </a:r>
            <a:endParaRPr lang="en-GB" sz="1800" b="1" dirty="0"/>
          </a:p>
          <a:p>
            <a:pPr marL="457200" lvl="1" indent="0">
              <a:buNone/>
            </a:pPr>
            <a:endParaRPr lang="en-GB" dirty="0"/>
          </a:p>
          <a:p>
            <a:endParaRPr lang="en-GB" dirty="0"/>
          </a:p>
          <a:p>
            <a:endParaRPr lang="en-GB" dirty="0"/>
          </a:p>
          <a:p>
            <a:pPr marL="0" indent="0">
              <a:buNone/>
            </a:pPr>
            <a:endParaRPr lang="en-GB" dirty="0"/>
          </a:p>
          <a:p>
            <a:endParaRPr lang="en-GB" dirty="0"/>
          </a:p>
          <a:p>
            <a:endParaRPr lang="en-GB" dirty="0"/>
          </a:p>
        </p:txBody>
      </p:sp>
      <p:pic>
        <p:nvPicPr>
          <p:cNvPr id="5" name="Picture 4">
            <a:extLst>
              <a:ext uri="{FF2B5EF4-FFF2-40B4-BE49-F238E27FC236}">
                <a16:creationId xmlns:a16="http://schemas.microsoft.com/office/drawing/2014/main" id="{3E7B4B12-4CBF-44A4-8FBA-ACE0ED509FC6}"/>
              </a:ext>
            </a:extLst>
          </p:cNvPr>
          <p:cNvPicPr>
            <a:picLocks noChangeAspect="1"/>
          </p:cNvPicPr>
          <p:nvPr/>
        </p:nvPicPr>
        <p:blipFill>
          <a:blip r:embed="rId3"/>
          <a:stretch>
            <a:fillRect/>
          </a:stretch>
        </p:blipFill>
        <p:spPr>
          <a:xfrm>
            <a:off x="5292080" y="2996952"/>
            <a:ext cx="2743220" cy="1656184"/>
          </a:xfrm>
          <a:prstGeom prst="rect">
            <a:avLst/>
          </a:prstGeom>
        </p:spPr>
      </p:pic>
    </p:spTree>
    <p:extLst>
      <p:ext uri="{BB962C8B-B14F-4D97-AF65-F5344CB8AC3E}">
        <p14:creationId xmlns:p14="http://schemas.microsoft.com/office/powerpoint/2010/main" val="3923743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2026-A8D1-455D-9027-E98FA95A1BB5}"/>
              </a:ext>
            </a:extLst>
          </p:cNvPr>
          <p:cNvSpPr>
            <a:spLocks noGrp="1"/>
          </p:cNvSpPr>
          <p:nvPr>
            <p:ph type="title"/>
          </p:nvPr>
        </p:nvSpPr>
        <p:spPr/>
        <p:txBody>
          <a:bodyPr/>
          <a:lstStyle/>
          <a:p>
            <a:r>
              <a:rPr lang="en-GB" dirty="0">
                <a:solidFill>
                  <a:schemeClr val="tx1"/>
                </a:solidFill>
              </a:rPr>
              <a:t>Outcomes</a:t>
            </a:r>
          </a:p>
        </p:txBody>
      </p:sp>
      <p:graphicFrame>
        <p:nvGraphicFramePr>
          <p:cNvPr id="4" name="Content Placeholder 3">
            <a:extLst>
              <a:ext uri="{FF2B5EF4-FFF2-40B4-BE49-F238E27FC236}">
                <a16:creationId xmlns:a16="http://schemas.microsoft.com/office/drawing/2014/main" id="{A9B73A81-D984-4AC3-96D7-25DE3D8F3962}"/>
              </a:ext>
            </a:extLst>
          </p:cNvPr>
          <p:cNvGraphicFramePr>
            <a:graphicFrameLocks noGrp="1"/>
          </p:cNvGraphicFramePr>
          <p:nvPr>
            <p:ph idx="1"/>
            <p:extLst>
              <p:ext uri="{D42A27DB-BD31-4B8C-83A1-F6EECF244321}">
                <p14:modId xmlns:p14="http://schemas.microsoft.com/office/powerpoint/2010/main" val="1731575553"/>
              </p:ext>
            </p:extLst>
          </p:nvPr>
        </p:nvGraphicFramePr>
        <p:xfrm>
          <a:off x="1043608" y="2420888"/>
          <a:ext cx="6696744" cy="2666364"/>
        </p:xfrm>
        <a:graphic>
          <a:graphicData uri="http://schemas.openxmlformats.org/drawingml/2006/table">
            <a:tbl>
              <a:tblPr firstRow="1" firstCol="1" bandRow="1"/>
              <a:tblGrid>
                <a:gridCol w="1674186">
                  <a:extLst>
                    <a:ext uri="{9D8B030D-6E8A-4147-A177-3AD203B41FA5}">
                      <a16:colId xmlns:a16="http://schemas.microsoft.com/office/drawing/2014/main" val="1654333233"/>
                    </a:ext>
                  </a:extLst>
                </a:gridCol>
                <a:gridCol w="1674186">
                  <a:extLst>
                    <a:ext uri="{9D8B030D-6E8A-4147-A177-3AD203B41FA5}">
                      <a16:colId xmlns:a16="http://schemas.microsoft.com/office/drawing/2014/main" val="3141593958"/>
                    </a:ext>
                  </a:extLst>
                </a:gridCol>
                <a:gridCol w="1674186">
                  <a:extLst>
                    <a:ext uri="{9D8B030D-6E8A-4147-A177-3AD203B41FA5}">
                      <a16:colId xmlns:a16="http://schemas.microsoft.com/office/drawing/2014/main" val="839063090"/>
                    </a:ext>
                  </a:extLst>
                </a:gridCol>
                <a:gridCol w="1674186">
                  <a:extLst>
                    <a:ext uri="{9D8B030D-6E8A-4147-A177-3AD203B41FA5}">
                      <a16:colId xmlns:a16="http://schemas.microsoft.com/office/drawing/2014/main" val="2161815671"/>
                    </a:ext>
                  </a:extLst>
                </a:gridCol>
              </a:tblGrid>
              <a:tr h="648072">
                <a:tc rowSpan="2">
                  <a:txBody>
                    <a:bodyPr/>
                    <a:lstStyle/>
                    <a:p>
                      <a:pPr algn="ct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House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Active Support Measure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rowSpan="2">
                  <a:txBody>
                    <a:bodyPr/>
                    <a:lstStyle/>
                    <a:p>
                      <a:pPr algn="ct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score)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376450"/>
                  </a:ext>
                </a:extLst>
              </a:tr>
              <a:tr h="294234">
                <a:tc vMerge="1">
                  <a:txBody>
                    <a:bodyPr/>
                    <a:lstStyle/>
                    <a:p>
                      <a:endParaRPr lang="en-GB"/>
                    </a:p>
                  </a:txBody>
                  <a:tcPr/>
                </a:tc>
                <a:tc>
                  <a:txBody>
                    <a:bodyPr/>
                    <a:lstStyle/>
                    <a:p>
                      <a:pPr algn="ct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Pre -intervention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Post-intervention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931119527"/>
                  </a:ext>
                </a:extLst>
              </a:tr>
              <a:tr h="862029">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NW1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47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76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+ 29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06911"/>
                  </a:ext>
                </a:extLst>
              </a:tr>
              <a:tr h="862029">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NW2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85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956779"/>
                  </a:ext>
                </a:extLst>
              </a:tr>
            </a:tbl>
          </a:graphicData>
        </a:graphic>
      </p:graphicFrame>
    </p:spTree>
    <p:extLst>
      <p:ext uri="{BB962C8B-B14F-4D97-AF65-F5344CB8AC3E}">
        <p14:creationId xmlns:p14="http://schemas.microsoft.com/office/powerpoint/2010/main" val="168225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5891-8B71-409D-9C1E-094B08A48324}"/>
              </a:ext>
            </a:extLst>
          </p:cNvPr>
          <p:cNvSpPr>
            <a:spLocks noGrp="1"/>
          </p:cNvSpPr>
          <p:nvPr>
            <p:ph type="title"/>
          </p:nvPr>
        </p:nvSpPr>
        <p:spPr>
          <a:xfrm>
            <a:off x="609599" y="609600"/>
            <a:ext cx="6347713" cy="1019200"/>
          </a:xfrm>
        </p:spPr>
        <p:txBody>
          <a:bodyPr/>
          <a:lstStyle/>
          <a:p>
            <a:r>
              <a:rPr lang="en-GB" dirty="0">
                <a:solidFill>
                  <a:schemeClr val="tx1"/>
                </a:solidFill>
              </a:rPr>
              <a:t>Introduction</a:t>
            </a:r>
          </a:p>
        </p:txBody>
      </p:sp>
      <p:sp>
        <p:nvSpPr>
          <p:cNvPr id="3" name="Content Placeholder 2">
            <a:extLst>
              <a:ext uri="{FF2B5EF4-FFF2-40B4-BE49-F238E27FC236}">
                <a16:creationId xmlns:a16="http://schemas.microsoft.com/office/drawing/2014/main" id="{68FCB601-BF89-4C9B-9732-55351818ADBF}"/>
              </a:ext>
            </a:extLst>
          </p:cNvPr>
          <p:cNvSpPr>
            <a:spLocks noGrp="1"/>
          </p:cNvSpPr>
          <p:nvPr>
            <p:ph idx="1"/>
          </p:nvPr>
        </p:nvSpPr>
        <p:spPr>
          <a:xfrm>
            <a:off x="683568" y="1844824"/>
            <a:ext cx="5256584" cy="3880773"/>
          </a:xfrm>
        </p:spPr>
        <p:txBody>
          <a:bodyPr>
            <a:normAutofit/>
          </a:bodyPr>
          <a:lstStyle/>
          <a:p>
            <a:pPr marL="0" indent="0">
              <a:buNone/>
            </a:pPr>
            <a:endParaRPr lang="en-GB" dirty="0"/>
          </a:p>
          <a:p>
            <a:pPr marL="0" indent="0">
              <a:buNone/>
            </a:pPr>
            <a:r>
              <a:rPr lang="en-GB" dirty="0"/>
              <a:t>The </a:t>
            </a:r>
            <a:r>
              <a:rPr lang="en-GB" i="1" dirty="0"/>
              <a:t>Active Support App </a:t>
            </a:r>
            <a:r>
              <a:rPr lang="en-GB" dirty="0"/>
              <a:t>was piloted as part of a systematic, multi-component Active Support roll-out across 27 supported living homes</a:t>
            </a:r>
          </a:p>
          <a:p>
            <a:pPr marL="0" indent="0">
              <a:buNone/>
            </a:pPr>
            <a:endParaRPr lang="en-GB" dirty="0"/>
          </a:p>
          <a:p>
            <a:pPr marL="0" indent="0">
              <a:buNone/>
            </a:pPr>
            <a:r>
              <a:rPr lang="en-GB" dirty="0"/>
              <a:t>Outcomes will be presented today for eight of the homes, for which impact has been fully evaluated  </a:t>
            </a:r>
          </a:p>
          <a:p>
            <a:pPr marL="0" indent="0">
              <a:buNone/>
            </a:pPr>
            <a:endParaRPr lang="en-GB" dirty="0"/>
          </a:p>
        </p:txBody>
      </p:sp>
    </p:spTree>
    <p:extLst>
      <p:ext uri="{BB962C8B-B14F-4D97-AF65-F5344CB8AC3E}">
        <p14:creationId xmlns:p14="http://schemas.microsoft.com/office/powerpoint/2010/main" val="2968997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35B5-0724-4A51-A8D5-FAD1A9F0D122}"/>
              </a:ext>
            </a:extLst>
          </p:cNvPr>
          <p:cNvSpPr>
            <a:spLocks noGrp="1"/>
          </p:cNvSpPr>
          <p:nvPr>
            <p:ph type="title"/>
          </p:nvPr>
        </p:nvSpPr>
        <p:spPr>
          <a:xfrm>
            <a:off x="609599" y="609600"/>
            <a:ext cx="7778825" cy="1320800"/>
          </a:xfrm>
        </p:spPr>
        <p:txBody>
          <a:bodyPr/>
          <a:lstStyle/>
          <a:p>
            <a:r>
              <a:rPr lang="en-GB" dirty="0">
                <a:solidFill>
                  <a:schemeClr val="tx1"/>
                </a:solidFill>
              </a:rPr>
              <a:t>What do staff think of the AS-App?</a:t>
            </a:r>
          </a:p>
        </p:txBody>
      </p:sp>
      <p:sp>
        <p:nvSpPr>
          <p:cNvPr id="3" name="Content Placeholder 2">
            <a:extLst>
              <a:ext uri="{FF2B5EF4-FFF2-40B4-BE49-F238E27FC236}">
                <a16:creationId xmlns:a16="http://schemas.microsoft.com/office/drawing/2014/main" id="{4182066A-9492-4F3D-8A27-92F590716420}"/>
              </a:ext>
            </a:extLst>
          </p:cNvPr>
          <p:cNvSpPr>
            <a:spLocks noGrp="1"/>
          </p:cNvSpPr>
          <p:nvPr>
            <p:ph idx="1"/>
          </p:nvPr>
        </p:nvSpPr>
        <p:spPr>
          <a:xfrm>
            <a:off x="251520" y="1700808"/>
            <a:ext cx="8640959" cy="4968552"/>
          </a:xfrm>
        </p:spPr>
        <p:txBody>
          <a:bodyPr>
            <a:normAutofit fontScale="85000" lnSpcReduction="20000"/>
          </a:bodyPr>
          <a:lstStyle/>
          <a:p>
            <a:pPr marL="0" indent="0">
              <a:lnSpc>
                <a:spcPct val="107000"/>
              </a:lnSpc>
              <a:spcAft>
                <a:spcPts val="800"/>
              </a:spcAft>
              <a:buNone/>
            </a:pPr>
            <a:r>
              <a:rPr lang="en-GB" i="1" dirty="0">
                <a:ea typeface="Calibri" panose="020F0502020204030204" pitchFamily="34" charset="0"/>
                <a:cs typeface="Times New Roman" panose="02020603050405020304" pitchFamily="18" charset="0"/>
              </a:rPr>
              <a:t>“</a:t>
            </a:r>
            <a:r>
              <a:rPr lang="en-GB" sz="1800" i="1" dirty="0">
                <a:effectLst/>
                <a:ea typeface="Calibri" panose="020F0502020204030204" pitchFamily="34" charset="0"/>
                <a:cs typeface="Times New Roman" panose="02020603050405020304" pitchFamily="18" charset="0"/>
              </a:rPr>
              <a:t>I had very little understanding of Active Support since I have only been employed in the sector recently. </a:t>
            </a:r>
            <a:r>
              <a:rPr lang="en-GB" i="1" dirty="0">
                <a:ea typeface="Calibri" panose="020F0502020204030204" pitchFamily="34" charset="0"/>
                <a:cs typeface="Times New Roman" panose="02020603050405020304" pitchFamily="18" charset="0"/>
              </a:rPr>
              <a:t>T</a:t>
            </a:r>
            <a:r>
              <a:rPr lang="en-GB" sz="1800" i="1" dirty="0">
                <a:effectLst/>
                <a:ea typeface="Calibri" panose="020F0502020204030204" pitchFamily="34" charset="0"/>
                <a:cs typeface="Times New Roman" panose="02020603050405020304" pitchFamily="18" charset="0"/>
              </a:rPr>
              <a:t>he app has made me understand more about what Active </a:t>
            </a:r>
            <a:r>
              <a:rPr lang="en-GB" i="1" dirty="0">
                <a:ea typeface="Calibri" panose="020F0502020204030204" pitchFamily="34" charset="0"/>
                <a:cs typeface="Times New Roman" panose="02020603050405020304" pitchFamily="18" charset="0"/>
              </a:rPr>
              <a:t>S</a:t>
            </a:r>
            <a:r>
              <a:rPr lang="en-GB" sz="1800" i="1" dirty="0">
                <a:effectLst/>
                <a:ea typeface="Calibri" panose="020F0502020204030204" pitchFamily="34" charset="0"/>
                <a:cs typeface="Times New Roman" panose="02020603050405020304" pitchFamily="18" charset="0"/>
              </a:rPr>
              <a:t>upport is all about and why we do it, the routines/scripts have helped me get to know the routines of the tenants much easier, and when I start my shift and looking on the app, it is much easier to know what I’m supposed to do for the day/evening, by following the tasks and times. If I’m unsure how to support the tenants in specific tasks, the scripts and routines have helped me also”. </a:t>
            </a:r>
          </a:p>
          <a:p>
            <a:pPr marL="0" indent="0">
              <a:lnSpc>
                <a:spcPct val="107000"/>
              </a:lnSpc>
              <a:spcAft>
                <a:spcPts val="800"/>
              </a:spcAft>
              <a:buNone/>
            </a:pPr>
            <a:endParaRPr lang="en-GB" sz="1800" i="1"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i="1" dirty="0">
                <a:ea typeface="Calibri" panose="020F0502020204030204" pitchFamily="34" charset="0"/>
                <a:cs typeface="Times New Roman" panose="02020603050405020304" pitchFamily="18" charset="0"/>
              </a:rPr>
              <a:t>“A</a:t>
            </a:r>
            <a:r>
              <a:rPr lang="en-GB" sz="1800" i="1" dirty="0">
                <a:effectLst/>
                <a:ea typeface="Calibri" panose="020F0502020204030204" pitchFamily="34" charset="0"/>
                <a:cs typeface="Times New Roman" panose="02020603050405020304" pitchFamily="18" charset="0"/>
              </a:rPr>
              <a:t> very good example where the app has been successful: one tenant was supported to hoover on daily basis. One particular day, we witnessed the tenant hoovering the games room, without prompt or ask. He went to get the hoover himself and cleaned the room without any kind of support. This showed by prompting the tenant on a daily basis, he learned how to hoover without any kind support”. </a:t>
            </a:r>
          </a:p>
          <a:p>
            <a:pPr marL="0" indent="0">
              <a:lnSpc>
                <a:spcPct val="107000"/>
              </a:lnSpc>
              <a:spcAft>
                <a:spcPts val="800"/>
              </a:spcAft>
              <a:buNone/>
            </a:pPr>
            <a:endParaRPr lang="en-GB" sz="1800" i="1"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i="1" dirty="0">
                <a:effectLst/>
                <a:ea typeface="Calibri" panose="020F0502020204030204" pitchFamily="34" charset="0"/>
                <a:cs typeface="Times New Roman" panose="02020603050405020304" pitchFamily="18" charset="0"/>
              </a:rPr>
              <a:t>“There have been occasions where it has been difficult to introduce tasks with one of the tenants as on occasion he may show challenging behaviour, but with staff consistency and working in the same way through using the app, we have managed to introduce more activities and he has been showing less challenging behaviour when doing the tasks. (Tasks such as hoovering and preparing meals)”.</a:t>
            </a:r>
          </a:p>
          <a:p>
            <a:pPr marL="0" indent="0">
              <a:lnSpc>
                <a:spcPct val="107000"/>
              </a:lnSpc>
              <a:spcAft>
                <a:spcPts val="800"/>
              </a:spcAft>
              <a:buNone/>
            </a:pPr>
            <a:endParaRPr lang="cy-GB" sz="1800" i="1"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endParaRPr lang="cy-GB" sz="18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9038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C6A1-B15F-43F8-9BA6-E5AF835D99D6}"/>
              </a:ext>
            </a:extLst>
          </p:cNvPr>
          <p:cNvSpPr>
            <a:spLocks noGrp="1"/>
          </p:cNvSpPr>
          <p:nvPr>
            <p:ph type="title"/>
          </p:nvPr>
        </p:nvSpPr>
        <p:spPr>
          <a:xfrm>
            <a:off x="395537" y="609600"/>
            <a:ext cx="8064896" cy="947192"/>
          </a:xfrm>
        </p:spPr>
        <p:txBody>
          <a:bodyPr/>
          <a:lstStyle/>
          <a:p>
            <a:r>
              <a:rPr lang="en-GB" dirty="0">
                <a:solidFill>
                  <a:schemeClr val="tx1"/>
                </a:solidFill>
              </a:rPr>
              <a:t>What do staff think of the AS-App?</a:t>
            </a:r>
            <a:endParaRPr lang="en-GB" dirty="0"/>
          </a:p>
        </p:txBody>
      </p:sp>
      <p:sp>
        <p:nvSpPr>
          <p:cNvPr id="3" name="Content Placeholder 2">
            <a:extLst>
              <a:ext uri="{FF2B5EF4-FFF2-40B4-BE49-F238E27FC236}">
                <a16:creationId xmlns:a16="http://schemas.microsoft.com/office/drawing/2014/main" id="{665C4A31-568B-4C26-823B-9E0D79296CE0}"/>
              </a:ext>
            </a:extLst>
          </p:cNvPr>
          <p:cNvSpPr>
            <a:spLocks noGrp="1"/>
          </p:cNvSpPr>
          <p:nvPr>
            <p:ph idx="1"/>
          </p:nvPr>
        </p:nvSpPr>
        <p:spPr>
          <a:xfrm>
            <a:off x="323528" y="2160590"/>
            <a:ext cx="8424935" cy="3880773"/>
          </a:xfrm>
        </p:spPr>
        <p:txBody>
          <a:bodyPr>
            <a:normAutofit fontScale="85000" lnSpcReduction="10000"/>
          </a:bodyPr>
          <a:lstStyle/>
          <a:p>
            <a:pPr marL="0" indent="0">
              <a:buNone/>
            </a:pPr>
            <a:r>
              <a:rPr lang="en-GB" sz="1800" i="1" dirty="0">
                <a:effectLst/>
                <a:ea typeface="Calibri" panose="020F0502020204030204" pitchFamily="34" charset="0"/>
                <a:cs typeface="Times New Roman" panose="02020603050405020304" pitchFamily="18" charset="0"/>
              </a:rPr>
              <a:t>“I find the app has made us aware of how important Active </a:t>
            </a:r>
            <a:r>
              <a:rPr lang="en-GB" i="1" dirty="0">
                <a:ea typeface="Calibri" panose="020F0502020204030204" pitchFamily="34" charset="0"/>
                <a:cs typeface="Times New Roman" panose="02020603050405020304" pitchFamily="18" charset="0"/>
              </a:rPr>
              <a:t>S</a:t>
            </a:r>
            <a:r>
              <a:rPr lang="en-GB" sz="1800" i="1" dirty="0">
                <a:effectLst/>
                <a:ea typeface="Calibri" panose="020F0502020204030204" pitchFamily="34" charset="0"/>
                <a:cs typeface="Times New Roman" panose="02020603050405020304" pitchFamily="18" charset="0"/>
              </a:rPr>
              <a:t>upport is for the tenants in independent living and has given us a mentality of thinking differently on how we can improve as a support worker. For example - if there a tasks needed doing, we let the tenants participate and we support if needed with the steps. I will always leave the tasks for the tenants to participate, before I would have do some of the tasks myself”. </a:t>
            </a:r>
          </a:p>
          <a:p>
            <a:pPr marL="0" indent="0">
              <a:buNone/>
            </a:pPr>
            <a:endParaRPr lang="en-GB" i="1"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cy-GB" sz="1800" i="1" dirty="0">
                <a:effectLst/>
                <a:ea typeface="Calibri" panose="020F0502020204030204" pitchFamily="34" charset="0"/>
                <a:cs typeface="Times New Roman" panose="02020603050405020304" pitchFamily="18" charset="0"/>
              </a:rPr>
              <a:t>Active support (which was already excellent) has been ‘reinforced’ thanks to the app. Tenants are doing a lot more in the house and genuinely are enjoying the extra chores that have been added into their daily living and wellbeing. (Most of the time). Staff have also benefited from the app because they seem to have a more positive outlook for the day ahead. </a:t>
            </a:r>
            <a:endParaRPr lang="en-GB" sz="1800" i="1"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cy-GB" sz="1800" i="1" dirty="0">
                <a:effectLst/>
                <a:ea typeface="Calibri" panose="020F0502020204030204" pitchFamily="34" charset="0"/>
                <a:cs typeface="Times New Roman" panose="02020603050405020304" pitchFamily="18" charset="0"/>
              </a:rPr>
              <a:t>What we have noticed more than anything some of the tenants are doing tasks/chores without being prompted by staff, which is absolutely great, They are aware of certain things that need to be done and will just ‘get on with it’ obviously other things still need prompts etc but I feel this is always a step in the right direction.</a:t>
            </a:r>
            <a:endParaRPr lang="en-GB" sz="1800" i="1" dirty="0">
              <a:effectLst/>
              <a:ea typeface="Calibri" panose="020F0502020204030204" pitchFamily="34" charset="0"/>
              <a:cs typeface="Times New Roman" panose="02020603050405020304" pitchFamily="18" charset="0"/>
            </a:endParaRPr>
          </a:p>
          <a:p>
            <a:pPr marL="0" indent="0">
              <a:buNone/>
            </a:pPr>
            <a:endParaRPr lang="en-GB" sz="1800" i="1"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11436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35B5-0724-4A51-A8D5-FAD1A9F0D122}"/>
              </a:ext>
            </a:extLst>
          </p:cNvPr>
          <p:cNvSpPr>
            <a:spLocks noGrp="1"/>
          </p:cNvSpPr>
          <p:nvPr>
            <p:ph type="title"/>
          </p:nvPr>
        </p:nvSpPr>
        <p:spPr>
          <a:xfrm>
            <a:off x="609599" y="609600"/>
            <a:ext cx="7778825" cy="1320800"/>
          </a:xfrm>
        </p:spPr>
        <p:txBody>
          <a:bodyPr/>
          <a:lstStyle/>
          <a:p>
            <a:r>
              <a:rPr lang="en-GB" dirty="0">
                <a:solidFill>
                  <a:schemeClr val="tx1"/>
                </a:solidFill>
              </a:rPr>
              <a:t>What do staff think of the AS-App?</a:t>
            </a:r>
          </a:p>
        </p:txBody>
      </p:sp>
      <p:sp>
        <p:nvSpPr>
          <p:cNvPr id="3" name="Content Placeholder 2">
            <a:extLst>
              <a:ext uri="{FF2B5EF4-FFF2-40B4-BE49-F238E27FC236}">
                <a16:creationId xmlns:a16="http://schemas.microsoft.com/office/drawing/2014/main" id="{4182066A-9492-4F3D-8A27-92F590716420}"/>
              </a:ext>
            </a:extLst>
          </p:cNvPr>
          <p:cNvSpPr>
            <a:spLocks noGrp="1"/>
          </p:cNvSpPr>
          <p:nvPr>
            <p:ph idx="1"/>
          </p:nvPr>
        </p:nvSpPr>
        <p:spPr>
          <a:xfrm>
            <a:off x="179512" y="1412776"/>
            <a:ext cx="8640959" cy="5184576"/>
          </a:xfrm>
        </p:spPr>
        <p:txBody>
          <a:bodyPr>
            <a:normAutofit/>
          </a:bodyPr>
          <a:lstStyle/>
          <a:p>
            <a:pPr marL="0" indent="0">
              <a:lnSpc>
                <a:spcPct val="107000"/>
              </a:lnSpc>
              <a:spcAft>
                <a:spcPts val="800"/>
              </a:spcAft>
              <a:buNone/>
            </a:pPr>
            <a:endParaRPr lang="cy-GB" sz="1800" i="1"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cy-GB" sz="1800" i="1" dirty="0">
                <a:effectLst/>
                <a:ea typeface="Calibri" panose="020F0502020204030204" pitchFamily="34" charset="0"/>
                <a:cs typeface="Times New Roman" panose="02020603050405020304" pitchFamily="18" charset="0"/>
              </a:rPr>
              <a:t>“It would be beneficial to add a section to each tenant where we can write a report on how individuals are feeling or any behaviours to explain a lack of activities that day. </a:t>
            </a:r>
            <a:r>
              <a:rPr lang="en-GB" i="1" dirty="0">
                <a:ea typeface="Calibri" panose="020F0502020204030204" pitchFamily="34" charset="0"/>
                <a:cs typeface="Times New Roman" panose="02020603050405020304" pitchFamily="18" charset="0"/>
              </a:rPr>
              <a:t>I</a:t>
            </a:r>
            <a:r>
              <a:rPr lang="cy-GB" sz="1800" i="1" dirty="0">
                <a:effectLst/>
                <a:ea typeface="Calibri" panose="020F0502020204030204" pitchFamily="34" charset="0"/>
                <a:cs typeface="Times New Roman" panose="02020603050405020304" pitchFamily="18" charset="0"/>
              </a:rPr>
              <a:t> think it will be good for the future if we can use this app instead of writing report books, this will save us on doing paperwork and save us time to support the tenants further through Active </a:t>
            </a:r>
            <a:r>
              <a:rPr lang="cy-GB" i="1" dirty="0">
                <a:ea typeface="Calibri" panose="020F0502020204030204" pitchFamily="34" charset="0"/>
                <a:cs typeface="Times New Roman" panose="02020603050405020304" pitchFamily="18" charset="0"/>
              </a:rPr>
              <a:t>S</a:t>
            </a:r>
            <a:r>
              <a:rPr lang="cy-GB" sz="1800" i="1" dirty="0">
                <a:effectLst/>
                <a:ea typeface="Calibri" panose="020F0502020204030204" pitchFamily="34" charset="0"/>
                <a:cs typeface="Times New Roman" panose="02020603050405020304" pitchFamily="18" charset="0"/>
              </a:rPr>
              <a:t>upport”.</a:t>
            </a:r>
          </a:p>
          <a:p>
            <a:pPr marL="0" indent="0">
              <a:lnSpc>
                <a:spcPct val="107000"/>
              </a:lnSpc>
              <a:spcAft>
                <a:spcPts val="800"/>
              </a:spcAft>
              <a:buNone/>
            </a:pPr>
            <a:endParaRPr lang="cy-GB" i="1"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i="1" dirty="0">
                <a:effectLst/>
                <a:ea typeface="Calibri" panose="020F0502020204030204" pitchFamily="34" charset="0"/>
                <a:cs typeface="Times New Roman" panose="02020603050405020304" pitchFamily="18" charset="0"/>
              </a:rPr>
              <a:t>“I think this could be beneficial in the future to reduce paperwork such as report books, active support files etc. By reducing paperwork, more time for staff to support the tenants in active support”. </a:t>
            </a:r>
          </a:p>
          <a:p>
            <a:pPr marL="0" indent="0">
              <a:lnSpc>
                <a:spcPct val="107000"/>
              </a:lnSpc>
              <a:spcAft>
                <a:spcPts val="800"/>
              </a:spcAft>
              <a:buNone/>
            </a:pPr>
            <a:endParaRPr lang="en-GB" sz="18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9883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DD19-5E8C-44B2-B862-4505B2DD8A69}"/>
              </a:ext>
            </a:extLst>
          </p:cNvPr>
          <p:cNvSpPr>
            <a:spLocks noGrp="1"/>
          </p:cNvSpPr>
          <p:nvPr>
            <p:ph type="title"/>
          </p:nvPr>
        </p:nvSpPr>
        <p:spPr>
          <a:xfrm>
            <a:off x="539552" y="427622"/>
            <a:ext cx="6347713" cy="731168"/>
          </a:xfrm>
        </p:spPr>
        <p:txBody>
          <a:bodyPr/>
          <a:lstStyle/>
          <a:p>
            <a:r>
              <a:rPr lang="en-GB" dirty="0">
                <a:solidFill>
                  <a:schemeClr val="tx1"/>
                </a:solidFill>
              </a:rPr>
              <a:t>Next Steps………….</a:t>
            </a:r>
          </a:p>
        </p:txBody>
      </p:sp>
      <p:sp>
        <p:nvSpPr>
          <p:cNvPr id="3" name="Content Placeholder 2">
            <a:extLst>
              <a:ext uri="{FF2B5EF4-FFF2-40B4-BE49-F238E27FC236}">
                <a16:creationId xmlns:a16="http://schemas.microsoft.com/office/drawing/2014/main" id="{BE3DD351-8A5E-4C59-9DD2-17679E866AED}"/>
              </a:ext>
            </a:extLst>
          </p:cNvPr>
          <p:cNvSpPr>
            <a:spLocks noGrp="1"/>
          </p:cNvSpPr>
          <p:nvPr>
            <p:ph idx="1"/>
          </p:nvPr>
        </p:nvSpPr>
        <p:spPr>
          <a:xfrm>
            <a:off x="467544" y="1426895"/>
            <a:ext cx="8066857" cy="810272"/>
          </a:xfrm>
        </p:spPr>
        <p:txBody>
          <a:bodyPr/>
          <a:lstStyle/>
          <a:p>
            <a:pPr marL="0" indent="0">
              <a:buNone/>
            </a:pPr>
            <a:r>
              <a:rPr lang="en-GB" dirty="0">
                <a:solidFill>
                  <a:schemeClr val="tx1"/>
                </a:solidFill>
              </a:rPr>
              <a:t>Roll-out of Active Support and AS-App across all NW counties:</a:t>
            </a:r>
          </a:p>
          <a:p>
            <a:pPr marL="0" indent="0">
              <a:buNone/>
            </a:pPr>
            <a:r>
              <a:rPr lang="en-GB" dirty="0">
                <a:solidFill>
                  <a:schemeClr val="tx1"/>
                </a:solidFill>
              </a:rPr>
              <a:t>Local authority, health and third sector led providers </a:t>
            </a:r>
          </a:p>
          <a:p>
            <a:endParaRPr lang="en-GB" dirty="0"/>
          </a:p>
        </p:txBody>
      </p:sp>
      <p:pic>
        <p:nvPicPr>
          <p:cNvPr id="4" name="Picture 3">
            <a:extLst>
              <a:ext uri="{FF2B5EF4-FFF2-40B4-BE49-F238E27FC236}">
                <a16:creationId xmlns:a16="http://schemas.microsoft.com/office/drawing/2014/main" id="{87339386-DBB8-4E70-BF1A-5FD7F3E18E21}"/>
              </a:ext>
            </a:extLst>
          </p:cNvPr>
          <p:cNvPicPr>
            <a:picLocks noChangeAspect="1"/>
          </p:cNvPicPr>
          <p:nvPr/>
        </p:nvPicPr>
        <p:blipFill>
          <a:blip r:embed="rId3"/>
          <a:stretch>
            <a:fillRect/>
          </a:stretch>
        </p:blipFill>
        <p:spPr>
          <a:xfrm>
            <a:off x="609599" y="2132856"/>
            <a:ext cx="8138865" cy="4669929"/>
          </a:xfrm>
          <a:prstGeom prst="rect">
            <a:avLst/>
          </a:prstGeom>
        </p:spPr>
      </p:pic>
      <p:pic>
        <p:nvPicPr>
          <p:cNvPr id="10" name="Picture 9">
            <a:extLst>
              <a:ext uri="{FF2B5EF4-FFF2-40B4-BE49-F238E27FC236}">
                <a16:creationId xmlns:a16="http://schemas.microsoft.com/office/drawing/2014/main" id="{7380D639-A50A-48F2-AA0D-47171F30A287}"/>
              </a:ext>
            </a:extLst>
          </p:cNvPr>
          <p:cNvPicPr>
            <a:picLocks noChangeAspect="1"/>
          </p:cNvPicPr>
          <p:nvPr/>
        </p:nvPicPr>
        <p:blipFill>
          <a:blip r:embed="rId4"/>
          <a:stretch>
            <a:fillRect/>
          </a:stretch>
        </p:blipFill>
        <p:spPr>
          <a:xfrm>
            <a:off x="3131840" y="4172194"/>
            <a:ext cx="475128" cy="435534"/>
          </a:xfrm>
          <a:prstGeom prst="rect">
            <a:avLst/>
          </a:prstGeom>
        </p:spPr>
      </p:pic>
      <p:pic>
        <p:nvPicPr>
          <p:cNvPr id="12" name="Picture 11">
            <a:extLst>
              <a:ext uri="{FF2B5EF4-FFF2-40B4-BE49-F238E27FC236}">
                <a16:creationId xmlns:a16="http://schemas.microsoft.com/office/drawing/2014/main" id="{444E2F1B-0BBC-4A79-86D1-6E4BB023D448}"/>
              </a:ext>
            </a:extLst>
          </p:cNvPr>
          <p:cNvPicPr>
            <a:picLocks noChangeAspect="1"/>
          </p:cNvPicPr>
          <p:nvPr/>
        </p:nvPicPr>
        <p:blipFill>
          <a:blip r:embed="rId4"/>
          <a:stretch>
            <a:fillRect/>
          </a:stretch>
        </p:blipFill>
        <p:spPr>
          <a:xfrm>
            <a:off x="5940152" y="3717032"/>
            <a:ext cx="475127" cy="435533"/>
          </a:xfrm>
          <a:prstGeom prst="rect">
            <a:avLst/>
          </a:prstGeom>
        </p:spPr>
      </p:pic>
      <p:pic>
        <p:nvPicPr>
          <p:cNvPr id="7" name="Picture 6">
            <a:extLst>
              <a:ext uri="{FF2B5EF4-FFF2-40B4-BE49-F238E27FC236}">
                <a16:creationId xmlns:a16="http://schemas.microsoft.com/office/drawing/2014/main" id="{8A326DB5-D26B-4C7C-A3AD-45866C375CEF}"/>
              </a:ext>
            </a:extLst>
          </p:cNvPr>
          <p:cNvPicPr>
            <a:picLocks noChangeAspect="1"/>
          </p:cNvPicPr>
          <p:nvPr/>
        </p:nvPicPr>
        <p:blipFill>
          <a:blip r:embed="rId4"/>
          <a:stretch>
            <a:fillRect/>
          </a:stretch>
        </p:blipFill>
        <p:spPr>
          <a:xfrm>
            <a:off x="2051720" y="2525264"/>
            <a:ext cx="475128" cy="435534"/>
          </a:xfrm>
          <a:prstGeom prst="rect">
            <a:avLst/>
          </a:prstGeom>
        </p:spPr>
      </p:pic>
      <p:pic>
        <p:nvPicPr>
          <p:cNvPr id="8" name="Picture 7">
            <a:extLst>
              <a:ext uri="{FF2B5EF4-FFF2-40B4-BE49-F238E27FC236}">
                <a16:creationId xmlns:a16="http://schemas.microsoft.com/office/drawing/2014/main" id="{EC3273D1-3DB6-412E-8F4D-3A7C456B8F31}"/>
              </a:ext>
            </a:extLst>
          </p:cNvPr>
          <p:cNvPicPr>
            <a:picLocks noChangeAspect="1"/>
          </p:cNvPicPr>
          <p:nvPr/>
        </p:nvPicPr>
        <p:blipFill>
          <a:blip r:embed="rId4"/>
          <a:stretch>
            <a:fillRect/>
          </a:stretch>
        </p:blipFill>
        <p:spPr>
          <a:xfrm>
            <a:off x="4788024" y="3211233"/>
            <a:ext cx="475128" cy="435534"/>
          </a:xfrm>
          <a:prstGeom prst="rect">
            <a:avLst/>
          </a:prstGeom>
        </p:spPr>
      </p:pic>
      <p:pic>
        <p:nvPicPr>
          <p:cNvPr id="9" name="Picture 8">
            <a:extLst>
              <a:ext uri="{FF2B5EF4-FFF2-40B4-BE49-F238E27FC236}">
                <a16:creationId xmlns:a16="http://schemas.microsoft.com/office/drawing/2014/main" id="{BE1FBF64-5376-4B9F-80F7-C4B3FF3E031C}"/>
              </a:ext>
            </a:extLst>
          </p:cNvPr>
          <p:cNvPicPr>
            <a:picLocks noChangeAspect="1"/>
          </p:cNvPicPr>
          <p:nvPr/>
        </p:nvPicPr>
        <p:blipFill>
          <a:blip r:embed="rId4"/>
          <a:stretch>
            <a:fillRect/>
          </a:stretch>
        </p:blipFill>
        <p:spPr>
          <a:xfrm>
            <a:off x="7420606" y="4101168"/>
            <a:ext cx="475128" cy="435534"/>
          </a:xfrm>
          <a:prstGeom prst="rect">
            <a:avLst/>
          </a:prstGeom>
        </p:spPr>
      </p:pic>
      <p:pic>
        <p:nvPicPr>
          <p:cNvPr id="11" name="Picture 10">
            <a:extLst>
              <a:ext uri="{FF2B5EF4-FFF2-40B4-BE49-F238E27FC236}">
                <a16:creationId xmlns:a16="http://schemas.microsoft.com/office/drawing/2014/main" id="{845701F0-679D-4810-A2EE-E5B111A70870}"/>
              </a:ext>
            </a:extLst>
          </p:cNvPr>
          <p:cNvPicPr>
            <a:picLocks noChangeAspect="1"/>
          </p:cNvPicPr>
          <p:nvPr/>
        </p:nvPicPr>
        <p:blipFill>
          <a:blip r:embed="rId4"/>
          <a:stretch>
            <a:fillRect/>
          </a:stretch>
        </p:blipFill>
        <p:spPr>
          <a:xfrm>
            <a:off x="6412137" y="3123867"/>
            <a:ext cx="475128" cy="435534"/>
          </a:xfrm>
          <a:prstGeom prst="rect">
            <a:avLst/>
          </a:prstGeom>
        </p:spPr>
      </p:pic>
    </p:spTree>
    <p:extLst>
      <p:ext uri="{BB962C8B-B14F-4D97-AF65-F5344CB8AC3E}">
        <p14:creationId xmlns:p14="http://schemas.microsoft.com/office/powerpoint/2010/main" val="366995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80AA3-3114-46FB-B406-1369B4987059}"/>
              </a:ext>
            </a:extLst>
          </p:cNvPr>
          <p:cNvSpPr>
            <a:spLocks noGrp="1"/>
          </p:cNvSpPr>
          <p:nvPr>
            <p:ph type="title"/>
          </p:nvPr>
        </p:nvSpPr>
        <p:spPr/>
        <p:txBody>
          <a:bodyPr/>
          <a:lstStyle/>
          <a:p>
            <a:r>
              <a:rPr lang="en-GB" dirty="0">
                <a:solidFill>
                  <a:schemeClr val="tx1"/>
                </a:solidFill>
              </a:rPr>
              <a:t>Next steps</a:t>
            </a:r>
          </a:p>
        </p:txBody>
      </p:sp>
      <p:sp>
        <p:nvSpPr>
          <p:cNvPr id="6" name="Content Placeholder 5">
            <a:extLst>
              <a:ext uri="{FF2B5EF4-FFF2-40B4-BE49-F238E27FC236}">
                <a16:creationId xmlns:a16="http://schemas.microsoft.com/office/drawing/2014/main" id="{544A78F3-553B-4875-8C7A-C19D0EBC96C0}"/>
              </a:ext>
            </a:extLst>
          </p:cNvPr>
          <p:cNvSpPr>
            <a:spLocks noGrp="1"/>
          </p:cNvSpPr>
          <p:nvPr>
            <p:ph idx="1"/>
          </p:nvPr>
        </p:nvSpPr>
        <p:spPr>
          <a:xfrm>
            <a:off x="609599" y="1844824"/>
            <a:ext cx="5546577" cy="4196539"/>
          </a:xfrm>
        </p:spPr>
        <p:txBody>
          <a:bodyPr/>
          <a:lstStyle/>
          <a:p>
            <a:pPr marL="0" indent="0">
              <a:buNone/>
            </a:pPr>
            <a:endParaRPr lang="en-GB" dirty="0"/>
          </a:p>
          <a:p>
            <a:pPr marL="0" indent="0">
              <a:buNone/>
            </a:pPr>
            <a:endParaRPr lang="en-GB" dirty="0"/>
          </a:p>
          <a:p>
            <a:pPr marL="0" indent="0">
              <a:buNone/>
            </a:pPr>
            <a:r>
              <a:rPr lang="en-GB" dirty="0"/>
              <a:t>If you are involved with services that you feel would like to be involved in the roll-out programme, please contact:</a:t>
            </a:r>
          </a:p>
          <a:p>
            <a:pPr marL="0" indent="0">
              <a:buNone/>
            </a:pPr>
            <a:endParaRPr lang="en-GB" dirty="0"/>
          </a:p>
          <a:p>
            <a:pPr marL="0" indent="0">
              <a:buNone/>
            </a:pPr>
            <a:r>
              <a:rPr lang="en-GB" dirty="0"/>
              <a:t>Steve Brown - </a:t>
            </a:r>
            <a:r>
              <a:rPr lang="en-GB" dirty="0">
                <a:hlinkClick r:id="rId3"/>
              </a:rPr>
              <a:t>steve.brown@flintshire.gov.uk</a:t>
            </a:r>
            <a:endParaRPr lang="en-GB" dirty="0"/>
          </a:p>
          <a:p>
            <a:pPr marL="0" indent="0">
              <a:buNone/>
            </a:pPr>
            <a:endParaRPr lang="en-GB" dirty="0"/>
          </a:p>
          <a:p>
            <a:pPr marL="0" indent="0">
              <a:buNone/>
            </a:pPr>
            <a:endParaRPr lang="en-GB" dirty="0"/>
          </a:p>
          <a:p>
            <a:pPr marL="0" indent="0">
              <a:buNone/>
            </a:pPr>
            <a:endParaRPr lang="en-GB" dirty="0"/>
          </a:p>
        </p:txBody>
      </p:sp>
      <p:pic>
        <p:nvPicPr>
          <p:cNvPr id="2050" name="Picture 2" descr="WE NEED YOU - George's Great British Kitchen">
            <a:extLst>
              <a:ext uri="{FF2B5EF4-FFF2-40B4-BE49-F238E27FC236}">
                <a16:creationId xmlns:a16="http://schemas.microsoft.com/office/drawing/2014/main" id="{C9AA4B7D-283E-4976-A6F1-1A645D277E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348880"/>
            <a:ext cx="3005372" cy="300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403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895C-FBE8-4019-BF16-39CCB1C8A917}"/>
              </a:ext>
            </a:extLst>
          </p:cNvPr>
          <p:cNvSpPr>
            <a:spLocks noGrp="1"/>
          </p:cNvSpPr>
          <p:nvPr>
            <p:ph type="title"/>
          </p:nvPr>
        </p:nvSpPr>
        <p:spPr>
          <a:xfrm>
            <a:off x="1187624" y="764704"/>
            <a:ext cx="6347715" cy="2444577"/>
          </a:xfrm>
        </p:spPr>
        <p:txBody>
          <a:bodyPr>
            <a:normAutofit fontScale="90000"/>
          </a:bodyPr>
          <a:lstStyle/>
          <a:p>
            <a:pPr algn="r"/>
            <a:br>
              <a:rPr lang="en-GB" dirty="0">
                <a:solidFill>
                  <a:srgbClr val="FF0000"/>
                </a:solidFill>
              </a:rPr>
            </a:br>
            <a:br>
              <a:rPr lang="en-GB" dirty="0">
                <a:solidFill>
                  <a:srgbClr val="FF0000"/>
                </a:solidFill>
              </a:rPr>
            </a:br>
            <a:br>
              <a:rPr lang="en-GB" dirty="0">
                <a:solidFill>
                  <a:srgbClr val="FF0000"/>
                </a:solidFill>
              </a:rPr>
            </a:br>
            <a:r>
              <a:rPr lang="en-GB" dirty="0">
                <a:solidFill>
                  <a:srgbClr val="FF0000"/>
                </a:solidFill>
              </a:rPr>
              <a:t>Thank you for listening!</a:t>
            </a:r>
            <a:br>
              <a:rPr lang="en-GB" dirty="0">
                <a:solidFill>
                  <a:srgbClr val="FF0000"/>
                </a:solidFill>
              </a:rPr>
            </a:br>
            <a:br>
              <a:rPr lang="en-GB" dirty="0">
                <a:solidFill>
                  <a:srgbClr val="FF0000"/>
                </a:solidFill>
              </a:rPr>
            </a:br>
            <a:r>
              <a:rPr lang="en-GB" sz="4000" dirty="0">
                <a:solidFill>
                  <a:schemeClr val="tx1"/>
                </a:solidFill>
              </a:rPr>
              <a:t>Questions?</a:t>
            </a:r>
            <a:br>
              <a:rPr lang="en-GB" sz="4000" dirty="0">
                <a:solidFill>
                  <a:schemeClr val="tx1"/>
                </a:solidFill>
              </a:rPr>
            </a:br>
            <a:endParaRPr lang="en-GB" dirty="0">
              <a:solidFill>
                <a:schemeClr val="tx1"/>
              </a:solidFill>
            </a:endParaRPr>
          </a:p>
        </p:txBody>
      </p:sp>
      <p:sp>
        <p:nvSpPr>
          <p:cNvPr id="6" name="Text Placeholder 5">
            <a:extLst>
              <a:ext uri="{FF2B5EF4-FFF2-40B4-BE49-F238E27FC236}">
                <a16:creationId xmlns:a16="http://schemas.microsoft.com/office/drawing/2014/main" id="{8E91B28A-CFEC-41B3-97B8-6E398C84DF2E}"/>
              </a:ext>
            </a:extLst>
          </p:cNvPr>
          <p:cNvSpPr>
            <a:spLocks noGrp="1"/>
          </p:cNvSpPr>
          <p:nvPr>
            <p:ph type="body" idx="1"/>
          </p:nvPr>
        </p:nvSpPr>
        <p:spPr>
          <a:xfrm>
            <a:off x="251520" y="3284984"/>
            <a:ext cx="8568952" cy="3384376"/>
          </a:xfrm>
        </p:spPr>
        <p:txBody>
          <a:bodyPr>
            <a:normAutofit fontScale="85000" lnSpcReduction="10000"/>
          </a:bodyPr>
          <a:lstStyle/>
          <a:p>
            <a:r>
              <a:rPr lang="en-GB" b="1" dirty="0"/>
              <a:t>References</a:t>
            </a:r>
          </a:p>
          <a:p>
            <a:endParaRPr lang="en-GB" dirty="0"/>
          </a:p>
          <a:p>
            <a:r>
              <a:rPr lang="en-GB" sz="2000" dirty="0"/>
              <a:t>Mansell, J and Elliot, T E (1996) </a:t>
            </a:r>
            <a:r>
              <a:rPr lang="en-GB" sz="2000" i="1" dirty="0"/>
              <a:t>Active Support Measure. </a:t>
            </a:r>
            <a:r>
              <a:rPr lang="en-GB" sz="2000" dirty="0"/>
              <a:t>Canterbury: Tizard Centre</a:t>
            </a:r>
          </a:p>
          <a:p>
            <a:endParaRPr lang="en-GB" sz="2000" dirty="0"/>
          </a:p>
          <a:p>
            <a:r>
              <a:rPr lang="en-GB" sz="2000" dirty="0"/>
              <a:t>Toogood, S (2010) </a:t>
            </a:r>
            <a:r>
              <a:rPr lang="en-GB" sz="2000" i="1" dirty="0"/>
              <a:t>Interactive Training: Supporting People with Severe and Profound Intellectual Disability in Meaningful Activity</a:t>
            </a:r>
            <a:r>
              <a:rPr lang="en-GB" sz="2000" dirty="0"/>
              <a:t>. Brighton: Pier Publishing Company</a:t>
            </a:r>
          </a:p>
          <a:p>
            <a:endParaRPr lang="en-GB" sz="2000" dirty="0"/>
          </a:p>
          <a:p>
            <a:r>
              <a:rPr lang="en-GB" sz="2000" dirty="0"/>
              <a:t>Toogood, S, McLennan, K, Welch, C, McGolpin, J and Murvai, E (2020) Active Support in the digital age: Practice Paper. </a:t>
            </a:r>
            <a:r>
              <a:rPr lang="en-GB" sz="2000" i="1" dirty="0"/>
              <a:t>International Journal of Positive Behavioural Support</a:t>
            </a:r>
            <a:r>
              <a:rPr lang="en-GB" sz="2000" dirty="0"/>
              <a:t>, Volume 10, (2), 30-40</a:t>
            </a:r>
          </a:p>
          <a:p>
            <a:endParaRPr lang="en-GB" dirty="0"/>
          </a:p>
        </p:txBody>
      </p:sp>
    </p:spTree>
    <p:extLst>
      <p:ext uri="{BB962C8B-B14F-4D97-AF65-F5344CB8AC3E}">
        <p14:creationId xmlns:p14="http://schemas.microsoft.com/office/powerpoint/2010/main" val="177410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84D41-CC7C-4A64-A44F-F8768F0D5F8F}"/>
              </a:ext>
            </a:extLst>
          </p:cNvPr>
          <p:cNvSpPr>
            <a:spLocks noGrp="1"/>
          </p:cNvSpPr>
          <p:nvPr>
            <p:ph type="title"/>
          </p:nvPr>
        </p:nvSpPr>
        <p:spPr/>
        <p:txBody>
          <a:bodyPr/>
          <a:lstStyle/>
          <a:p>
            <a:r>
              <a:rPr lang="en-GB" dirty="0">
                <a:solidFill>
                  <a:srgbClr val="FF0000"/>
                </a:solidFill>
              </a:rPr>
              <a:t>Method</a:t>
            </a:r>
          </a:p>
        </p:txBody>
      </p:sp>
      <p:sp>
        <p:nvSpPr>
          <p:cNvPr id="3" name="Text Placeholder 2">
            <a:extLst>
              <a:ext uri="{FF2B5EF4-FFF2-40B4-BE49-F238E27FC236}">
                <a16:creationId xmlns:a16="http://schemas.microsoft.com/office/drawing/2014/main" id="{0EDA5DF5-0CBC-4C09-BC27-FDE779E27ED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56144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799BD-622D-4005-9433-4DED51360AE0}"/>
              </a:ext>
            </a:extLst>
          </p:cNvPr>
          <p:cNvSpPr>
            <a:spLocks noGrp="1"/>
          </p:cNvSpPr>
          <p:nvPr>
            <p:ph type="title"/>
          </p:nvPr>
        </p:nvSpPr>
        <p:spPr/>
        <p:txBody>
          <a:bodyPr/>
          <a:lstStyle/>
          <a:p>
            <a:r>
              <a:rPr lang="en-GB" dirty="0">
                <a:solidFill>
                  <a:schemeClr val="tx1"/>
                </a:solidFill>
              </a:rPr>
              <a:t>Method – </a:t>
            </a:r>
            <a:r>
              <a:rPr lang="en-GB" i="1" dirty="0">
                <a:solidFill>
                  <a:schemeClr val="tx1"/>
                </a:solidFill>
              </a:rPr>
              <a:t>who was involved?</a:t>
            </a:r>
          </a:p>
        </p:txBody>
      </p:sp>
      <p:sp>
        <p:nvSpPr>
          <p:cNvPr id="3" name="Content Placeholder 2">
            <a:extLst>
              <a:ext uri="{FF2B5EF4-FFF2-40B4-BE49-F238E27FC236}">
                <a16:creationId xmlns:a16="http://schemas.microsoft.com/office/drawing/2014/main" id="{A198E7A0-C291-4B2C-BC9A-8C55B5178AA3}"/>
              </a:ext>
            </a:extLst>
          </p:cNvPr>
          <p:cNvSpPr>
            <a:spLocks noGrp="1"/>
          </p:cNvSpPr>
          <p:nvPr>
            <p:ph idx="1"/>
          </p:nvPr>
        </p:nvSpPr>
        <p:spPr>
          <a:xfrm>
            <a:off x="609599" y="2160590"/>
            <a:ext cx="4682481" cy="3880773"/>
          </a:xfrm>
        </p:spPr>
        <p:txBody>
          <a:bodyPr/>
          <a:lstStyle/>
          <a:p>
            <a:endParaRPr lang="en-GB" dirty="0"/>
          </a:p>
          <a:p>
            <a:pPr>
              <a:buFont typeface="Wingdings" panose="05000000000000000000" pitchFamily="2" charset="2"/>
              <a:buChar char="§"/>
            </a:pPr>
            <a:r>
              <a:rPr lang="en-GB" dirty="0"/>
              <a:t>Twenty-two people (13 men and 9 women)</a:t>
            </a:r>
          </a:p>
          <a:p>
            <a:pPr>
              <a:buFont typeface="Wingdings" panose="05000000000000000000" pitchFamily="2" charset="2"/>
              <a:buChar char="§"/>
            </a:pPr>
            <a:r>
              <a:rPr lang="en-GB" dirty="0"/>
              <a:t>Diagnoses ranging from mild </a:t>
            </a:r>
            <a:r>
              <a:rPr lang="en-GB" dirty="0">
                <a:sym typeface="Wingdings" panose="05000000000000000000" pitchFamily="2" charset="2"/>
              </a:rPr>
              <a:t>to profound intellectual disabilities</a:t>
            </a:r>
          </a:p>
          <a:p>
            <a:pPr>
              <a:buFont typeface="Wingdings" panose="05000000000000000000" pitchFamily="2" charset="2"/>
              <a:buChar char="§"/>
            </a:pPr>
            <a:r>
              <a:rPr lang="en-GB" dirty="0"/>
              <a:t>Six people were also diagnosed with Autistic Spectrum conditions</a:t>
            </a:r>
          </a:p>
          <a:p>
            <a:pPr>
              <a:buFont typeface="Wingdings" panose="05000000000000000000" pitchFamily="2" charset="2"/>
              <a:buChar char="§"/>
            </a:pPr>
            <a:r>
              <a:rPr lang="en-GB" dirty="0"/>
              <a:t>Three had formally diagnosed mental health conditions</a:t>
            </a:r>
          </a:p>
          <a:p>
            <a:endParaRPr lang="en-GB" dirty="0"/>
          </a:p>
          <a:p>
            <a:endParaRPr lang="en-GB" dirty="0"/>
          </a:p>
          <a:p>
            <a:endParaRPr lang="en-GB" dirty="0"/>
          </a:p>
        </p:txBody>
      </p:sp>
      <p:pic>
        <p:nvPicPr>
          <p:cNvPr id="1026" name="Picture 2" descr="Groups | St Peter de Merton Church">
            <a:extLst>
              <a:ext uri="{FF2B5EF4-FFF2-40B4-BE49-F238E27FC236}">
                <a16:creationId xmlns:a16="http://schemas.microsoft.com/office/drawing/2014/main" id="{695619F1-343B-487B-BAC3-0B62F3A8F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636912"/>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650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799BD-622D-4005-9433-4DED51360AE0}"/>
              </a:ext>
            </a:extLst>
          </p:cNvPr>
          <p:cNvSpPr>
            <a:spLocks noGrp="1"/>
          </p:cNvSpPr>
          <p:nvPr>
            <p:ph type="title"/>
          </p:nvPr>
        </p:nvSpPr>
        <p:spPr/>
        <p:txBody>
          <a:bodyPr/>
          <a:lstStyle/>
          <a:p>
            <a:r>
              <a:rPr lang="en-GB" dirty="0">
                <a:solidFill>
                  <a:schemeClr val="tx1"/>
                </a:solidFill>
              </a:rPr>
              <a:t>Method – </a:t>
            </a:r>
            <a:r>
              <a:rPr lang="en-GB" i="1" dirty="0">
                <a:solidFill>
                  <a:schemeClr val="tx1"/>
                </a:solidFill>
              </a:rPr>
              <a:t>who was involved?</a:t>
            </a:r>
          </a:p>
        </p:txBody>
      </p:sp>
      <p:sp>
        <p:nvSpPr>
          <p:cNvPr id="3" name="Content Placeholder 2">
            <a:extLst>
              <a:ext uri="{FF2B5EF4-FFF2-40B4-BE49-F238E27FC236}">
                <a16:creationId xmlns:a16="http://schemas.microsoft.com/office/drawing/2014/main" id="{A198E7A0-C291-4B2C-BC9A-8C55B5178AA3}"/>
              </a:ext>
            </a:extLst>
          </p:cNvPr>
          <p:cNvSpPr>
            <a:spLocks noGrp="1"/>
          </p:cNvSpPr>
          <p:nvPr>
            <p:ph idx="1"/>
          </p:nvPr>
        </p:nvSpPr>
        <p:spPr>
          <a:xfrm>
            <a:off x="609599" y="2160590"/>
            <a:ext cx="5258545" cy="3880773"/>
          </a:xfrm>
        </p:spPr>
        <p:txBody>
          <a:bodyPr/>
          <a:lstStyle/>
          <a:p>
            <a:endParaRPr lang="en-GB" dirty="0"/>
          </a:p>
          <a:p>
            <a:pPr>
              <a:buFont typeface="Wingdings" panose="05000000000000000000" pitchFamily="2" charset="2"/>
              <a:buChar char="§"/>
            </a:pPr>
            <a:r>
              <a:rPr lang="en-GB" dirty="0"/>
              <a:t>Forty-four staff from across the eight participating households</a:t>
            </a:r>
          </a:p>
          <a:p>
            <a:pPr>
              <a:buFont typeface="Wingdings" panose="05000000000000000000" pitchFamily="2" charset="2"/>
              <a:buChar char="§"/>
            </a:pPr>
            <a:endParaRPr lang="en-GB" dirty="0"/>
          </a:p>
          <a:p>
            <a:pPr>
              <a:buFont typeface="Wingdings" panose="05000000000000000000" pitchFamily="2" charset="2"/>
              <a:buChar char="§"/>
            </a:pPr>
            <a:r>
              <a:rPr lang="en-GB" dirty="0"/>
              <a:t>Average length of service – 2.4 years (range 1yr – 6yrs)</a:t>
            </a:r>
          </a:p>
          <a:p>
            <a:endParaRPr lang="en-GB" dirty="0"/>
          </a:p>
        </p:txBody>
      </p:sp>
    </p:spTree>
    <p:extLst>
      <p:ext uri="{BB962C8B-B14F-4D97-AF65-F5344CB8AC3E}">
        <p14:creationId xmlns:p14="http://schemas.microsoft.com/office/powerpoint/2010/main" val="188837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F02EB-A844-4688-BF4D-E8FF2752EE70}"/>
              </a:ext>
            </a:extLst>
          </p:cNvPr>
          <p:cNvSpPr>
            <a:spLocks noGrp="1"/>
          </p:cNvSpPr>
          <p:nvPr>
            <p:ph type="title"/>
          </p:nvPr>
        </p:nvSpPr>
        <p:spPr/>
        <p:txBody>
          <a:bodyPr/>
          <a:lstStyle/>
          <a:p>
            <a:r>
              <a:rPr lang="en-GB" dirty="0">
                <a:solidFill>
                  <a:schemeClr val="tx1"/>
                </a:solidFill>
              </a:rPr>
              <a:t>Method – </a:t>
            </a:r>
            <a:r>
              <a:rPr lang="en-GB" i="1" dirty="0">
                <a:solidFill>
                  <a:schemeClr val="tx1"/>
                </a:solidFill>
              </a:rPr>
              <a:t>what did we do?</a:t>
            </a:r>
            <a:endParaRPr lang="en-GB" dirty="0"/>
          </a:p>
        </p:txBody>
      </p:sp>
      <p:sp>
        <p:nvSpPr>
          <p:cNvPr id="3" name="Content Placeholder 2">
            <a:extLst>
              <a:ext uri="{FF2B5EF4-FFF2-40B4-BE49-F238E27FC236}">
                <a16:creationId xmlns:a16="http://schemas.microsoft.com/office/drawing/2014/main" id="{59172D3C-1ADC-48C1-AFB3-F67325B8172E}"/>
              </a:ext>
            </a:extLst>
          </p:cNvPr>
          <p:cNvSpPr>
            <a:spLocks noGrp="1"/>
          </p:cNvSpPr>
          <p:nvPr>
            <p:ph idx="1"/>
          </p:nvPr>
        </p:nvSpPr>
        <p:spPr>
          <a:xfrm>
            <a:off x="609598" y="1772816"/>
            <a:ext cx="7994849" cy="4824536"/>
          </a:xfrm>
        </p:spPr>
        <p:txBody>
          <a:bodyPr/>
          <a:lstStyle/>
          <a:p>
            <a:pPr marL="0" indent="0" algn="ctr">
              <a:buNone/>
            </a:pPr>
            <a:r>
              <a:rPr lang="en-GB" b="1" dirty="0"/>
              <a:t> Active Support Intervention (house by house)</a:t>
            </a:r>
          </a:p>
          <a:p>
            <a:endParaRPr lang="en-GB" dirty="0"/>
          </a:p>
        </p:txBody>
      </p:sp>
      <p:pic>
        <p:nvPicPr>
          <p:cNvPr id="4" name="Content Placeholder 4">
            <a:extLst>
              <a:ext uri="{FF2B5EF4-FFF2-40B4-BE49-F238E27FC236}">
                <a16:creationId xmlns:a16="http://schemas.microsoft.com/office/drawing/2014/main" id="{A0B1000E-9E4E-4E3E-8CE9-875F0EA59AE8}"/>
              </a:ext>
            </a:extLst>
          </p:cNvPr>
          <p:cNvPicPr>
            <a:picLocks noChangeAspect="1"/>
          </p:cNvPicPr>
          <p:nvPr/>
        </p:nvPicPr>
        <p:blipFill>
          <a:blip r:embed="rId3"/>
          <a:stretch>
            <a:fillRect/>
          </a:stretch>
        </p:blipFill>
        <p:spPr>
          <a:xfrm>
            <a:off x="755576" y="2459859"/>
            <a:ext cx="7056784" cy="3600400"/>
          </a:xfrm>
          <a:prstGeom prst="rect">
            <a:avLst/>
          </a:prstGeom>
        </p:spPr>
      </p:pic>
    </p:spTree>
    <p:extLst>
      <p:ext uri="{BB962C8B-B14F-4D97-AF65-F5344CB8AC3E}">
        <p14:creationId xmlns:p14="http://schemas.microsoft.com/office/powerpoint/2010/main" val="28122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8D57-588D-4EA8-B766-F3BE42CAA7FF}"/>
              </a:ext>
            </a:extLst>
          </p:cNvPr>
          <p:cNvSpPr>
            <a:spLocks noGrp="1"/>
          </p:cNvSpPr>
          <p:nvPr>
            <p:ph type="title"/>
          </p:nvPr>
        </p:nvSpPr>
        <p:spPr/>
        <p:txBody>
          <a:bodyPr/>
          <a:lstStyle/>
          <a:p>
            <a:r>
              <a:rPr lang="en-GB" dirty="0">
                <a:solidFill>
                  <a:schemeClr val="tx1"/>
                </a:solidFill>
              </a:rPr>
              <a:t>Discovery Workshop</a:t>
            </a:r>
          </a:p>
        </p:txBody>
      </p:sp>
      <p:sp>
        <p:nvSpPr>
          <p:cNvPr id="3" name="Content Placeholder 2">
            <a:extLst>
              <a:ext uri="{FF2B5EF4-FFF2-40B4-BE49-F238E27FC236}">
                <a16:creationId xmlns:a16="http://schemas.microsoft.com/office/drawing/2014/main" id="{BB35234E-7F65-46C1-A2D3-8EA1316C38E2}"/>
              </a:ext>
            </a:extLst>
          </p:cNvPr>
          <p:cNvSpPr>
            <a:spLocks noGrp="1"/>
          </p:cNvSpPr>
          <p:nvPr>
            <p:ph idx="1"/>
          </p:nvPr>
        </p:nvSpPr>
        <p:spPr>
          <a:xfrm>
            <a:off x="592999" y="1700808"/>
            <a:ext cx="5563177" cy="4392488"/>
          </a:xfrm>
        </p:spPr>
        <p:txBody>
          <a:bodyPr>
            <a:normAutofit lnSpcReduction="10000"/>
          </a:bodyPr>
          <a:lstStyle/>
          <a:p>
            <a:pPr>
              <a:buFont typeface="Wingdings" panose="05000000000000000000" pitchFamily="2" charset="2"/>
              <a:buChar char="§"/>
            </a:pPr>
            <a:r>
              <a:rPr lang="en-GB" dirty="0"/>
              <a:t>One day workshop for staff team and house manager </a:t>
            </a:r>
          </a:p>
          <a:p>
            <a:pPr>
              <a:buFont typeface="Wingdings" panose="05000000000000000000" pitchFamily="2" charset="2"/>
              <a:buChar char="§"/>
            </a:pPr>
            <a:endParaRPr lang="en-GB" dirty="0"/>
          </a:p>
          <a:p>
            <a:pPr>
              <a:buFont typeface="Wingdings" panose="05000000000000000000" pitchFamily="2" charset="2"/>
              <a:buChar char="§"/>
            </a:pPr>
            <a:r>
              <a:rPr lang="en-GB" dirty="0"/>
              <a:t>Concepts around Active Support</a:t>
            </a:r>
          </a:p>
          <a:p>
            <a:pPr>
              <a:buFont typeface="Wingdings" panose="05000000000000000000" pitchFamily="2" charset="2"/>
              <a:buChar char="§"/>
            </a:pPr>
            <a:endParaRPr lang="en-GB" dirty="0"/>
          </a:p>
          <a:p>
            <a:pPr>
              <a:buFont typeface="Wingdings" panose="05000000000000000000" pitchFamily="2" charset="2"/>
              <a:buChar char="§"/>
            </a:pPr>
            <a:r>
              <a:rPr lang="en-GB" dirty="0"/>
              <a:t>Mapping of personal daily routines – “anchor activities”</a:t>
            </a:r>
          </a:p>
          <a:p>
            <a:pPr>
              <a:buFont typeface="Wingdings" panose="05000000000000000000" pitchFamily="2" charset="2"/>
              <a:buChar char="§"/>
            </a:pPr>
            <a:endParaRPr lang="en-GB" dirty="0"/>
          </a:p>
          <a:p>
            <a:pPr>
              <a:buFont typeface="Wingdings" panose="05000000000000000000" pitchFamily="2" charset="2"/>
              <a:buChar char="§"/>
            </a:pPr>
            <a:r>
              <a:rPr lang="en-GB" dirty="0"/>
              <a:t>Task analyses of personal and household activities – “scripts and customs”</a:t>
            </a:r>
          </a:p>
          <a:p>
            <a:pPr>
              <a:buFont typeface="Wingdings" panose="05000000000000000000" pitchFamily="2" charset="2"/>
              <a:buChar char="§"/>
            </a:pPr>
            <a:endParaRPr lang="en-GB" dirty="0"/>
          </a:p>
          <a:p>
            <a:pPr>
              <a:buFont typeface="Wingdings" panose="05000000000000000000" pitchFamily="2" charset="2"/>
              <a:buChar char="§"/>
            </a:pPr>
            <a:r>
              <a:rPr lang="en-GB" dirty="0"/>
              <a:t>Listing of “incidental” activities</a:t>
            </a:r>
          </a:p>
        </p:txBody>
      </p:sp>
      <p:pic>
        <p:nvPicPr>
          <p:cNvPr id="2050" name="Picture 2" descr="Caktus Discovery Workshops | Caktus Group">
            <a:extLst>
              <a:ext uri="{FF2B5EF4-FFF2-40B4-BE49-F238E27FC236}">
                <a16:creationId xmlns:a16="http://schemas.microsoft.com/office/drawing/2014/main" id="{A0E5D6DE-2D52-4237-ACFA-41A735113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880854"/>
            <a:ext cx="2434977" cy="13509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702DD32-83F5-40AB-B8A7-253D6A1CF721}"/>
              </a:ext>
            </a:extLst>
          </p:cNvPr>
          <p:cNvPicPr>
            <a:picLocks noChangeAspect="1"/>
          </p:cNvPicPr>
          <p:nvPr/>
        </p:nvPicPr>
        <p:blipFill>
          <a:blip r:embed="rId4"/>
          <a:stretch>
            <a:fillRect/>
          </a:stretch>
        </p:blipFill>
        <p:spPr>
          <a:xfrm>
            <a:off x="6675566" y="1656769"/>
            <a:ext cx="1828244" cy="1498335"/>
          </a:xfrm>
          <a:prstGeom prst="rect">
            <a:avLst/>
          </a:prstGeom>
        </p:spPr>
      </p:pic>
    </p:spTree>
    <p:extLst>
      <p:ext uri="{BB962C8B-B14F-4D97-AF65-F5344CB8AC3E}">
        <p14:creationId xmlns:p14="http://schemas.microsoft.com/office/powerpoint/2010/main" val="2217023093"/>
      </p:ext>
    </p:extLst>
  </p:cSld>
  <p:clrMapOvr>
    <a:masterClrMapping/>
  </p:clrMapOvr>
</p:sld>
</file>

<file path=ppt/theme/theme1.xml><?xml version="1.0" encoding="utf-8"?>
<a:theme xmlns:a="http://schemas.openxmlformats.org/drawingml/2006/main" name="Fac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8265</TotalTime>
  <Words>1563</Words>
  <Application>Microsoft Office PowerPoint</Application>
  <PresentationFormat>On-screen Show (4:3)</PresentationFormat>
  <Paragraphs>259</Paragraphs>
  <Slides>45</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Trebuchet MS</vt:lpstr>
      <vt:lpstr>Wingdings</vt:lpstr>
      <vt:lpstr>Wingdings 3</vt:lpstr>
      <vt:lpstr>Facet</vt:lpstr>
      <vt:lpstr>Active Support - App An update</vt:lpstr>
      <vt:lpstr>Overview </vt:lpstr>
      <vt:lpstr>Introduction</vt:lpstr>
      <vt:lpstr>Introduction</vt:lpstr>
      <vt:lpstr>Method</vt:lpstr>
      <vt:lpstr>Method – who was involved?</vt:lpstr>
      <vt:lpstr>Method – who was involved?</vt:lpstr>
      <vt:lpstr>Method – what did we do?</vt:lpstr>
      <vt:lpstr>Discovery Workshop</vt:lpstr>
      <vt:lpstr>On-site Interactive Training </vt:lpstr>
      <vt:lpstr>AS-App</vt:lpstr>
      <vt:lpstr>Method – Pre and Post measures</vt:lpstr>
      <vt:lpstr>Outcomes</vt:lpstr>
      <vt:lpstr>PowerPoint Presentation</vt:lpstr>
      <vt:lpstr>PowerPoint Presentation</vt:lpstr>
      <vt:lpstr>PowerPoint Presentation</vt:lpstr>
      <vt:lpstr>Active Support Measure</vt:lpstr>
      <vt:lpstr>Discussion</vt:lpstr>
      <vt:lpstr>Discussion</vt:lpstr>
      <vt:lpstr>Enhancements for AS-App VII</vt:lpstr>
      <vt:lpstr>Single Person View</vt:lpstr>
      <vt:lpstr>Weekly View</vt:lpstr>
      <vt:lpstr>Upload Documents</vt:lpstr>
      <vt:lpstr>Behavioural observations</vt:lpstr>
      <vt:lpstr>Plan Targeted Learning Goals</vt:lpstr>
      <vt:lpstr>Record Targeted Learning Goals</vt:lpstr>
      <vt:lpstr>Schedule Maintenance Probes</vt:lpstr>
      <vt:lpstr>Record Maintenance Probes</vt:lpstr>
      <vt:lpstr>Rapid Assessment of Function (RAF)</vt:lpstr>
      <vt:lpstr>Rapid Assessment of Function</vt:lpstr>
      <vt:lpstr>PowerPoint Presentation</vt:lpstr>
      <vt:lpstr>Capturing “Wow” Moments</vt:lpstr>
      <vt:lpstr>North Wales Together: Seamless Services for People with Learning Disabilities</vt:lpstr>
      <vt:lpstr>Background</vt:lpstr>
      <vt:lpstr>Pilot Phase</vt:lpstr>
      <vt:lpstr>Method – who is involved in the pilot?</vt:lpstr>
      <vt:lpstr>Method – what are we doing?</vt:lpstr>
      <vt:lpstr>Method – Pre and Post measures</vt:lpstr>
      <vt:lpstr>Outcomes</vt:lpstr>
      <vt:lpstr>What do staff think of the AS-App?</vt:lpstr>
      <vt:lpstr>What do staff think of the AS-App?</vt:lpstr>
      <vt:lpstr>What do staff think of the AS-App?</vt:lpstr>
      <vt:lpstr>Next Steps………….</vt:lpstr>
      <vt:lpstr>Next steps</vt:lpstr>
      <vt:lpstr>   Thank you for listening!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Documentation</dc:title>
  <dc:creator>david coomer</dc:creator>
  <cp:lastModifiedBy>Kathy McLennan</cp:lastModifiedBy>
  <cp:revision>515</cp:revision>
  <cp:lastPrinted>2019-08-01T13:39:41Z</cp:lastPrinted>
  <dcterms:created xsi:type="dcterms:W3CDTF">2018-09-18T09:45:06Z</dcterms:created>
  <dcterms:modified xsi:type="dcterms:W3CDTF">2021-07-15T11:38:01Z</dcterms:modified>
</cp:coreProperties>
</file>