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sldIdLst>
    <p:sldId id="257" r:id="rId5"/>
    <p:sldId id="266" r:id="rId6"/>
    <p:sldId id="260" r:id="rId7"/>
    <p:sldId id="270" r:id="rId8"/>
    <p:sldId id="261" r:id="rId9"/>
    <p:sldId id="272" r:id="rId10"/>
    <p:sldId id="262" r:id="rId11"/>
    <p:sldId id="267" r:id="rId12"/>
    <p:sldId id="263" r:id="rId13"/>
    <p:sldId id="268" r:id="rId14"/>
    <p:sldId id="264" r:id="rId15"/>
    <p:sldId id="269" r:id="rId16"/>
    <p:sldId id="265" r:id="rId17"/>
    <p:sldId id="271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 Lewney" initials="CL" lastIdx="1" clrIdx="0">
    <p:extLst>
      <p:ext uri="{19B8F6BF-5375-455C-9EA6-DF929625EA0E}">
        <p15:presenceInfo xmlns:p15="http://schemas.microsoft.com/office/powerpoint/2012/main" userId="S::chl20fqv@bangor.ac.uk::855d4f67-161d-4aea-bb1a-f082517145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005862"/>
    <a:srgbClr val="662483"/>
    <a:srgbClr val="9D0054"/>
    <a:srgbClr val="1E70B7"/>
    <a:srgbClr val="A095C8"/>
    <a:srgbClr val="FBB914"/>
    <a:srgbClr val="6DAF34"/>
    <a:srgbClr val="75B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32096-D959-4C1B-AE33-CB071FDC68FD}" v="870" dt="2021-01-07T17:01:56.0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55" autoAdjust="0"/>
  </p:normalViewPr>
  <p:slideViewPr>
    <p:cSldViewPr snapToGrid="0">
      <p:cViewPr varScale="1">
        <p:scale>
          <a:sx n="61" d="100"/>
          <a:sy n="61" d="100"/>
        </p:scale>
        <p:origin x="222" y="60"/>
      </p:cViewPr>
      <p:guideLst/>
    </p:cSldViewPr>
  </p:slideViewPr>
  <p:outlineViewPr>
    <p:cViewPr>
      <p:scale>
        <a:sx n="33" d="100"/>
        <a:sy n="33" d="100"/>
      </p:scale>
      <p:origin x="0" y="-4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66396-2B84-409E-934B-694479739625}" type="datetimeFigureOut">
              <a:rPr lang="en-GB" smtClean="0"/>
              <a:t>14/01/21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DB08B-D657-43D2-962B-BE2924994C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377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E0DFB8-F159-4F14-A614-76D03EDB7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A2971E7-7F7B-4B05-B80E-FBD60DF73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7076E0-4E60-49F6-9D14-F68D3904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ED49-CFEF-43B2-9DEA-993CCE35C7BE}" type="datetimeFigureOut">
              <a:rPr lang="en-GB" smtClean="0"/>
              <a:t>14/01/21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F0684B-A111-40AA-A929-5A39B767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67744C-83C8-4349-93C6-29EE1891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766D-DD03-4653-A999-9B874B5CD9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90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8FD1CA-6621-40A8-9714-4CBD08F31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79159E1-B098-4A7A-A835-87BD5293F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FA8F8E-833A-402B-9239-097427E8B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ED49-CFEF-43B2-9DEA-993CCE35C7BE}" type="datetimeFigureOut">
              <a:rPr lang="en-GB" smtClean="0"/>
              <a:t>14/01/21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4270A7-478A-48E8-B8BC-DCA808117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056121-82D0-4E4F-9D20-42215F037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766D-DD03-4653-A999-9B874B5CD9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77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F2CEA4B-D280-46EF-B2FF-1757740F2F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E4CB648-454D-46AB-9573-A36B138EB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66F228-3043-4958-B0C7-8D68CD68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ED49-CFEF-43B2-9DEA-993CCE35C7BE}" type="datetimeFigureOut">
              <a:rPr lang="en-GB" smtClean="0"/>
              <a:t>14/01/21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44F7C6-CC2C-4C71-857B-91936D94B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62D430C-01F0-4E17-99C0-096487B7B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766D-DD03-4653-A999-9B874B5CD9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64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310025-0345-4083-A3CA-9B9A4AEF3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04BFB4-39A9-4ED4-9EA0-F455BE244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7FA3CE-5AB3-4FB0-8F37-05FA4F51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ED49-CFEF-43B2-9DEA-993CCE35C7BE}" type="datetimeFigureOut">
              <a:rPr lang="en-GB" smtClean="0"/>
              <a:t>14/01/21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5C0316-6159-4F7B-9647-BE94EAA6C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5165B0-B418-48BF-9DA9-A2DABFA3C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766D-DD03-4653-A999-9B874B5CD9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53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6475A2-5032-4EA9-B969-1079B8419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D193D6E-6D43-4E26-9083-10CFB97D8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5B3259-3FE4-4F73-8A87-F9D58EB1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ED49-CFEF-43B2-9DEA-993CCE35C7BE}" type="datetimeFigureOut">
              <a:rPr lang="en-GB" smtClean="0"/>
              <a:t>14/01/21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3DDA06-F7C2-43B5-99B7-4ACCE4A3B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F320DE-F1E8-49FD-B652-E3843020E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766D-DD03-4653-A999-9B874B5CD9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72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E32B8A-864F-453B-B485-72308C14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66E979-E981-41C2-A62A-BF4BCDFFF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7432B74-321D-4C43-BB1E-690B8E964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9B5DF96-FEEB-4407-B1DA-5B2E90E0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ED49-CFEF-43B2-9DEA-993CCE35C7BE}" type="datetimeFigureOut">
              <a:rPr lang="en-GB" smtClean="0"/>
              <a:t>14/01/21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C54317-EC25-42F6-B63C-33141835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4BA61AB-D240-4E3F-8455-A5C9711C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766D-DD03-4653-A999-9B874B5CD9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96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56D96A-8D09-40D6-8CB0-EE39FD8CD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C90BC8A-42F0-430A-96D7-DEB5E92D8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3126FA2-8733-47AF-8926-3D30EF0D4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C6D11FF-F080-48FA-ADB0-D9824B7E6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C784D6C-3E36-4CB7-ACB5-BDE57D4D2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4B968C1-7722-40A0-98FA-5F121CB0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ED49-CFEF-43B2-9DEA-993CCE35C7BE}" type="datetimeFigureOut">
              <a:rPr lang="en-GB" smtClean="0"/>
              <a:t>14/01/21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E96AAF9-90B6-4218-A4F1-3F7A9A0B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14C83E7-9322-4C96-ABFA-FFB94DD01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766D-DD03-4653-A999-9B874B5CD9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62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30B25E-D6CD-437E-9BFA-42BA3D0A5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5B7AEEE-D4D0-48FF-88FC-5E009625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ED49-CFEF-43B2-9DEA-993CCE35C7BE}" type="datetimeFigureOut">
              <a:rPr lang="en-GB" smtClean="0"/>
              <a:t>14/01/21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DB94E11-92A1-49C2-B0C5-49FF9CF1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1F83260-BB21-4A94-8165-3910C5CD9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766D-DD03-4653-A999-9B874B5CD9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5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B2E6BE6-A418-4F3B-A471-04FB47222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ED49-CFEF-43B2-9DEA-993CCE35C7BE}" type="datetimeFigureOut">
              <a:rPr lang="en-GB" smtClean="0"/>
              <a:t>14/01/21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DB2238F-B5E1-46C0-B26F-78C62A5AC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A3D6383-63BB-4443-B8D5-66332AC4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766D-DD03-4653-A999-9B874B5CD9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83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F50CB2-01DF-42DC-9163-2E21F7D1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9AD0A4-CC41-489E-85BE-6319C596F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AE950D6-1BAD-4F7E-8DD8-D5EAAD252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42D973B-5E38-4B1D-91F3-D65E9F7C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ED49-CFEF-43B2-9DEA-993CCE35C7BE}" type="datetimeFigureOut">
              <a:rPr lang="en-GB" smtClean="0"/>
              <a:t>14/01/21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81F14D-8EEC-472A-BCF2-A13CE4643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5458042-CD9A-414A-886F-BCBFFAE7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766D-DD03-4653-A999-9B874B5CD9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71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2F848B-77F3-4EF2-A27C-2A9D6D6DC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0F5CE18-D618-46BD-AD29-CF6AD7E1E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49B9570-792E-4955-8926-6B38B9A0C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D319CF3-36AC-4EE6-AE6E-9218EF669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ED49-CFEF-43B2-9DEA-993CCE35C7BE}" type="datetimeFigureOut">
              <a:rPr lang="en-GB" smtClean="0"/>
              <a:t>14/01/21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D2218C3-7184-47EE-ADAA-737D7646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FF7B33-BD6A-48A8-9641-57E78FFB2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766D-DD03-4653-A999-9B874B5CD9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21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B86797B-636F-4C29-9784-A394CA5F4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5857AD3-9D90-4663-92B7-AAB71A116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844691-BF49-48DD-A522-BF307AD9D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1ED49-CFEF-43B2-9DEA-993CCE35C7BE}" type="datetimeFigureOut">
              <a:rPr lang="en-GB" smtClean="0"/>
              <a:t>14/01/21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9DB934-4272-474C-B82B-95A58D90A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1C58D3-10EA-48DA-A14D-D89002FCBD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C766D-DD03-4653-A999-9B874B5CD9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43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95129239-02C4-4B4D-BF34-BB0D19F761B6}"/>
              </a:ext>
            </a:extLst>
          </p:cNvPr>
          <p:cNvGrpSpPr/>
          <p:nvPr/>
        </p:nvGrpSpPr>
        <p:grpSpPr>
          <a:xfrm>
            <a:off x="0" y="5761090"/>
            <a:ext cx="12192000" cy="1096910"/>
            <a:chOff x="0" y="5761090"/>
            <a:chExt cx="12192000" cy="1096910"/>
          </a:xfrm>
        </p:grpSpPr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7378DCE8-EACB-47B0-A417-EF40A3C7595A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761090"/>
              <a:ext cx="7323874" cy="109691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000E49D0-DADD-418E-925E-E2FC356584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67523" y="5829156"/>
              <a:ext cx="2524477" cy="102884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6E2BC01E-2D6F-4BA4-986E-CB9A35B29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3386" y="5895841"/>
              <a:ext cx="1286054" cy="962159"/>
            </a:xfrm>
            <a:prstGeom prst="rect">
              <a:avLst/>
            </a:prstGeom>
          </p:spPr>
        </p:pic>
      </p:grpSp>
      <p:pic>
        <p:nvPicPr>
          <p:cNvPr id="9" name="Picture 8" descr="Logo&#10;&#10;Description automatically generated">
            <a:extLst>
              <a:ext uri="{FF2B5EF4-FFF2-40B4-BE49-F238E27FC236}">
                <a16:creationId xmlns="" xmlns:a16="http://schemas.microsoft.com/office/drawing/2014/main" id="{81A6A152-397E-4A79-9DA1-5A9E968D54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351" y="173832"/>
            <a:ext cx="3408708" cy="1707689"/>
          </a:xfrm>
          <a:prstGeom prst="rect">
            <a:avLst/>
          </a:prstGeom>
        </p:spPr>
      </p:pic>
      <p:pic>
        <p:nvPicPr>
          <p:cNvPr id="10" name="Picture 2" descr="See the source image">
            <a:extLst>
              <a:ext uri="{FF2B5EF4-FFF2-40B4-BE49-F238E27FC236}">
                <a16:creationId xmlns="" xmlns:a16="http://schemas.microsoft.com/office/drawing/2014/main" id="{026D608A-B734-4FE8-93CD-079C9D680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32" y="140993"/>
            <a:ext cx="2617033" cy="174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322D5D7-60D5-47AF-9493-9EF13AE9BE3B}"/>
              </a:ext>
            </a:extLst>
          </p:cNvPr>
          <p:cNvSpPr txBox="1"/>
          <p:nvPr/>
        </p:nvSpPr>
        <p:spPr>
          <a:xfrm>
            <a:off x="2524477" y="3001634"/>
            <a:ext cx="7176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800" b="1" dirty="0">
                <a:solidFill>
                  <a:srgbClr val="005862"/>
                </a:solidFill>
              </a:rPr>
              <a:t>Gogledd Cymru Gyda’n Gilydd: </a:t>
            </a:r>
            <a:endParaRPr lang="en-GB" sz="2800" dirty="0">
              <a:solidFill>
                <a:srgbClr val="005862"/>
              </a:solidFill>
            </a:endParaRPr>
          </a:p>
          <a:p>
            <a:pPr algn="ctr"/>
            <a:r>
              <a:rPr lang="cy-GB" sz="2800" b="1" dirty="0">
                <a:solidFill>
                  <a:srgbClr val="005862"/>
                </a:solidFill>
              </a:rPr>
              <a:t>Strategaeth Technoleg Anableddau Dysgu</a:t>
            </a:r>
            <a:endParaRPr lang="en-GB" sz="2800" b="1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76CB18DF-ED48-40A4-A474-E3C7BB81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766D-DD03-4653-A999-9B874B5CD9E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02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BD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0F3744AA-3EFE-470D-82E2-666AB9BB9550}"/>
              </a:ext>
            </a:extLst>
          </p:cNvPr>
          <p:cNvGrpSpPr/>
          <p:nvPr/>
        </p:nvGrpSpPr>
        <p:grpSpPr>
          <a:xfrm>
            <a:off x="369346" y="434469"/>
            <a:ext cx="11453309" cy="6344615"/>
            <a:chOff x="369346" y="297373"/>
            <a:chExt cx="11453309" cy="6344615"/>
          </a:xfrm>
        </p:grpSpPr>
        <p:sp>
          <p:nvSpPr>
            <p:cNvPr id="2" name="TextBox 1">
              <a:extLst>
                <a:ext uri="{FF2B5EF4-FFF2-40B4-BE49-F238E27FC236}">
                  <a16:creationId xmlns="" xmlns:a16="http://schemas.microsoft.com/office/drawing/2014/main" id="{7A189F8D-5B94-49C2-A874-A9725FF0BC86}"/>
                </a:ext>
              </a:extLst>
            </p:cNvPr>
            <p:cNvSpPr txBox="1"/>
            <p:nvPr/>
          </p:nvSpPr>
          <p:spPr>
            <a:xfrm>
              <a:off x="369347" y="297373"/>
              <a:ext cx="11453308" cy="250068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cy-GB" sz="16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Amlygodd arolwg gyda staff, defnyddwyr gwasanaeth a’u teuluoedd a’u gofalwyr yr ystyrir yn aml fod pobl yn gwybod am fanylion sylfaenol TG pan nad yw hynny'n wir.  </a:t>
              </a:r>
              <a:endParaRPr lang="en-GB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>
                <a:spcAft>
                  <a:spcPts val="500"/>
                </a:spcAft>
              </a:pPr>
              <a:r>
                <a:rPr lang="cy-GB" sz="16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Newidiodd y pandemig byd-eang y ffordd roedd pobl yn meddwl am dechnoleg ar draws y gwasanaeth.  Lle mae wedi cael ei ystyried yn bennaf fel arf i gefnogi a hyrwyddo byw'n annibynnol, daeth yn raff achub hanfodol ar gyfer cyfathrebu ac ymgysylltu cymdeithasol.  </a:t>
              </a:r>
              <a:endParaRPr lang="en-GB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>
                <a:spcAft>
                  <a:spcPts val="500"/>
                </a:spcAft>
              </a:pPr>
              <a:r>
                <a:rPr lang="cy-GB" sz="16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Gwnaeth staff a theuluoedd a gofalwyr eu gorau i ymateb i'r her, ond nid oedd yr isadeiledd craidd yn llwyr mewn grym ym mis Mawrth 2020 i gefnogi pobl i symud yn llwyr ar-lein ac nid oedd pawb yn teimlo'n hyderus eu bod yn gwybod beth i'w wneud neu sut i'w wneud. </a:t>
              </a:r>
              <a:endParaRPr lang="en-GB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r>
                <a:rPr lang="cy-GB" sz="16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Mae angen i ni ddysgu oddi wrth, a manteisio ar, y profiad hwn a byddwn yn gwneud hyn drwy:</a:t>
              </a:r>
              <a:endParaRPr lang="en-GB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="" xmlns:a16="http://schemas.microsoft.com/office/drawing/2014/main" id="{C0ACD104-B8C6-4435-A202-E51FDC13D0E2}"/>
                </a:ext>
              </a:extLst>
            </p:cNvPr>
            <p:cNvSpPr txBox="1"/>
            <p:nvPr/>
          </p:nvSpPr>
          <p:spPr>
            <a:xfrm>
              <a:off x="369346" y="2905068"/>
              <a:ext cx="5138570" cy="37369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95250"/>
              <a:r>
                <a:rPr lang="cy-GB" b="1" dirty="0">
                  <a:solidFill>
                    <a:srgbClr val="662483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Ddiffinio Sgiliau Digidol Hanfodol</a:t>
              </a:r>
              <a:endParaRPr lang="en-GB" dirty="0">
                <a:solidFill>
                  <a:srgbClr val="662483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95250" lvl="1"/>
              <a:r>
                <a:rPr lang="cy-GB" sz="165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Byddwn yn gweithio gyda staff, teuluoedd a gofalwyr a defnyddwyr gwasanaeth i gyd-gynhyrchu fframwaith lleol o sgiliau ar gyfer gwasanaethau anabledd dysgu ar draws Gogledd Cymru yn seiliedig ar safonau Sgiliau Digidol Hanfodol y llywodraeth.  </a:t>
              </a:r>
              <a:endParaRPr lang="cy-GB" sz="1650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742950" lvl="1" indent="-285750">
                <a:spcAft>
                  <a:spcPts val="500"/>
                </a:spcAft>
                <a:buFont typeface="Wingdings" panose="05000000000000000000" pitchFamily="2" charset="2"/>
                <a:buChar char="v"/>
              </a:pPr>
              <a:r>
                <a:rPr lang="cy-GB" sz="1650" dirty="0" smtClean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Bydd </a:t>
              </a:r>
              <a:r>
                <a:rPr lang="cy-GB" sz="165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hyn yn ystyried:  </a:t>
              </a:r>
              <a:endParaRPr lang="en-GB" sz="165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742950" lvl="1" indent="-285750">
                <a:spcAft>
                  <a:spcPts val="500"/>
                </a:spcAft>
                <a:buFont typeface="Wingdings" panose="05000000000000000000" pitchFamily="2" charset="2"/>
                <a:buChar char="v"/>
              </a:pPr>
              <a:r>
                <a:rPr lang="cy-GB" sz="165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Cyfathrebu</a:t>
              </a:r>
              <a:endParaRPr lang="en-GB" sz="165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742950" lvl="1" indent="-285750">
                <a:spcAft>
                  <a:spcPts val="500"/>
                </a:spcAft>
                <a:buFont typeface="Wingdings" panose="05000000000000000000" pitchFamily="2" charset="2"/>
                <a:buChar char="v"/>
              </a:pPr>
              <a:r>
                <a:rPr lang="cy-GB" sz="165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Trin gwybodaeth a chynnwys</a:t>
              </a:r>
              <a:endParaRPr lang="en-GB" sz="165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742950" lvl="1" indent="-285750">
                <a:spcAft>
                  <a:spcPts val="500"/>
                </a:spcAft>
                <a:buFont typeface="Wingdings" panose="05000000000000000000" pitchFamily="2" charset="2"/>
                <a:buChar char="v"/>
              </a:pPr>
              <a:r>
                <a:rPr lang="cy-GB" sz="165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Dwyn ymlaen </a:t>
              </a:r>
              <a:endParaRPr lang="en-GB" sz="165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742950" lvl="1" indent="-285750">
                <a:spcAft>
                  <a:spcPts val="500"/>
                </a:spcAft>
                <a:buFont typeface="Wingdings" panose="05000000000000000000" pitchFamily="2" charset="2"/>
                <a:buChar char="v"/>
              </a:pPr>
              <a:r>
                <a:rPr lang="cy-GB" sz="165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Datrys problemau, a </a:t>
              </a:r>
              <a:endParaRPr lang="en-GB" sz="165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742950" lvl="1" indent="-285750">
                <a:spcAft>
                  <a:spcPts val="500"/>
                </a:spcAft>
                <a:buFont typeface="Wingdings" panose="05000000000000000000" pitchFamily="2" charset="2"/>
                <a:buChar char="v"/>
              </a:pPr>
              <a:r>
                <a:rPr lang="cy-GB" sz="165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Bod yn ddiogel ac yn gyfreithlon ar-lein</a:t>
              </a:r>
              <a:endParaRPr lang="en-GB" sz="165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F5FB54AF-19E2-443E-BF85-D301E0C7259B}"/>
                </a:ext>
              </a:extLst>
            </p:cNvPr>
            <p:cNvSpPr txBox="1"/>
            <p:nvPr/>
          </p:nvSpPr>
          <p:spPr>
            <a:xfrm>
              <a:off x="5593976" y="2893764"/>
              <a:ext cx="6228678" cy="36086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173038">
                <a:spcAft>
                  <a:spcPts val="500"/>
                </a:spcAft>
              </a:pPr>
              <a:r>
                <a:rPr lang="cy-GB" b="1" dirty="0">
                  <a:solidFill>
                    <a:srgbClr val="662483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Datblygu a Darparu Hyfforddiant a Chefnogaeth</a:t>
              </a:r>
              <a:endParaRPr lang="en-GB" dirty="0">
                <a:solidFill>
                  <a:srgbClr val="662483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173038">
                <a:spcAft>
                  <a:spcPts val="500"/>
                </a:spcAft>
              </a:pPr>
              <a:r>
                <a:rPr lang="cy-GB" sz="165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Byddwn yn gweithio ar y cyd â Chanolfan Gydweithredol Cymru, y Rhwydwaith Gefnogwyr Digidol a darparwyr hyfforddiant a TG trydydd sector lleol eraill ar draws Gogledd Cymru i ddatblygu hyfforddiant personol ac ymatebol ar gyfer ein staff, teuluoedd a gofalwyr a defnyddwyr gwasanaeth.  </a:t>
              </a:r>
              <a:endParaRPr lang="en-GB" sz="165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173038">
                <a:spcAft>
                  <a:spcPts val="500"/>
                </a:spcAft>
              </a:pPr>
              <a:r>
                <a:rPr lang="cy-GB" sz="165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Bydd hyn yn cael ei gomisiynu yn Gymraeg a Saesneg i sicrhau nad oes unrhyw un yn wynebu allgau neu rwystrau ychwanegol i gefnogaeth ar sail iaith.  </a:t>
              </a:r>
              <a:endParaRPr lang="en-GB" sz="165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173038">
                <a:spcAft>
                  <a:spcPts val="1000"/>
                </a:spcAft>
              </a:pPr>
              <a:r>
                <a:rPr lang="cy-GB" sz="165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Byddwn yn gweithio ar y cyd ag ysgolion anableddau dysgu arbenigol a chydweithwyr Addysg Bellach i sicrhau fod cynllunio o ran dysgu wedi ei gydgysylltu ac yn rhan o gynllun cefnogaeth yr unigolyn.</a:t>
              </a:r>
              <a:endParaRPr lang="en-GB" sz="165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0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5A750F-9884-45A0-B93F-6DF240D4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4000" b="1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Diogelwch a Safonau Technegol</a:t>
            </a:r>
            <a:endParaRPr lang="en-GB" sz="4000" b="1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D3F8AA8-8DED-49E2-9F07-7B11F8DDCB88}"/>
              </a:ext>
            </a:extLst>
          </p:cNvPr>
          <p:cNvGrpSpPr/>
          <p:nvPr/>
        </p:nvGrpSpPr>
        <p:grpSpPr>
          <a:xfrm>
            <a:off x="0" y="5761090"/>
            <a:ext cx="12192000" cy="1096910"/>
            <a:chOff x="0" y="5761090"/>
            <a:chExt cx="12192000" cy="1096910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07AB97C9-0786-46E4-9025-CE0BBE57A38D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761090"/>
              <a:ext cx="7323874" cy="109691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2FA33C09-1773-461B-A166-08BE6374A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67523" y="5829156"/>
              <a:ext cx="2524477" cy="102884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3BA50CFB-C5A7-4B2C-8EF9-6B847492A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3386" y="5895841"/>
              <a:ext cx="1286054" cy="9621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78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95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8335944-FB79-4AA2-A71C-174AB2DC8579}"/>
              </a:ext>
            </a:extLst>
          </p:cNvPr>
          <p:cNvSpPr txBox="1"/>
          <p:nvPr/>
        </p:nvSpPr>
        <p:spPr>
          <a:xfrm>
            <a:off x="299545" y="283379"/>
            <a:ext cx="11571889" cy="61863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3038">
              <a:spcBef>
                <a:spcPts val="200"/>
              </a:spcBef>
              <a:spcAft>
                <a:spcPts val="1000"/>
              </a:spcAft>
            </a:pPr>
            <a:r>
              <a:rPr lang="cy-GB" dirty="0">
                <a:latin typeface="Helvetica" panose="020B0604020202020204" pitchFamily="34" charset="0"/>
                <a:cs typeface="Helvetica" panose="020B0604020202020204" pitchFamily="34" charset="0"/>
              </a:rPr>
              <a:t>Er mwyn sicrhau bod ein strategaeth wedi’i danategu gan rwydwaith dechnegol wedi’i diffinio’n glir, byddwn yn: 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5988" lvl="1" indent="-285750"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y-GB" b="1" dirty="0">
                <a:latin typeface="Helvetica" panose="020B0604020202020204" pitchFamily="34" charset="0"/>
                <a:cs typeface="Helvetica" panose="020B0604020202020204" pitchFamily="34" charset="0"/>
              </a:rPr>
              <a:t>Creu’r gallu a recriwtio’r sgiliau i reoli gweithrediad y strategaeth hon 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98525" lvl="2">
              <a:spcBef>
                <a:spcPts val="200"/>
              </a:spcBef>
              <a:spcAft>
                <a:spcPts val="1000"/>
              </a:spcAft>
            </a:pPr>
            <a:r>
              <a:rPr lang="cy-GB" dirty="0">
                <a:latin typeface="Helvetica" panose="020B0604020202020204" pitchFamily="34" charset="0"/>
                <a:cs typeface="Helvetica" panose="020B0604020202020204" pitchFamily="34" charset="0"/>
              </a:rPr>
              <a:t>Os nad oes unrhyw un yn atebol yn uniongyrchol i arwain gweithrediad y strategaeth hon, mae’n annhebyg o fynd yn ei blaen.  Mae angen gwahanol sgiliau a phrofiad i ddarparu gwasanaethau wedi’u cydgysylltu a byddwn yn ceisio cyllid ar gyfer swydd tebyg i Bensaer i gydlynu a chymell hyn.  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98525" lvl="0" indent="-268288"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y-GB" b="1" dirty="0">
                <a:latin typeface="Helvetica" panose="020B0604020202020204" pitchFamily="34" charset="0"/>
                <a:cs typeface="Helvetica" panose="020B0604020202020204" pitchFamily="34" charset="0"/>
              </a:rPr>
              <a:t>Sefydlu llyfrgell o dechnolegau ac </a:t>
            </a:r>
            <a:r>
              <a:rPr lang="cy-GB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apiau</a:t>
            </a:r>
            <a:r>
              <a:rPr lang="cy-GB" b="1" dirty="0">
                <a:latin typeface="Helvetica" panose="020B0604020202020204" pitchFamily="34" charset="0"/>
                <a:cs typeface="Helvetica" panose="020B0604020202020204" pitchFamily="34" charset="0"/>
              </a:rPr>
              <a:t> wedi’u cymeradwyo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98525">
              <a:spcBef>
                <a:spcPts val="200"/>
              </a:spcBef>
              <a:spcAft>
                <a:spcPts val="1000"/>
              </a:spcAft>
            </a:pPr>
            <a:r>
              <a:rPr lang="cy-GB" dirty="0">
                <a:latin typeface="Helvetica" panose="020B0604020202020204" pitchFamily="34" charset="0"/>
                <a:cs typeface="Helvetica" panose="020B0604020202020204" pitchFamily="34" charset="0"/>
              </a:rPr>
              <a:t>Adnodd gyda chefnogaeth a chyngor, i staff, teuluoedd a gofalwyr a defnyddwyr gwasanaeth. 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5988" lvl="1" indent="-28575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cy-GB" b="1" dirty="0">
                <a:latin typeface="Helvetica" panose="020B0604020202020204" pitchFamily="34" charset="0"/>
                <a:cs typeface="Helvetica" panose="020B0604020202020204" pitchFamily="34" charset="0"/>
              </a:rPr>
              <a:t>Gweithio’n rhagweithiol i gynnig mynediad at dechnolegau iaith Gymraeg 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98525" lvl="0" indent="-268288"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y-GB" b="1" dirty="0">
                <a:latin typeface="Helvetica" panose="020B0604020202020204" pitchFamily="34" charset="0"/>
                <a:cs typeface="Helvetica" panose="020B0604020202020204" pitchFamily="34" charset="0"/>
              </a:rPr>
              <a:t>Ymchwilio a darparu mynediad i dechnolegau a adeiladwyd yn benodol ar gyfer pobl gydag anableddau dysgu 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98525">
              <a:spcBef>
                <a:spcPts val="200"/>
              </a:spcBef>
              <a:spcAft>
                <a:spcPts val="1000"/>
              </a:spcAft>
            </a:pPr>
            <a:r>
              <a:rPr lang="cy-GB" dirty="0">
                <a:latin typeface="Helvetica" panose="020B0604020202020204" pitchFamily="34" charset="0"/>
                <a:cs typeface="Helvetica" panose="020B0604020202020204" pitchFamily="34" charset="0"/>
              </a:rPr>
              <a:t>Amlygodd ymgynghori farn gymysg ar werth hyn, felly byddwn yn ymchwilio i’r dewisiadau ac yn darparu technoleg i ddarparu gwybodaeth a dewis. 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98525" lvl="0" indent="-268288"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y-GB" b="1" dirty="0">
                <a:latin typeface="Helvetica" panose="020B0604020202020204" pitchFamily="34" charset="0"/>
                <a:cs typeface="Helvetica" panose="020B0604020202020204" pitchFamily="34" charset="0"/>
              </a:rPr>
              <a:t>Cydweithredu â thimau </a:t>
            </a:r>
            <a:r>
              <a:rPr lang="cy-GB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TGCh</a:t>
            </a:r>
            <a:r>
              <a:rPr lang="cy-GB" b="1" dirty="0">
                <a:latin typeface="Helvetica" panose="020B0604020202020204" pitchFamily="34" charset="0"/>
                <a:cs typeface="Helvetica" panose="020B0604020202020204" pitchFamily="34" charset="0"/>
              </a:rPr>
              <a:t> allweddol ar draws y sector cyhoeddus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98525">
              <a:spcBef>
                <a:spcPts val="200"/>
              </a:spcBef>
              <a:spcAft>
                <a:spcPts val="1000"/>
              </a:spcAft>
            </a:pPr>
            <a:r>
              <a:rPr lang="cy-GB" dirty="0">
                <a:latin typeface="Helvetica" panose="020B0604020202020204" pitchFamily="34" charset="0"/>
                <a:cs typeface="Helvetica" panose="020B0604020202020204" pitchFamily="34" charset="0"/>
              </a:rPr>
              <a:t>I sicrhau aliniad o ran strategaeth, osgoi dyblygu a rhannu gwersi a ddysgwyd. 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98525" lvl="0" indent="-268288"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y-GB" b="1" dirty="0">
                <a:latin typeface="Helvetica" panose="020B0604020202020204" pitchFamily="34" charset="0"/>
                <a:cs typeface="Helvetica" panose="020B0604020202020204" pitchFamily="34" charset="0"/>
              </a:rPr>
              <a:t>Creu fframwaith wiriadau ansawdd a diogelwch ar gyfer technolegau a argymhellir 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98525"/>
            <a:r>
              <a:rPr lang="cy-GB" dirty="0">
                <a:latin typeface="Helvetica" panose="020B0604020202020204" pitchFamily="34" charset="0"/>
                <a:cs typeface="Helvetica" panose="020B0604020202020204" pitchFamily="34" charset="0"/>
              </a:rPr>
              <a:t>Darparu sicrwydd ein bod yn argymell technoleg o ansawdd da a bod safonau a rheolaethau mewn grym gennym.</a:t>
            </a:r>
            <a:endParaRPr lang="en-GB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0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5A750F-9884-45A0-B93F-6DF240D4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4443636"/>
          </a:xfrm>
        </p:spPr>
        <p:txBody>
          <a:bodyPr>
            <a:normAutofit/>
          </a:bodyPr>
          <a:lstStyle/>
          <a:p>
            <a:r>
              <a:rPr lang="cy-GB" sz="4000" b="1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Cynllun Gweithredu</a:t>
            </a:r>
            <a:r>
              <a:rPr lang="en-GB" sz="4000" b="1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GB" sz="4000" b="1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sz="4000" b="1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GB" sz="4000" b="1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cy-GB" sz="2000" b="1" dirty="0">
                <a:solidFill>
                  <a:schemeClr val="tx2"/>
                </a:solidFill>
              </a:rPr>
              <a:t>Bydd y camau gweithredu isod yn dechrau sefydlu technoleg yn y ffordd y caiff gwasanaethau anabledd dysgu eu cynllunio a’u darparu. Maent yn canolbwyntio ar greu sail cadarn; gyda pholisïau a chanllawiau clir ar waith; a chynlluniau i ddatblygu sgiliau a hyder ar draws timau staff.</a:t>
            </a:r>
            <a:r>
              <a:rPr lang="en-GB" sz="2000" b="1" dirty="0">
                <a:solidFill>
                  <a:schemeClr val="tx2"/>
                </a:solidFill>
              </a:rPr>
              <a:t/>
            </a:r>
            <a:br>
              <a:rPr lang="en-GB" sz="2000" b="1" dirty="0">
                <a:solidFill>
                  <a:schemeClr val="tx2"/>
                </a:solidFill>
              </a:rPr>
            </a:br>
            <a:r>
              <a:rPr lang="en-GB" sz="2000" b="1" dirty="0">
                <a:solidFill>
                  <a:schemeClr val="tx2"/>
                </a:solidFill>
              </a:rPr>
              <a:t/>
            </a:r>
            <a:br>
              <a:rPr lang="en-GB" sz="2000" b="1" dirty="0">
                <a:solidFill>
                  <a:schemeClr val="tx2"/>
                </a:solidFill>
              </a:rPr>
            </a:br>
            <a:r>
              <a:rPr lang="cy-GB" sz="2000" b="1" dirty="0">
                <a:solidFill>
                  <a:schemeClr val="tx2"/>
                </a:solidFill>
              </a:rPr>
              <a:t>Bydd camau gweithredu’n cael eu datblygu i greu cynllun cyflenwi gweithredol o dan y strategaeth hon, lle bydd cyfrifoldebau, amserlenni a thargedau’n cael eu ddiffinio.</a:t>
            </a:r>
            <a:r>
              <a:rPr lang="en-GB" sz="2000" b="1" dirty="0" smtClean="0">
                <a:solidFill>
                  <a:schemeClr val="tx2"/>
                </a:solidFill>
              </a:rPr>
              <a:t>  </a:t>
            </a:r>
            <a:r>
              <a:rPr lang="en-GB" b="1" dirty="0"/>
              <a:t/>
            </a:r>
            <a:br>
              <a:rPr lang="en-GB" b="1" dirty="0"/>
            </a:br>
            <a:endParaRPr lang="en-GB" sz="4000" b="1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D3F8AA8-8DED-49E2-9F07-7B11F8DDCB88}"/>
              </a:ext>
            </a:extLst>
          </p:cNvPr>
          <p:cNvGrpSpPr/>
          <p:nvPr/>
        </p:nvGrpSpPr>
        <p:grpSpPr>
          <a:xfrm>
            <a:off x="0" y="5761090"/>
            <a:ext cx="12192000" cy="1096910"/>
            <a:chOff x="0" y="5761090"/>
            <a:chExt cx="12192000" cy="1096910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07AB97C9-0786-46E4-9025-CE0BBE57A38D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761090"/>
              <a:ext cx="7323874" cy="109691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2FA33C09-1773-461B-A166-08BE6374A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67523" y="5829156"/>
              <a:ext cx="2524477" cy="102884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3BA50CFB-C5A7-4B2C-8EF9-6B847492A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3386" y="5895841"/>
              <a:ext cx="1286054" cy="9621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194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E220872E-0C39-48B8-853A-043A851E9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68762"/>
            <a:ext cx="9696893" cy="780763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D67C6B92-554A-47A1-93B5-0483AB18C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155052"/>
              </p:ext>
            </p:extLst>
          </p:nvPr>
        </p:nvGraphicFramePr>
        <p:xfrm>
          <a:off x="466321" y="258935"/>
          <a:ext cx="11259358" cy="2933854"/>
        </p:xfrm>
        <a:graphic>
          <a:graphicData uri="http://schemas.openxmlformats.org/drawingml/2006/table">
            <a:tbl>
              <a:tblPr firstRow="1" firstCol="1" bandRow="1"/>
              <a:tblGrid>
                <a:gridCol w="604932">
                  <a:extLst>
                    <a:ext uri="{9D8B030D-6E8A-4147-A177-3AD203B41FA5}">
                      <a16:colId xmlns="" xmlns:a16="http://schemas.microsoft.com/office/drawing/2014/main" val="459409740"/>
                    </a:ext>
                  </a:extLst>
                </a:gridCol>
                <a:gridCol w="5024428">
                  <a:extLst>
                    <a:ext uri="{9D8B030D-6E8A-4147-A177-3AD203B41FA5}">
                      <a16:colId xmlns="" xmlns:a16="http://schemas.microsoft.com/office/drawing/2014/main" val="2923979171"/>
                    </a:ext>
                  </a:extLst>
                </a:gridCol>
                <a:gridCol w="2814999">
                  <a:extLst>
                    <a:ext uri="{9D8B030D-6E8A-4147-A177-3AD203B41FA5}">
                      <a16:colId xmlns="" xmlns:a16="http://schemas.microsoft.com/office/drawing/2014/main" val="678020549"/>
                    </a:ext>
                  </a:extLst>
                </a:gridCol>
                <a:gridCol w="2814999">
                  <a:extLst>
                    <a:ext uri="{9D8B030D-6E8A-4147-A177-3AD203B41FA5}">
                      <a16:colId xmlns="" xmlns:a16="http://schemas.microsoft.com/office/drawing/2014/main" val="1376279364"/>
                    </a:ext>
                  </a:extLst>
                </a:gridCol>
              </a:tblGrid>
              <a:tr h="171800">
                <a:tc rowSpan="2">
                  <a:txBody>
                    <a:bodyPr/>
                    <a:lstStyle/>
                    <a:p>
                      <a:pPr marL="182563" indent="0" algn="l"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FFFFF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GB" sz="110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2" marR="64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 1 </a:t>
                      </a:r>
                      <a:r>
                        <a:rPr lang="cy-GB" sz="1100" b="1" dirty="0" err="1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642187"/>
                  </a:ext>
                </a:extLst>
              </a:tr>
              <a:tr h="171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Gofyniad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Camau Gweithredu 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Canlyniad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0025547"/>
                  </a:ext>
                </a:extLst>
              </a:tr>
              <a:tr h="687123">
                <a:tc>
                  <a:txBody>
                    <a:bodyPr/>
                    <a:lstStyle/>
                    <a:p>
                      <a:pPr marL="182563" indent="0"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2" marR="64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Sicrwydd fod gan gynlluniau peilot presennol amcanion wedi eu nodi’n glir a bwriadau o ran canlyniadau.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Adolygu cynlluniau peilot gweithredol a rhai a gynlluniwyd a chofnodi amcanion a chanlyniadau gan ddefnyddio’r fframwaith Sbardun – Ymateb- Canlyniad.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Mae Gwerthusiad gweithgarwch a gynlluniwyd yn ganolog er mwyn galluogi adolygiad parhaus o ganlyniadau ar draws gwasanaethau.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57314770"/>
                  </a:ext>
                </a:extLst>
              </a:tr>
              <a:tr h="660109">
                <a:tc>
                  <a:txBody>
                    <a:bodyPr/>
                    <a:lstStyle/>
                    <a:p>
                      <a:pPr marL="182563" indent="0"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2" marR="64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 a gwerthuso pob lefel o dechnoleg i hysbysu penderfyniadau cynllunio a buddsoddi yn y dyfodol.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Sicrhau bod cynlluniau peilot technoleg sydd ar waith a rhai a gynlluniwyd yn cynnwys technoleg lefel </a:t>
                      </a:r>
                      <a:r>
                        <a:rPr lang="cy-GB" sz="1050" b="1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Isel</a:t>
                      </a: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cy-GB" sz="1050" b="1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Canolig</a:t>
                      </a: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ac </a:t>
                      </a:r>
                      <a:r>
                        <a:rPr lang="cy-GB" sz="1050" b="1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Uchel</a:t>
                      </a: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Cesglir data cadarn er mwyn galluogi cymharu canlyniadau ar draws pob lefel o fuddsoddiad.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9366994"/>
                  </a:ext>
                </a:extLst>
              </a:tr>
              <a:tr h="694155">
                <a:tc>
                  <a:txBody>
                    <a:bodyPr/>
                    <a:lstStyle/>
                    <a:p>
                      <a:pPr marL="182563" indent="0"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2" marR="64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Eglurder i staff ynghylch technoleg sydd ar gael ac y gellir eu defnyddio i gefnogi cynllunio.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Creu llyfrgell sylfaenol o </a:t>
                      </a:r>
                      <a:r>
                        <a:rPr lang="cy-GB" sz="1050" dirty="0" err="1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apiau</a:t>
                      </a: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thechnoleg ar gyfer argymhellion / defnydd gan ddarparwyr gwasanaeth.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Datblygu ‘llyfrgell’ i roi hyder i staff ynghylch y penderfyniadau a'r argymhellion maent yn eu gwneud ar gyfer defnyddwyr gwasanaeth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33278425"/>
                  </a:ext>
                </a:extLst>
              </a:tr>
              <a:tr h="494867">
                <a:tc>
                  <a:txBody>
                    <a:bodyPr/>
                    <a:lstStyle/>
                    <a:p>
                      <a:pPr marL="182563" indent="0"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2" marR="64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ac adborth o’r cynlluniau peilot cychwynnol i hysbysu cynllunio a phenderfyniadau buddsoddi yn y dyfodol.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Casglu data o gynlluniau peilot ac adborth gan fudd-ddeiliaid. 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lvl="1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Defnyddir tystiolaeth empirig a lleisiau budd-ddeiliaid i siapio penderfyniadau yn y dyfodol.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7836136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89BAFF36-D84C-486C-9765-9B3778DDB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478463"/>
              </p:ext>
            </p:extLst>
          </p:nvPr>
        </p:nvGraphicFramePr>
        <p:xfrm>
          <a:off x="466321" y="3320094"/>
          <a:ext cx="11259357" cy="2880419"/>
        </p:xfrm>
        <a:graphic>
          <a:graphicData uri="http://schemas.openxmlformats.org/drawingml/2006/table">
            <a:tbl>
              <a:tblPr firstRow="1" firstCol="1" bandRow="1"/>
              <a:tblGrid>
                <a:gridCol w="604932">
                  <a:extLst>
                    <a:ext uri="{9D8B030D-6E8A-4147-A177-3AD203B41FA5}">
                      <a16:colId xmlns="" xmlns:a16="http://schemas.microsoft.com/office/drawing/2014/main" val="855804867"/>
                    </a:ext>
                  </a:extLst>
                </a:gridCol>
                <a:gridCol w="5024427">
                  <a:extLst>
                    <a:ext uri="{9D8B030D-6E8A-4147-A177-3AD203B41FA5}">
                      <a16:colId xmlns="" xmlns:a16="http://schemas.microsoft.com/office/drawing/2014/main" val="1612186560"/>
                    </a:ext>
                  </a:extLst>
                </a:gridCol>
                <a:gridCol w="2814999">
                  <a:extLst>
                    <a:ext uri="{9D8B030D-6E8A-4147-A177-3AD203B41FA5}">
                      <a16:colId xmlns="" xmlns:a16="http://schemas.microsoft.com/office/drawing/2014/main" val="1391181880"/>
                    </a:ext>
                  </a:extLst>
                </a:gridCol>
                <a:gridCol w="2814999">
                  <a:extLst>
                    <a:ext uri="{9D8B030D-6E8A-4147-A177-3AD203B41FA5}">
                      <a16:colId xmlns="" xmlns:a16="http://schemas.microsoft.com/office/drawing/2014/main" val="38671575"/>
                    </a:ext>
                  </a:extLst>
                </a:gridCol>
              </a:tblGrid>
              <a:tr h="171499">
                <a:tc rowSpan="2">
                  <a:txBody>
                    <a:bodyPr/>
                    <a:lstStyle/>
                    <a:p>
                      <a:pPr marL="182563" indent="0">
                        <a:spcAft>
                          <a:spcPts val="0"/>
                        </a:spcAft>
                      </a:pP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2" marR="64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kern="1200" dirty="0" smtClean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+mn-ea"/>
                          <a:cs typeface="+mn-cs"/>
                        </a:rPr>
                        <a:t>Mynediad, Hyfforddiant a Mabwysiadu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7402244"/>
                  </a:ext>
                </a:extLst>
              </a:tr>
              <a:tr h="1714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Gofyniad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Camau Gweithredu 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Canlyniad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4091288"/>
                  </a:ext>
                </a:extLst>
              </a:tr>
              <a:tr h="714577">
                <a:tc>
                  <a:txBody>
                    <a:bodyPr/>
                    <a:lstStyle/>
                    <a:p>
                      <a:pPr marL="182563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2" marR="64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Mynediad ehangach i ddyfeisiau a band eang ar gyfer budd-ddeiliaid er mwyn lleihau allgau ac ynysu.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Archwilio cyllid a phartneriaethau sydd ar gael i gefnogi darpariaeth a chyflwyno dyfeisiau a chysylltiadau i staff, defnyddwyr gwasanaeth a theuluoedd a gofalwyr.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Cynllun ar waith i gaffael a chyflwyno.  Mesurau ar waith i olrhain niferoedd ac effaith. 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57489829"/>
                  </a:ext>
                </a:extLst>
              </a:tr>
              <a:tr h="571662">
                <a:tc>
                  <a:txBody>
                    <a:bodyPr/>
                    <a:lstStyle/>
                    <a:p>
                      <a:pPr marL="182563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2" marR="64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Dealltwriaeth o Sgiliau Hanfodol craidd rydym yn bwriadu eu hyrwyddo a chefnogi staff, defnyddwyr gwasanaeth a theuluoedd a gofalwyr.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Adolygu Fframwaith Sgiliau Digidol Hanfodol y DU a diffinio safonau lleol, penodol i’r gwasanaeth.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Disgrifiad clir o sgiliau wedi eu </a:t>
                      </a:r>
                      <a:r>
                        <a:rPr lang="cy-GB" sz="1050" dirty="0" smtClean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targedu </a:t>
                      </a: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ddiffiniwyd i lunio cynllun a darpariaeth hyfforddiant a chefnogaeth.</a:t>
                      </a:r>
                      <a:r>
                        <a:rPr lang="en-GB" sz="1050" b="0" i="0" u="none" strike="noStrike" kern="1500" spc="0" baseline="-2500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&lt;0}</a:t>
                      </a: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60891172"/>
                  </a:ext>
                </a:extLst>
              </a:tr>
              <a:tr h="428746">
                <a:tc>
                  <a:txBody>
                    <a:bodyPr/>
                    <a:lstStyle/>
                    <a:p>
                      <a:pPr marL="182563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2" marR="64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Dealltwriaeth o’r ehangder presennol o sgiliau digidol a hyder ar draws gofalwyr.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Cynnal dadansoddiad o anghenion hyfforddi ar draws timau i nodi bylchau a galluogi cynllunio.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Casglu gwybodaeth fanwl i lywio'r broses o gynllunio a darparu hyfforddiant. 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8752607"/>
                  </a:ext>
                </a:extLst>
              </a:tr>
              <a:tr h="714577">
                <a:tc>
                  <a:txBody>
                    <a:bodyPr/>
                    <a:lstStyle/>
                    <a:p>
                      <a:pPr marL="182563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2" marR="64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Mae cefnogaeth glir ar waith ar gyfer siaradwyr Cymraeg lle nad oes technoleg Gymraeg ar gael.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Diffinio ein strategaeth i gefnogi datblygiad dewisiadau technoleg yn y Gymraeg lle bo modd a chynlluniau i sicrhau fod dewisiadau eraill yn bodoli lle nad yw hyn ar gael.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Yn gallu monitro a rhoi tystiolaeth nad yw eithrio digidol yn cael ei waethygu ar sail dewis iaith.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46503456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F09F910-E2BC-4B08-A171-368330E53354}"/>
              </a:ext>
            </a:extLst>
          </p:cNvPr>
          <p:cNvSpPr/>
          <p:nvPr/>
        </p:nvSpPr>
        <p:spPr>
          <a:xfrm>
            <a:off x="466321" y="3334731"/>
            <a:ext cx="49757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563"/>
            <a:r>
              <a:rPr lang="en-GB" sz="1500" b="1" dirty="0">
                <a:solidFill>
                  <a:srgbClr val="FFFFFF"/>
                </a:solidFill>
                <a:latin typeface="Avenir Next LT Pro" panose="020B05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sz="1500" dirty="0">
              <a:solidFill>
                <a:srgbClr val="706F6F"/>
              </a:solidFill>
              <a:latin typeface="Avenir Next LT Pro" panose="020B05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212AFAE-FB92-4566-8349-A7D03E667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0364" y="6230679"/>
            <a:ext cx="2830311" cy="61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85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3F169AF0-A20F-4DD2-A640-96EFC29A1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8775"/>
              </p:ext>
            </p:extLst>
          </p:nvPr>
        </p:nvGraphicFramePr>
        <p:xfrm>
          <a:off x="858459" y="133382"/>
          <a:ext cx="10794825" cy="278227"/>
        </p:xfrm>
        <a:graphic>
          <a:graphicData uri="http://schemas.openxmlformats.org/drawingml/2006/table">
            <a:tbl>
              <a:tblPr firstRow="1" firstCol="1" bandRow="1"/>
              <a:tblGrid>
                <a:gridCol w="5191467">
                  <a:extLst>
                    <a:ext uri="{9D8B030D-6E8A-4147-A177-3AD203B41FA5}">
                      <a16:colId xmlns="" xmlns:a16="http://schemas.microsoft.com/office/drawing/2014/main" val="983582055"/>
                    </a:ext>
                  </a:extLst>
                </a:gridCol>
                <a:gridCol w="2923953">
                  <a:extLst>
                    <a:ext uri="{9D8B030D-6E8A-4147-A177-3AD203B41FA5}">
                      <a16:colId xmlns="" xmlns:a16="http://schemas.microsoft.com/office/drawing/2014/main" val="1014039073"/>
                    </a:ext>
                  </a:extLst>
                </a:gridCol>
                <a:gridCol w="2679405">
                  <a:extLst>
                    <a:ext uri="{9D8B030D-6E8A-4147-A177-3AD203B41FA5}">
                      <a16:colId xmlns="" xmlns:a16="http://schemas.microsoft.com/office/drawing/2014/main" val="3005250033"/>
                    </a:ext>
                  </a:extLst>
                </a:gridCol>
              </a:tblGrid>
              <a:tr h="27822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FFF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Requirement</a:t>
                      </a:r>
                      <a:endParaRPr lang="en-GB" sz="120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Action </a:t>
                      </a:r>
                      <a:endParaRPr lang="en-GB" sz="120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  <a:endParaRPr lang="en-GB" sz="120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106517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A5AA9937-61F3-4231-A6DA-7269A0CE0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73862"/>
              </p:ext>
            </p:extLst>
          </p:nvPr>
        </p:nvGraphicFramePr>
        <p:xfrm>
          <a:off x="253670" y="411609"/>
          <a:ext cx="11399614" cy="1653940"/>
        </p:xfrm>
        <a:graphic>
          <a:graphicData uri="http://schemas.openxmlformats.org/drawingml/2006/table">
            <a:tbl>
              <a:tblPr firstRow="1" firstCol="1" bandRow="1"/>
              <a:tblGrid>
                <a:gridCol w="596935">
                  <a:extLst>
                    <a:ext uri="{9D8B030D-6E8A-4147-A177-3AD203B41FA5}">
                      <a16:colId xmlns="" xmlns:a16="http://schemas.microsoft.com/office/drawing/2014/main" val="3243129851"/>
                    </a:ext>
                  </a:extLst>
                </a:gridCol>
                <a:gridCol w="5178055">
                  <a:extLst>
                    <a:ext uri="{9D8B030D-6E8A-4147-A177-3AD203B41FA5}">
                      <a16:colId xmlns="" xmlns:a16="http://schemas.microsoft.com/office/drawing/2014/main" val="2897178212"/>
                    </a:ext>
                  </a:extLst>
                </a:gridCol>
                <a:gridCol w="2923954">
                  <a:extLst>
                    <a:ext uri="{9D8B030D-6E8A-4147-A177-3AD203B41FA5}">
                      <a16:colId xmlns="" xmlns:a16="http://schemas.microsoft.com/office/drawing/2014/main" val="2790506884"/>
                    </a:ext>
                  </a:extLst>
                </a:gridCol>
                <a:gridCol w="2700670">
                  <a:extLst>
                    <a:ext uri="{9D8B030D-6E8A-4147-A177-3AD203B41FA5}">
                      <a16:colId xmlns="" xmlns:a16="http://schemas.microsoft.com/office/drawing/2014/main" val="200428323"/>
                    </a:ext>
                  </a:extLst>
                </a:gridCol>
              </a:tblGrid>
              <a:tr h="646697">
                <a:tc>
                  <a:txBody>
                    <a:bodyPr/>
                    <a:lstStyle/>
                    <a:p>
                      <a:pPr marL="180975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Hyrwyddo arweinyddiaeth sy’n prynu i mewn i’r agenda ddigidol.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Darparu sesiynau gydag uwch arweinwyr i archwilio pryderon, rhwystrau neu ddiffyg diddordeb a thrafod gwerth ychwanegol posibl drwy wasanaethau digidol da.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Dealltwriaeth glir o bryderon a mesurau a ddiffiniwyd i olrhain ROI neu gynnydd i alluogi diweddariadau rheolaidd ac adrodd ar lefel uwch.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36885063"/>
                  </a:ext>
                </a:extLst>
              </a:tr>
              <a:tr h="970045">
                <a:tc>
                  <a:txBody>
                    <a:bodyPr/>
                    <a:lstStyle/>
                    <a:p>
                      <a:pPr marL="180975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Hyder cynyddol yn defnyddio technoleg a mabwysiadu ar ôl yr hyfforddiant cychwynnol.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Datblygu a darparu cynlluniau hyfforddiant ar gyfer defnyddwyr gwasanaeth, teuluoedd a gofalwyr a staff i gynyddu sgiliau a hyder digidol, yn gysylltiedig â’r safonau Sgiliau Digidol a nodir yng ngham (2) uchod. 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Datblygu cynlluniau hyfforddiant gydag adnoddau a dulliau ar waith i gefnogi datblygiad sgiliau digidol.  Tystiolaeth fod hyn wedi ei bersonoli ac yn defnyddio ystod o ddulliau a thechnegau. </a:t>
                      </a: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874880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E51B91B-7B3A-4F1B-A17F-47D179FC9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811230"/>
              </p:ext>
            </p:extLst>
          </p:nvPr>
        </p:nvGraphicFramePr>
        <p:xfrm>
          <a:off x="253672" y="2221569"/>
          <a:ext cx="11410244" cy="3871606"/>
        </p:xfrm>
        <a:graphic>
          <a:graphicData uri="http://schemas.openxmlformats.org/drawingml/2006/table">
            <a:tbl>
              <a:tblPr firstRow="1" firstCol="1" bandRow="1"/>
              <a:tblGrid>
                <a:gridCol w="612745">
                  <a:extLst>
                    <a:ext uri="{9D8B030D-6E8A-4147-A177-3AD203B41FA5}">
                      <a16:colId xmlns="" xmlns:a16="http://schemas.microsoft.com/office/drawing/2014/main" val="3547808637"/>
                    </a:ext>
                  </a:extLst>
                </a:gridCol>
                <a:gridCol w="5109081">
                  <a:extLst>
                    <a:ext uri="{9D8B030D-6E8A-4147-A177-3AD203B41FA5}">
                      <a16:colId xmlns="" xmlns:a16="http://schemas.microsoft.com/office/drawing/2014/main" val="523914645"/>
                    </a:ext>
                  </a:extLst>
                </a:gridCol>
                <a:gridCol w="2966483">
                  <a:extLst>
                    <a:ext uri="{9D8B030D-6E8A-4147-A177-3AD203B41FA5}">
                      <a16:colId xmlns="" xmlns:a16="http://schemas.microsoft.com/office/drawing/2014/main" val="2758991759"/>
                    </a:ext>
                  </a:extLst>
                </a:gridCol>
                <a:gridCol w="2721935">
                  <a:extLst>
                    <a:ext uri="{9D8B030D-6E8A-4147-A177-3AD203B41FA5}">
                      <a16:colId xmlns="" xmlns:a16="http://schemas.microsoft.com/office/drawing/2014/main" val="1176897851"/>
                    </a:ext>
                  </a:extLst>
                </a:gridCol>
              </a:tblGrid>
              <a:tr h="81889">
                <a:tc rowSpan="2">
                  <a:txBody>
                    <a:bodyPr/>
                    <a:lstStyle/>
                    <a:p>
                      <a:pPr marL="180975" indent="0"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FFFFF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50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y-GB" sz="1100" b="1" noProof="0" dirty="0" smtClean="0">
                          <a:solidFill>
                            <a:srgbClr val="FFFFF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Sefydlu Digidol o Fewn Cynllun y Gwasanaeth</a:t>
                      </a:r>
                      <a:r>
                        <a:rPr lang="en-GB" sz="1100" b="1" dirty="0" smtClean="0">
                          <a:solidFill>
                            <a:srgbClr val="FFFFF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10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595957"/>
                  </a:ext>
                </a:extLst>
              </a:tr>
              <a:tr h="1720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Gofyniad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Camau Gweithredu 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Canlyniad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9636530"/>
                  </a:ext>
                </a:extLst>
              </a:tr>
              <a:tr h="573643">
                <a:tc>
                  <a:txBody>
                    <a:bodyPr/>
                    <a:lstStyle/>
                    <a:p>
                      <a:pPr marL="180975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Cyfathrebu eithriadau o amgylch dyluniad a darpariaeth gwasanaeth digidol i staff.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Cynnal sesiynau ymwybyddiaeth ar gyfer staff i gyflwyno a thrafod y strategaeth hon a’r hyn y mae’n golygu’n ymarferol o ddydd i ddydd.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Cynnal sesiynau gyda staff mewn gwasanaethau ar draws Gogledd Cymru.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38414959"/>
                  </a:ext>
                </a:extLst>
              </a:tr>
              <a:tr h="717054">
                <a:tc>
                  <a:txBody>
                    <a:bodyPr/>
                    <a:lstStyle/>
                    <a:p>
                      <a:pPr marL="180975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Cynllunio a chefnogaeth wedi’u cydgysylltu gydag ysgolion a cholegau addysg bellach.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Cysylltu â darparwyr addysg i drafod a nodi technoleg briodol i gefnogi annibyniaeth a dysgu a sut y caiff ei reoli mewn lleoliad ysgol / coleg.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Prosesau ar waith i ystyried ar y cyd anghenion ac chanfod technoleg er mwyn sicrhau cymaint a phosibl o gefnogaeth a chanlyniadau ar gyfer dysgwyr mewn ysgolion a cholegau. 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31030323"/>
                  </a:ext>
                </a:extLst>
              </a:tr>
              <a:tr h="835584">
                <a:tc>
                  <a:txBody>
                    <a:bodyPr/>
                    <a:lstStyle/>
                    <a:p>
                      <a:pPr marL="180975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Sicrhau bod y disgwyliadau digidol yn cael eu hymgorffori wrth gomisiynu gwasanaethau yn y dyfodol.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Adolygu dulliau a chanllawiau comisiynu a diffinio disgwyliadau digidol realistig ac esblygol i’w hymgorffori.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Mae disgwyliadau digidol yn cael eu hymgorffori yn y fframwaith gomisiynu gyda mecanweithiau ar gyfer mesur a gwerthuso cynnydd yn barhaus.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93686176"/>
                  </a:ext>
                </a:extLst>
              </a:tr>
              <a:tr h="691864">
                <a:tc>
                  <a:txBody>
                    <a:bodyPr/>
                    <a:lstStyle/>
                    <a:p>
                      <a:pPr marL="180975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Diffinio ein hamcanion a’n hymagwedd o ran taliadau hyblyg i gysylltu’n fwy uniongyrchol â strategaeth dechnegol. 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Trafod a chytuno sut bydd taliadau hyblyg ar gael i ddefnyddwyr gwasanaeth i bersonoli cefnogaeth drwy ddefnyddio technoleg.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Datblygu canllawiau polisi.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26623691"/>
                  </a:ext>
                </a:extLst>
              </a:tr>
              <a:tr h="558871">
                <a:tc>
                  <a:txBody>
                    <a:bodyPr/>
                    <a:lstStyle/>
                    <a:p>
                      <a:pPr marL="180975" indent="0">
                        <a:spcAft>
                          <a:spcPts val="300"/>
                        </a:spcAft>
                      </a:pPr>
                      <a:r>
                        <a:rPr lang="en-GB" sz="1050" dirty="0" smtClean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Monitro cynnydd i sefydlu technoleg a digidol yn y ffordd y caiff y gwasanaeth ei gynllunio a’i ddarparu. 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Sefydlu mecanwaith i fonitro gweithrediad y cynllun gweithredu a bwrw ymlaen â’r map ffordd.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Mecanweithiau monitro ac adrodd ar waith.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19377602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611AD1F-71EC-4AA8-BDBF-5953B9FFB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68762"/>
            <a:ext cx="9696893" cy="78076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F486290B-5AEA-441B-9EEA-398CF8577E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0364" y="6230679"/>
            <a:ext cx="2830311" cy="61884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863651"/>
              </p:ext>
            </p:extLst>
          </p:nvPr>
        </p:nvGraphicFramePr>
        <p:xfrm>
          <a:off x="858458" y="133382"/>
          <a:ext cx="10806826" cy="278227"/>
        </p:xfrm>
        <a:graphic>
          <a:graphicData uri="http://schemas.openxmlformats.org/drawingml/2006/table">
            <a:tbl>
              <a:tblPr firstRow="1" firstCol="1" bandRow="1"/>
              <a:tblGrid>
                <a:gridCol w="5096296"/>
                <a:gridCol w="2855265"/>
                <a:gridCol w="2855265"/>
              </a:tblGrid>
              <a:tr h="278227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Gofyniad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Camau Gweithredu 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Canlyniad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276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611AD1F-71EC-4AA8-BDBF-5953B9FFB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68762"/>
            <a:ext cx="9696893" cy="78076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F486290B-5AEA-441B-9EEA-398CF8577E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0364" y="6230679"/>
            <a:ext cx="2830311" cy="618846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51D69A8-659A-459F-9A71-62126720C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417664"/>
              </p:ext>
            </p:extLst>
          </p:nvPr>
        </p:nvGraphicFramePr>
        <p:xfrm>
          <a:off x="396195" y="716325"/>
          <a:ext cx="11399610" cy="4018243"/>
        </p:xfrm>
        <a:graphic>
          <a:graphicData uri="http://schemas.openxmlformats.org/drawingml/2006/table">
            <a:tbl>
              <a:tblPr firstRow="1" firstCol="1" bandRow="1"/>
              <a:tblGrid>
                <a:gridCol w="628831">
                  <a:extLst>
                    <a:ext uri="{9D8B030D-6E8A-4147-A177-3AD203B41FA5}">
                      <a16:colId xmlns="" xmlns:a16="http://schemas.microsoft.com/office/drawing/2014/main" val="2779550382"/>
                    </a:ext>
                  </a:extLst>
                </a:gridCol>
                <a:gridCol w="5090407">
                  <a:extLst>
                    <a:ext uri="{9D8B030D-6E8A-4147-A177-3AD203B41FA5}">
                      <a16:colId xmlns="" xmlns:a16="http://schemas.microsoft.com/office/drawing/2014/main" val="3455878063"/>
                    </a:ext>
                  </a:extLst>
                </a:gridCol>
                <a:gridCol w="3032868">
                  <a:extLst>
                    <a:ext uri="{9D8B030D-6E8A-4147-A177-3AD203B41FA5}">
                      <a16:colId xmlns="" xmlns:a16="http://schemas.microsoft.com/office/drawing/2014/main" val="1666811029"/>
                    </a:ext>
                  </a:extLst>
                </a:gridCol>
                <a:gridCol w="2647504">
                  <a:extLst>
                    <a:ext uri="{9D8B030D-6E8A-4147-A177-3AD203B41FA5}">
                      <a16:colId xmlns="" xmlns:a16="http://schemas.microsoft.com/office/drawing/2014/main" val="3346651706"/>
                    </a:ext>
                  </a:extLst>
                </a:gridCol>
              </a:tblGrid>
              <a:tr h="172093">
                <a:tc rowSpan="2">
                  <a:txBody>
                    <a:bodyPr/>
                    <a:lstStyle/>
                    <a:p>
                      <a:pPr marL="180975" indent="0"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FFFFF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50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y-GB" sz="1100" b="1" noProof="0" dirty="0" smtClean="0">
                          <a:solidFill>
                            <a:srgbClr val="FFFFF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Diogelwch</a:t>
                      </a:r>
                      <a:r>
                        <a:rPr lang="cy-GB" sz="1100" b="1" baseline="0" noProof="0" dirty="0" smtClean="0">
                          <a:solidFill>
                            <a:srgbClr val="FFFFF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a Safonau Technegol</a:t>
                      </a:r>
                      <a:endParaRPr lang="cy-GB" sz="1100" noProof="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4129493"/>
                  </a:ext>
                </a:extLst>
              </a:tr>
              <a:tr h="1720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Gofyniad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Camau Gweithredu 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100" b="1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Canlyniad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6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6252723"/>
                  </a:ext>
                </a:extLst>
              </a:tr>
              <a:tr h="1214574">
                <a:tc>
                  <a:txBody>
                    <a:bodyPr/>
                    <a:lstStyle/>
                    <a:p>
                      <a:pPr marL="180975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Creu </a:t>
                      </a:r>
                      <a:r>
                        <a:rPr lang="cy-GB" sz="1050" dirty="0" err="1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capasiti</a:t>
                      </a: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ddeall a rheoli’r cyfeiriad teithio hirdymor er mwyn mewnoli technoleg o fewn cynllunio gwasanaeth. 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Archwilio cyllid a recriwtio i swyddi Ymgynghorwyr tebyg i Bensaer a Thechnegol i gymell yr agenda digidol ar draws y gwasanaeth, gan gynnig cyfeiriad a chyngor.</a:t>
                      </a: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Mae adnoddau yn eu lle gyda'r sgiliau a’r profiad cywir i gydlynu’r ffordd y mae technoleg yn datblygu ac yn cael ei sefydlu ar draws y gwasanaeth, gan weithio ar y cyd â Phenaethiaid </a:t>
                      </a:r>
                      <a:r>
                        <a:rPr lang="cy-GB" sz="1050" dirty="0" err="1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TGCh</a:t>
                      </a: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ar draws y sector cyhoeddus yng Ngogledd Cymru.</a:t>
                      </a: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9540256"/>
                  </a:ext>
                </a:extLst>
              </a:tr>
              <a:tr h="636976">
                <a:tc>
                  <a:txBody>
                    <a:bodyPr/>
                    <a:lstStyle/>
                    <a:p>
                      <a:pPr marL="180975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Diffinio’r canllawiau ar gyfer y fframwaith technegol y bydd technoleg yn cael ei gyflwyno oddi mewn iddo ar draws y gwasanaeth.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Cytuno ar y polisïau craidd a’r fframweithiau sydd angen a gosod amserlen ar gyfer eu datblygu a’u hadolygu’n barhaus.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Nodi a chytuno ar elfennau craidd.  Cynllun ar waith i'w datblygu a’u hadolygu. 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9183897"/>
                  </a:ext>
                </a:extLst>
              </a:tr>
              <a:tr h="545597">
                <a:tc>
                  <a:txBody>
                    <a:bodyPr/>
                    <a:lstStyle/>
                    <a:p>
                      <a:pPr marL="180975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Cynnig ychydig o sicrwydd o amgylch </a:t>
                      </a:r>
                      <a:r>
                        <a:rPr lang="cy-GB" sz="1050" dirty="0" err="1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apiau</a:t>
                      </a: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yn ymwneud ag iechyd a ddefnyddir gyda defnyddwyr gwasanaeth.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Cynnal cynllun peilot o'r gwasanaeth </a:t>
                      </a:r>
                      <a:r>
                        <a:rPr lang="cy-GB" sz="1050" dirty="0" err="1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ORCHA</a:t>
                      </a: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fel sail i adnabod a dethol </a:t>
                      </a:r>
                      <a:r>
                        <a:rPr lang="cy-GB" sz="1050" dirty="0" err="1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apiau</a:t>
                      </a: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yn ymwneud ag iechyd.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Llywodraethiad a safonau ar waith ar gyfer y dechnoleg yr argymhellir ei ddefnyddio.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87928496"/>
                  </a:ext>
                </a:extLst>
              </a:tr>
              <a:tr h="706404">
                <a:tc>
                  <a:txBody>
                    <a:bodyPr/>
                    <a:lstStyle/>
                    <a:p>
                      <a:pPr marL="180975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Gweithredu safonau technegol sy'n dod i'r amlwg ar y lyfrgell o dechnoleg sy'n esblygu.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Wrth i safonau gael eu datblygu o amgylch e.e. diogelwch data, </a:t>
                      </a:r>
                      <a:r>
                        <a:rPr lang="cy-GB" sz="1050" dirty="0" err="1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amgryptiad</a:t>
                      </a: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dilysu defnyddiwr ac ati, adolygu technoleg sydd wedi ei chynnwys yn y llyfrgell waelodlin.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Gallu darparu rhywfaint o sicrwydd o amgylch diogelwch a pha mor briodol yw'r dechnoleg mae staff yn defnyddio ac yn argymell.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94462653"/>
                  </a:ext>
                </a:extLst>
              </a:tr>
              <a:tr h="553686">
                <a:tc>
                  <a:txBody>
                    <a:bodyPr/>
                    <a:lstStyle/>
                    <a:p>
                      <a:pPr marL="180975" indent="0">
                        <a:spcAft>
                          <a:spcPts val="300"/>
                        </a:spcAft>
                      </a:pPr>
                      <a:r>
                        <a:rPr lang="en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35" marR="64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Diweddaru polisïau cysylltiedig i adlewyrchu effaith technoleg a symud i wasanaethau digidol.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Nodi polisïau perthnasol a chynhyrchu canllawiau i hysbysu’r adolygiad o bolisïau ar draws awdurdodau Gogledd Cymru.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050" dirty="0">
                          <a:solidFill>
                            <a:srgbClr val="706F6F"/>
                          </a:solidFill>
                          <a:effectLst/>
                          <a:latin typeface="Avenir Next LT Pro" panose="020B050402020202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Canllawiau wedi’u cynhyrchu ar gyfer e.e. Diogelu, Y Gymraeg ac ati. </a:t>
                      </a:r>
                      <a:endParaRPr lang="en-GB" sz="1050" dirty="0">
                        <a:solidFill>
                          <a:srgbClr val="706F6F"/>
                        </a:solidFill>
                        <a:effectLst/>
                        <a:latin typeface="Avenir Next LT Pro" panose="020B0504020202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27829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24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FE7E9F4-C268-4BE6-972C-48B60378F894}"/>
              </a:ext>
            </a:extLst>
          </p:cNvPr>
          <p:cNvSpPr txBox="1"/>
          <p:nvPr/>
        </p:nvSpPr>
        <p:spPr>
          <a:xfrm>
            <a:off x="1269402" y="1382286"/>
            <a:ext cx="99892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Mae’r strategaeth hon yn disgrifio sut rydym yn bwriadu defnyddio technoleg i ddarparu gwasanaethau’n well ar gyfer ein defnyddwyr gwasanaeth, teuluoedd a gofalwyr</a:t>
            </a:r>
            <a:r>
              <a:rPr lang="cy-GB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r>
              <a:rPr lang="cy-GB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GB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Nid yw’n ymwneud â defnyddio technoleg, fel y cyfryw.  Mae’n ymwneud â chydnabod a deall rhai o’r buddion y gall eu cynnig a chyfrifo sut medrwn ni ei gynnwys yn ein pecyn gwaith o gefnogaeth.  </a:t>
            </a:r>
            <a:endParaRPr lang="en-GB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y-GB" sz="20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Mae’n </a:t>
            </a:r>
            <a:r>
              <a:rPr lang="cy-GB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cydnabod bod mynediad i fand eang a dyfeisiau yn allweddol ond, yn yr un modd, mae angen cefnogi defnyddwyr gwasanaethau, eu teuluoedd, gofalwyr a gweithwyr cefnogi i ddatblygu eu sgiliau a theimlo’n hyderus i ddefnyddio technoleg. </a:t>
            </a:r>
            <a:endParaRPr lang="en-GB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y-GB" sz="20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Yn </a:t>
            </a:r>
            <a:r>
              <a:rPr lang="cy-GB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ganolog i hyn, rhaid i unrhyw benderfyniad i ddefnyddio technoleg fod yn seiliedig ar y gred y bydd yn gwella canlyniadau’r defnyddiwr gwasanaeth, a dealltwriaeth o sut y bydd yn gwneud hynny.</a:t>
            </a:r>
            <a:r>
              <a:rPr lang="en-GB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GB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04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5A750F-9884-45A0-B93F-6DF240D4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4000" b="1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Cyflwyniad a Chefndir</a:t>
            </a:r>
            <a:r>
              <a:rPr lang="en-GB" sz="4000" b="1" dirty="0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GB" sz="4000" b="1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D3F8AA8-8DED-49E2-9F07-7B11F8DDCB88}"/>
              </a:ext>
            </a:extLst>
          </p:cNvPr>
          <p:cNvGrpSpPr/>
          <p:nvPr/>
        </p:nvGrpSpPr>
        <p:grpSpPr>
          <a:xfrm>
            <a:off x="0" y="5761090"/>
            <a:ext cx="12192000" cy="1096910"/>
            <a:chOff x="0" y="5761090"/>
            <a:chExt cx="12192000" cy="1096910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07AB97C9-0786-46E4-9025-CE0BBE57A38D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761090"/>
              <a:ext cx="7323874" cy="109691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2FA33C09-1773-461B-A166-08BE6374A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67523" y="5829156"/>
              <a:ext cx="2524477" cy="102884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3BA50CFB-C5A7-4B2C-8EF9-6B847492A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3386" y="5895841"/>
              <a:ext cx="1286054" cy="9621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264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00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7837233-F18F-4E49-9F26-30CC4C7DD132}"/>
              </a:ext>
            </a:extLst>
          </p:cNvPr>
          <p:cNvSpPr txBox="1"/>
          <p:nvPr/>
        </p:nvSpPr>
        <p:spPr>
          <a:xfrm>
            <a:off x="398033" y="297373"/>
            <a:ext cx="11424621" cy="63248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y-GB" sz="2300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Nid yw un maint yn addas i bawb ac mae angen i’n dull adlewyrchu’r amrywiaeth hwn o ran anghenion:</a:t>
            </a:r>
            <a:endParaRPr lang="en-GB" sz="2300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y-GB" sz="1000" dirty="0" smtClean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sz="2300" dirty="0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Iaith </a:t>
            </a:r>
            <a:endParaRPr lang="en-GB" sz="2300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Ni fydd yr holl dechnoleg ar gael yn ddwyieithog.  Ni ddylid atal </a:t>
            </a:r>
            <a:r>
              <a:rPr lang="cy-GB" dirty="0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siaradwyr</a:t>
            </a:r>
          </a:p>
          <a:p>
            <a:r>
              <a:rPr lang="cy-GB" dirty="0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Saesneg </a:t>
            </a:r>
            <a:r>
              <a:rPr lang="cy-GB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rhag defnyddio technoleg gan nad oes fersiwn gyffelyb </a:t>
            </a:r>
            <a:r>
              <a:rPr lang="cy-GB" dirty="0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Gymraeg</a:t>
            </a:r>
          </a:p>
          <a:p>
            <a:r>
              <a:rPr lang="cy-GB" dirty="0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 </a:t>
            </a:r>
            <a:r>
              <a:rPr lang="cy-GB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gael, ond byddwn yn gweithio i ddarparu’r un gefnogaeth a </a:t>
            </a:r>
            <a:endParaRPr lang="cy-GB" dirty="0" smtClean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dirty="0" err="1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galluogrwydd</a:t>
            </a:r>
            <a:r>
              <a:rPr lang="cy-GB" dirty="0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y-GB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gymaint â bo modd.  Mae ein hymrwymiad i gydraddoldeb </a:t>
            </a:r>
            <a:endParaRPr lang="cy-GB" dirty="0" smtClean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dirty="0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 </a:t>
            </a:r>
            <a:r>
              <a:rPr lang="cy-GB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 archwilio dewisiadau a chyfleoedd yn greiddiol i’r strategaeth hon. </a:t>
            </a:r>
            <a:endParaRPr lang="en-GB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y-GB" sz="1000" dirty="0" smtClean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sz="2300" dirty="0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Cysylltedd</a:t>
            </a:r>
            <a:endParaRPr lang="en-GB" sz="2300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Byddwn yn archwilio’r cyfleoedd i gael mynediad at ddyfeisiau y gallwn eu dosbarthu i helpu cael pobl ar-lein.  Rydym hefyd yn cydnabod bod mynediad at gyswllt band eang sefydlog yn allweddol a byddwn yn mynd ar ôl cyfleoedd i gael mynediad at gyllid ac i gysylltu gyda chyflenwyr i wella cysylltiadau ar gyfer ein defnyddwyr gwasanaeth. </a:t>
            </a:r>
            <a:endParaRPr lang="cy-GB" dirty="0" smtClean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sz="1000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sz="2300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Effaith </a:t>
            </a:r>
            <a:r>
              <a:rPr lang="cy-GB" sz="2300" dirty="0" err="1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Covid</a:t>
            </a:r>
            <a:endParaRPr lang="en-GB" sz="2300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Newidiodd y pandemig coronafeirws y gofynion a’r disgwyliadau dros nos.  Cafodd rhai rhagdybiaethau a ‘rheolau’ a arferai fodoli eu gwaredu ar unwaith.  Fodd bynnag, er i rai bobl dyfu a chael cyfleoedd newydd, cafodd eraill hi’n anodd i fynd ar-lein a chawsant eu hynysu. </a:t>
            </a:r>
            <a:endParaRPr lang="en-GB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Mae angen i ni adlewyrchu’r ddau brofiad; adeiladu ar y cyflymu a brofwyd drwy gydol 2020, ond cydnabod nad technoleg yw’r ateb i bawb dan bob amgylchiadau.</a:t>
            </a:r>
            <a:endParaRPr lang="en-GB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606456C-488F-45AF-A99A-D94A3557C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452" y="1330755"/>
            <a:ext cx="3604012" cy="18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6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5A750F-9884-45A0-B93F-6DF240D4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4000" b="1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Egwyddorion Cynllunio Strategaeth</a:t>
            </a:r>
            <a:endParaRPr lang="en-GB" sz="4000" b="1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D3F8AA8-8DED-49E2-9F07-7B11F8DDCB88}"/>
              </a:ext>
            </a:extLst>
          </p:cNvPr>
          <p:cNvGrpSpPr/>
          <p:nvPr/>
        </p:nvGrpSpPr>
        <p:grpSpPr>
          <a:xfrm>
            <a:off x="0" y="5761090"/>
            <a:ext cx="12192000" cy="1096910"/>
            <a:chOff x="0" y="5761090"/>
            <a:chExt cx="12192000" cy="1096910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07AB97C9-0786-46E4-9025-CE0BBE57A38D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761090"/>
              <a:ext cx="7323874" cy="109691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2FA33C09-1773-461B-A166-08BE6374A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67523" y="5829156"/>
              <a:ext cx="2524477" cy="102884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3BA50CFB-C5A7-4B2C-8EF9-6B847492A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3386" y="5895841"/>
              <a:ext cx="1286054" cy="9621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9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AF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E2B89E5A-CBF9-4FA6-8987-F844043547D4}"/>
              </a:ext>
            </a:extLst>
          </p:cNvPr>
          <p:cNvGrpSpPr/>
          <p:nvPr/>
        </p:nvGrpSpPr>
        <p:grpSpPr>
          <a:xfrm>
            <a:off x="537880" y="763790"/>
            <a:ext cx="11116238" cy="5516211"/>
            <a:chOff x="537880" y="656216"/>
            <a:chExt cx="11116238" cy="5516211"/>
          </a:xfrm>
        </p:grpSpPr>
        <p:sp>
          <p:nvSpPr>
            <p:cNvPr id="2" name="TextBox 1">
              <a:extLst>
                <a:ext uri="{FF2B5EF4-FFF2-40B4-BE49-F238E27FC236}">
                  <a16:creationId xmlns="" xmlns:a16="http://schemas.microsoft.com/office/drawing/2014/main" id="{92060DD0-3DCE-45D4-8C02-E64A8848B120}"/>
                </a:ext>
              </a:extLst>
            </p:cNvPr>
            <p:cNvSpPr txBox="1"/>
            <p:nvPr/>
          </p:nvSpPr>
          <p:spPr>
            <a:xfrm>
              <a:off x="537880" y="656216"/>
              <a:ext cx="5558118" cy="125418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cy-GB" b="1" dirty="0">
                  <a:solidFill>
                    <a:srgbClr val="662483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Egwyddor 1</a:t>
              </a:r>
              <a:endParaRPr lang="en-GB" dirty="0">
                <a:solidFill>
                  <a:srgbClr val="662483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>
                <a:spcAft>
                  <a:spcPts val="500"/>
                </a:spcAft>
              </a:pPr>
              <a:r>
                <a:rPr lang="cy-GB" dirty="0" smtClean="0">
                  <a:solidFill>
                    <a:srgbClr val="00586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Ni ddylid cyflwyno technoleg o ran ei hun.</a:t>
              </a:r>
              <a:endParaRPr lang="en-GB" dirty="0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>
                <a:spcAft>
                  <a:spcPts val="500"/>
                </a:spcAft>
              </a:pPr>
              <a:endParaRPr lang="en-GB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>
                <a:spcAft>
                  <a:spcPts val="500"/>
                </a:spcAft>
              </a:pPr>
              <a:endParaRPr lang="en-GB" sz="900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="" xmlns:a16="http://schemas.microsoft.com/office/drawing/2014/main" id="{C3A2A592-B956-4ABC-9A3A-44B81A94BB05}"/>
                </a:ext>
              </a:extLst>
            </p:cNvPr>
            <p:cNvSpPr txBox="1"/>
            <p:nvPr/>
          </p:nvSpPr>
          <p:spPr>
            <a:xfrm>
              <a:off x="537881" y="1948466"/>
              <a:ext cx="5558118" cy="181844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cy-GB" b="1" dirty="0">
                  <a:solidFill>
                    <a:srgbClr val="662483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Egwyddor 2</a:t>
              </a:r>
              <a:endParaRPr lang="en-GB" dirty="0">
                <a:solidFill>
                  <a:srgbClr val="662483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r>
                <a:rPr lang="cy-GB" dirty="0">
                  <a:solidFill>
                    <a:srgbClr val="00586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Ni ddylai technoleg fod yn ychwanegiad neu’n ôl-ystyriaeth.  Dylai fod yn un o’r dewisiadau sydd ar gael yn y pecyn gwaith, ond nid yr unig un.</a:t>
              </a:r>
              <a:r>
                <a:rPr lang="en-GB" dirty="0" smtClean="0">
                  <a:solidFill>
                    <a:srgbClr val="00586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endParaRPr lang="en-GB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endParaRPr lang="en-GB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endParaRPr lang="en-GB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DD02F523-411C-4FD0-86E1-BD75B4F12A29}"/>
                </a:ext>
              </a:extLst>
            </p:cNvPr>
            <p:cNvSpPr txBox="1"/>
            <p:nvPr/>
          </p:nvSpPr>
          <p:spPr>
            <a:xfrm>
              <a:off x="537881" y="3797418"/>
              <a:ext cx="5558117" cy="23750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cy-GB" b="1" dirty="0">
                  <a:solidFill>
                    <a:srgbClr val="662483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Egwyddor 3</a:t>
              </a:r>
              <a:endParaRPr lang="en-GB" dirty="0">
                <a:solidFill>
                  <a:srgbClr val="662483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>
                <a:spcAft>
                  <a:spcPts val="500"/>
                </a:spcAft>
              </a:pPr>
              <a:r>
                <a:rPr lang="cy-GB" dirty="0">
                  <a:solidFill>
                    <a:srgbClr val="00586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Nid yw un maint yn addas i bawb, a bydd yn gwahaniaethu rhwng technoleg lefel isel, canolig ac uchel i sicrhau y rhoddir y lefel cywir o ystyriaeth ar y cam cynllunio i’r ffordd y mae angen iddo gael ei gyflwyno a'i gefnogi</a:t>
              </a:r>
              <a:r>
                <a:rPr lang="cy-GB" dirty="0" smtClean="0">
                  <a:solidFill>
                    <a:srgbClr val="00586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.</a:t>
              </a:r>
            </a:p>
            <a:p>
              <a:endParaRPr lang="en-GB" sz="1200" dirty="0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endParaRPr lang="en-GB" sz="2000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9EDC34A0-2A2E-449E-8845-0FBB8FEB3B99}"/>
                </a:ext>
              </a:extLst>
            </p:cNvPr>
            <p:cNvSpPr txBox="1"/>
            <p:nvPr/>
          </p:nvSpPr>
          <p:spPr>
            <a:xfrm>
              <a:off x="6133650" y="656216"/>
              <a:ext cx="5520468" cy="154144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cy-GB" b="1" dirty="0">
                  <a:solidFill>
                    <a:srgbClr val="662483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Egwyddor 4</a:t>
              </a:r>
              <a:endParaRPr lang="en-GB" dirty="0">
                <a:solidFill>
                  <a:srgbClr val="662483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r>
                <a:rPr lang="cy-GB" dirty="0">
                  <a:solidFill>
                    <a:srgbClr val="00586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Mae technoleg yn newid drwy’r amser, felly bydd y strategaeth yn canolbwyntio ar fap ffordd ac egwyddorion cynllunio, yn hytrach na thechnolegau penodol.</a:t>
              </a:r>
              <a:r>
                <a:rPr lang="en-GB" dirty="0" smtClean="0">
                  <a:solidFill>
                    <a:srgbClr val="00586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endParaRPr lang="en-GB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8371C7AD-0B1B-4A1C-8F0D-6ACA6732F238}"/>
                </a:ext>
              </a:extLst>
            </p:cNvPr>
            <p:cNvSpPr txBox="1"/>
            <p:nvPr/>
          </p:nvSpPr>
          <p:spPr>
            <a:xfrm>
              <a:off x="6133650" y="2229938"/>
              <a:ext cx="5520468" cy="209544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cy-GB" b="1" dirty="0">
                  <a:solidFill>
                    <a:srgbClr val="662483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Egwyddor 5</a:t>
              </a:r>
              <a:endParaRPr lang="en-GB" dirty="0">
                <a:solidFill>
                  <a:srgbClr val="662483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r>
                <a:rPr lang="cy-GB" dirty="0">
                  <a:solidFill>
                    <a:srgbClr val="00586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Rydym yn cydnabod nad oes gan yr holl staff, defnyddwyr gwasanaeth a theuluoedd a gofalwyr fynediad i dechnoleg, ac nid ydynt chwaith yn hyderus yn ei ddefnyddio, felly bydd yn datblygu a </a:t>
              </a:r>
              <a:r>
                <a:rPr lang="cy-GB" dirty="0" err="1">
                  <a:solidFill>
                    <a:srgbClr val="00586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pheilota</a:t>
              </a:r>
              <a:r>
                <a:rPr lang="cy-GB" dirty="0">
                  <a:solidFill>
                    <a:srgbClr val="00586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hyfforddiant personol a fframwaith gefnogi ar gyfer y gwasanaeth anableddau dysgu.</a:t>
              </a:r>
              <a:r>
                <a:rPr lang="en-GB" dirty="0" smtClean="0">
                  <a:solidFill>
                    <a:srgbClr val="00586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endParaRPr lang="en-GB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5C800868-F6BE-4075-8583-50A65272277E}"/>
                </a:ext>
              </a:extLst>
            </p:cNvPr>
            <p:cNvSpPr txBox="1"/>
            <p:nvPr/>
          </p:nvSpPr>
          <p:spPr>
            <a:xfrm>
              <a:off x="6122889" y="4348490"/>
              <a:ext cx="5520468" cy="181844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cy-GB" b="1" dirty="0">
                  <a:solidFill>
                    <a:srgbClr val="662483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Egwyddor 6</a:t>
              </a:r>
              <a:endParaRPr lang="en-GB" dirty="0">
                <a:solidFill>
                  <a:srgbClr val="662483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r>
                <a:rPr lang="cy-GB" dirty="0">
                  <a:solidFill>
                    <a:srgbClr val="00586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Byddwn yn sefydlu fframwaith cadarn y bydd technoleg yn cael ei adolygu oddi mewn iddo a’i argymell ar gyfer ei ddefnyddio ar draws ein gwasanaethau.</a:t>
              </a:r>
              <a:r>
                <a:rPr lang="en-GB" dirty="0" smtClean="0">
                  <a:solidFill>
                    <a:srgbClr val="00586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endParaRPr lang="en-GB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endParaRPr lang="en-GB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650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5A750F-9884-45A0-B93F-6DF240D4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4000" b="1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Fframwaith Cenedlaethol</a:t>
            </a:r>
            <a:r>
              <a:rPr lang="en-GB" sz="4000" b="1" dirty="0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GB" sz="4000" b="1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D3F8AA8-8DED-49E2-9F07-7B11F8DDCB88}"/>
              </a:ext>
            </a:extLst>
          </p:cNvPr>
          <p:cNvGrpSpPr/>
          <p:nvPr/>
        </p:nvGrpSpPr>
        <p:grpSpPr>
          <a:xfrm>
            <a:off x="0" y="5761090"/>
            <a:ext cx="12192000" cy="1096910"/>
            <a:chOff x="0" y="5761090"/>
            <a:chExt cx="12192000" cy="1096910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07AB97C9-0786-46E4-9025-CE0BBE57A38D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761090"/>
              <a:ext cx="7323874" cy="109691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2FA33C09-1773-461B-A166-08BE6374A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67523" y="5829156"/>
              <a:ext cx="2524477" cy="102884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3BA50CFB-C5A7-4B2C-8EF9-6B847492A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3386" y="5895841"/>
              <a:ext cx="1286054" cy="9621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59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70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09C3A0A-EEC1-44A4-8730-DDC27D24EFCE}"/>
              </a:ext>
            </a:extLst>
          </p:cNvPr>
          <p:cNvSpPr txBox="1"/>
          <p:nvPr/>
        </p:nvSpPr>
        <p:spPr>
          <a:xfrm>
            <a:off x="1322565" y="956983"/>
            <a:ext cx="9989227" cy="4529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Mae deddfwriaeth a pholisi cenedlaethol yn gynyddol gyson a chlir: </a:t>
            </a:r>
            <a:endParaRPr lang="cy-GB" sz="20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Mae angen cefnogi pobl ar draws Cymru i gael mynediad at fand eang a dyfeisiau o ansawdd da a’r gefnogaeth sydd ei hangen arnynt i ddatblygu’r sgiliau a’r hyder sydd eu hangen arnynt i gael mynediad at wasanaethau’n ddigidol.  Mae angen i ddefnyddwyr fod yn ganolog i ddyluniad y gwasanaethau i sicrhau eu bod </a:t>
            </a:r>
            <a:r>
              <a:rPr lang="cy-GB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yn</a:t>
            </a:r>
          </a:p>
          <a:p>
            <a:endParaRPr lang="en-GB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y-GB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Reddfol,</a:t>
            </a:r>
            <a:endParaRPr lang="en-GB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y-GB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Wedi'u cydgysylltu, ac </a:t>
            </a:r>
            <a:endParaRPr lang="en-GB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57300" lvl="2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y-GB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 gael i bawb.</a:t>
            </a:r>
            <a:endParaRPr lang="en-GB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Aft>
                <a:spcPts val="500"/>
              </a:spcAft>
            </a:pPr>
            <a:r>
              <a:rPr lang="cy-GB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Mae’r egwyddorion hyn yn greiddiol i’r strategaeth hon.  </a:t>
            </a:r>
            <a:endParaRPr lang="en-GB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y-GB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Byddwn yn sicrhau bod y gwaith rydym yn ei wneud yn cefnogi bwriadau tymor hirach i geisio integreiddio gwasanaethau iechyd a gofal cymdeithasol, ac nad yw’n mynd ati’n ddiofal i wneud hyn yn galetach yn y dyfodol.</a:t>
            </a:r>
            <a:r>
              <a:rPr lang="en-GB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GB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5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5A750F-9884-45A0-B93F-6DF240D4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4000" b="1" dirty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Mynediad a Mabwysiadu</a:t>
            </a:r>
            <a:r>
              <a:rPr lang="en-GB" sz="4000" b="1" dirty="0" smtClean="0">
                <a:solidFill>
                  <a:srgbClr val="0058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GB" sz="4000" b="1" dirty="0">
              <a:solidFill>
                <a:srgbClr val="0058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D3F8AA8-8DED-49E2-9F07-7B11F8DDCB88}"/>
              </a:ext>
            </a:extLst>
          </p:cNvPr>
          <p:cNvGrpSpPr/>
          <p:nvPr/>
        </p:nvGrpSpPr>
        <p:grpSpPr>
          <a:xfrm>
            <a:off x="0" y="5761090"/>
            <a:ext cx="12192000" cy="1096910"/>
            <a:chOff x="0" y="5761090"/>
            <a:chExt cx="12192000" cy="1096910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07AB97C9-0786-46E4-9025-CE0BBE57A38D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761090"/>
              <a:ext cx="7323874" cy="109691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2FA33C09-1773-461B-A166-08BE6374A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67523" y="5829156"/>
              <a:ext cx="2524477" cy="102884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3BA50CFB-C5A7-4B2C-8EF9-6B847492A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3386" y="5895841"/>
              <a:ext cx="1286054" cy="9621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07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966E4AC7DBA647AE95866E002907D9" ma:contentTypeVersion="13" ma:contentTypeDescription="Create a new document." ma:contentTypeScope="" ma:versionID="b59af12207f1e59e5fe80fed0295caaf">
  <xsd:schema xmlns:xsd="http://www.w3.org/2001/XMLSchema" xmlns:xs="http://www.w3.org/2001/XMLSchema" xmlns:p="http://schemas.microsoft.com/office/2006/metadata/properties" xmlns:ns3="00901443-4760-47a4-a2be-345475dd4f49" xmlns:ns4="f1c68039-5058-414b-aeac-99ae0b9aaab4" targetNamespace="http://schemas.microsoft.com/office/2006/metadata/properties" ma:root="true" ma:fieldsID="9856b629b192d9f4e583835f2d1ca396" ns3:_="" ns4:_="">
    <xsd:import namespace="00901443-4760-47a4-a2be-345475dd4f49"/>
    <xsd:import namespace="f1c68039-5058-414b-aeac-99ae0b9aaa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901443-4760-47a4-a2be-345475dd4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68039-5058-414b-aeac-99ae0b9aaab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7CCADA-69FC-4FA7-BC31-81D32E4324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901443-4760-47a4-a2be-345475dd4f49"/>
    <ds:schemaRef ds:uri="f1c68039-5058-414b-aeac-99ae0b9aa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CFE1BE-41AB-4EA3-BBF1-4586FDE8E9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71ECC5-56E7-4782-9967-A6335170E1A1}">
  <ds:schemaRefs>
    <ds:schemaRef ds:uri="http://schemas.microsoft.com/office/infopath/2007/PartnerControls"/>
    <ds:schemaRef ds:uri="http://schemas.microsoft.com/office/2006/documentManagement/types"/>
    <ds:schemaRef ds:uri="00901443-4760-47a4-a2be-345475dd4f49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f1c68039-5058-414b-aeac-99ae0b9aaab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2461</Words>
  <Application>Microsoft Office PowerPoint</Application>
  <PresentationFormat>Widescreen</PresentationFormat>
  <Paragraphs>186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Avenir Next LT Pro</vt:lpstr>
      <vt:lpstr>Calibri</vt:lpstr>
      <vt:lpstr>Calibri Light</vt:lpstr>
      <vt:lpstr>Courier New</vt:lpstr>
      <vt:lpstr>Helvetica</vt:lpstr>
      <vt:lpstr>Times New Roman</vt:lpstr>
      <vt:lpstr>Wingdings</vt:lpstr>
      <vt:lpstr>Office Theme</vt:lpstr>
      <vt:lpstr>PowerPoint Presentation</vt:lpstr>
      <vt:lpstr>PowerPoint Presentation</vt:lpstr>
      <vt:lpstr>Cyflwyniad a Chefndir </vt:lpstr>
      <vt:lpstr>PowerPoint Presentation</vt:lpstr>
      <vt:lpstr>Egwyddorion Cynllunio Strategaeth</vt:lpstr>
      <vt:lpstr>PowerPoint Presentation</vt:lpstr>
      <vt:lpstr>Y Fframwaith Cenedlaethol </vt:lpstr>
      <vt:lpstr>PowerPoint Presentation</vt:lpstr>
      <vt:lpstr>Mynediad a Mabwysiadu </vt:lpstr>
      <vt:lpstr>PowerPoint Presentation</vt:lpstr>
      <vt:lpstr>Diogelwch a Safonau Technegol</vt:lpstr>
      <vt:lpstr>PowerPoint Presentation</vt:lpstr>
      <vt:lpstr>Cynllun Gweithredu  Bydd y camau gweithredu isod yn dechrau sefydlu technoleg yn y ffordd y caiff gwasanaethau anabledd dysgu eu cynllunio a’u darparu. Maent yn canolbwyntio ar greu sail cadarn; gyda pholisïau a chanllawiau clir ar waith; a chynlluniau i ddatblygu sgiliau a hyder ar draws timau staff.  Bydd camau gweithredu’n cael eu datblygu i greu cynllun cyflenwi gweithredol o dan y strategaeth hon, lle bydd cyfrifoldebau, amserlenni a thargedau’n cael eu ddiffinio.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 Lewney</dc:creator>
  <cp:lastModifiedBy>Iwan Siôn Gareth (Cyfieithydd/Translator)</cp:lastModifiedBy>
  <cp:revision>16</cp:revision>
  <dcterms:created xsi:type="dcterms:W3CDTF">2020-12-21T15:46:29Z</dcterms:created>
  <dcterms:modified xsi:type="dcterms:W3CDTF">2021-01-14T11:15:59Z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0x0101003A966E4AC7DBA647AE95866E002907D9</vt:lpwstr>
  </property>
</Properties>
</file>